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2" r:id="rId4"/>
    <p:sldId id="263" r:id="rId5"/>
    <p:sldId id="259" r:id="rId6"/>
    <p:sldId id="260" r:id="rId7"/>
    <p:sldId id="264" r:id="rId8"/>
    <p:sldId id="280" r:id="rId9"/>
    <p:sldId id="257" r:id="rId10"/>
    <p:sldId id="276" r:id="rId11"/>
    <p:sldId id="277" r:id="rId12"/>
    <p:sldId id="283" r:id="rId13"/>
    <p:sldId id="281" r:id="rId14"/>
    <p:sldId id="278" r:id="rId15"/>
    <p:sldId id="266" r:id="rId16"/>
    <p:sldId id="269" r:id="rId17"/>
    <p:sldId id="285" r:id="rId18"/>
    <p:sldId id="287" r:id="rId19"/>
    <p:sldId id="286" r:id="rId20"/>
    <p:sldId id="290" r:id="rId21"/>
    <p:sldId id="292" r:id="rId22"/>
    <p:sldId id="265" r:id="rId23"/>
    <p:sldId id="275" r:id="rId24"/>
    <p:sldId id="295" r:id="rId25"/>
    <p:sldId id="299" r:id="rId26"/>
    <p:sldId id="300" r:id="rId27"/>
    <p:sldId id="270" r:id="rId28"/>
    <p:sldId id="271" r:id="rId29"/>
    <p:sldId id="272" r:id="rId30"/>
    <p:sldId id="282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CE07B6-77D1-43D9-B739-5243AE724960}">
          <p14:sldIdLst>
            <p14:sldId id="256"/>
            <p14:sldId id="258"/>
            <p14:sldId id="262"/>
            <p14:sldId id="263"/>
            <p14:sldId id="259"/>
            <p14:sldId id="260"/>
            <p14:sldId id="264"/>
            <p14:sldId id="280"/>
            <p14:sldId id="257"/>
            <p14:sldId id="276"/>
            <p14:sldId id="277"/>
            <p14:sldId id="283"/>
            <p14:sldId id="281"/>
            <p14:sldId id="278"/>
            <p14:sldId id="266"/>
            <p14:sldId id="269"/>
            <p14:sldId id="285"/>
            <p14:sldId id="287"/>
            <p14:sldId id="286"/>
            <p14:sldId id="290"/>
            <p14:sldId id="292"/>
            <p14:sldId id="265"/>
            <p14:sldId id="275"/>
            <p14:sldId id="295"/>
            <p14:sldId id="299"/>
            <p14:sldId id="300"/>
            <p14:sldId id="270"/>
            <p14:sldId id="271"/>
            <p14:sldId id="272"/>
            <p14:sldId id="282"/>
            <p14:sldId id="297"/>
          </p14:sldIdLst>
        </p14:section>
        <p14:section name="Untitled Section" id="{B8D4324E-CE36-4582-A541-433939303BB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726-BE77-4FE0-8F00-AC3F981F402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4BD2-9B31-4149-9EAF-AFF9BD0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Day 2 - Technical Track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Session III: Differences in Differences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E4282-C0A8-40DE-BEE6-4582983ABD57}" type="slidenum">
              <a:rPr lang="en-US"/>
              <a:pPr/>
              <a:t>19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77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F34BF-7AE2-4AD4-9AB3-13611219DA9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Supposed to be by Thistlewaite, but I can’t find the reference</a:t>
            </a:r>
          </a:p>
        </p:txBody>
      </p:sp>
    </p:spTree>
    <p:extLst>
      <p:ext uri="{BB962C8B-B14F-4D97-AF65-F5344CB8AC3E}">
        <p14:creationId xmlns:p14="http://schemas.microsoft.com/office/powerpoint/2010/main" val="390327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1 Rectángulo"/>
          <p:cNvSpPr/>
          <p:nvPr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3" name="2 Rectángulo"/>
          <p:cNvSpPr/>
          <p:nvPr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4" name="3 Rectángulo"/>
          <p:cNvSpPr/>
          <p:nvPr userDrawn="1"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5" name="4 Rectángulo"/>
          <p:cNvSpPr/>
          <p:nvPr userDrawn="1"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352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50F6-6E4D-4242-985D-D9D61E42016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Inferring Causality with </a:t>
            </a:r>
            <a:r>
              <a:rPr lang="en-US"/>
              <a:t>Observational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Goldman</a:t>
            </a:r>
          </a:p>
        </p:txBody>
      </p:sp>
    </p:spTree>
    <p:extLst>
      <p:ext uri="{BB962C8B-B14F-4D97-AF65-F5344CB8AC3E}">
        <p14:creationId xmlns:p14="http://schemas.microsoft.com/office/powerpoint/2010/main" val="11686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have a Natural Experiment?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occur when </a:t>
            </a:r>
            <a:r>
              <a:rPr lang="en-US" dirty="0">
                <a:solidFill>
                  <a:srgbClr val="00B050"/>
                </a:solidFill>
              </a:rPr>
              <a:t>variation in your treatment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any other shocks that impact your </a:t>
            </a:r>
            <a:r>
              <a:rPr lang="en-US" dirty="0">
                <a:solidFill>
                  <a:srgbClr val="00B050"/>
                </a:solidFill>
              </a:rPr>
              <a:t>outcome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you </a:t>
            </a:r>
            <a:r>
              <a:rPr lang="en-US" dirty="0">
                <a:solidFill>
                  <a:srgbClr val="FF0000"/>
                </a:solidFill>
              </a:rPr>
              <a:t>can not test</a:t>
            </a:r>
            <a:r>
              <a:rPr lang="en-US" dirty="0"/>
              <a:t> for this criteria in your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. You have to combine critical thinking with </a:t>
            </a:r>
            <a:r>
              <a:rPr lang="en-US" dirty="0">
                <a:solidFill>
                  <a:srgbClr val="00B050"/>
                </a:solidFill>
              </a:rPr>
              <a:t>intuition about the setting </a:t>
            </a:r>
            <a:r>
              <a:rPr lang="en-US" dirty="0"/>
              <a:t>of your study to decide if you have a natural experiment.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1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Goal: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Use Z as controls.</a:t>
                </a:r>
              </a:p>
              <a:p>
                <a:r>
                  <a:rPr lang="en-US" dirty="0"/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</a:t>
                </a:r>
                <a:r>
                  <a:rPr lang="en-US" dirty="0">
                    <a:solidFill>
                      <a:srgbClr val="FF0000"/>
                    </a:solidFill>
                  </a:rPr>
                  <a:t>everything</a:t>
                </a:r>
                <a:r>
                  <a:rPr lang="en-US" dirty="0"/>
                  <a:t> else that drives our outcome that is </a:t>
                </a:r>
                <a:r>
                  <a:rPr lang="en-US" dirty="0">
                    <a:solidFill>
                      <a:srgbClr val="FF0000"/>
                    </a:solidFill>
                  </a:rPr>
                  <a:t>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“Natural Experiment” Criteria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 English: variation in X has nothing to do with other drivers of my outcome.</a:t>
                </a:r>
              </a:p>
              <a:p>
                <a:r>
                  <a:rPr lang="en-US" b="0" dirty="0"/>
                  <a:t>Only if this is true, do we say that we have a </a:t>
                </a:r>
                <a:r>
                  <a:rPr lang="en-US" b="0" dirty="0">
                    <a:solidFill>
                      <a:srgbClr val="00B050"/>
                    </a:solidFill>
                  </a:rPr>
                  <a:t>natural experiment </a:t>
                </a:r>
                <a:r>
                  <a:rPr lang="en-US" b="0" dirty="0"/>
                  <a:t>and then we know that our </a:t>
                </a:r>
                <a:r>
                  <a:rPr lang="en-US" b="0" dirty="0">
                    <a:solidFill>
                      <a:srgbClr val="00B050"/>
                    </a:solidFill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unbiased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59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Closer to a Natural Experiment with Controls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(1) Add additional control variables to your regression (Z) and hope that it takes all the confounding variation </a:t>
                </a:r>
                <a:r>
                  <a:rPr lang="en-US" i="1" dirty="0"/>
                  <a:t>“out of the error term”</a:t>
                </a:r>
                <a:r>
                  <a:rPr lang="en-US" dirty="0"/>
                  <a:t>.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strategy often reduces bias and makes things “better”, but rarely can you be certain it works perfectly.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2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(Returns to Education)….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?...</a:t>
                </a:r>
              </a:p>
              <a:p>
                <a:pPr lvl="1"/>
                <a:r>
                  <a:rPr lang="en-US" dirty="0"/>
                  <a:t>Connections, skills, diligence, ability…</a:t>
                </a:r>
              </a:p>
              <a:p>
                <a:pPr lvl="1"/>
                <a:r>
                  <a:rPr lang="en-US" dirty="0"/>
                  <a:t>Do those things sound independent of your level of education? </a:t>
                </a:r>
                <a:r>
                  <a:rPr lang="en-US" b="1" dirty="0"/>
                  <a:t>No</a:t>
                </a:r>
              </a:p>
              <a:p>
                <a:pPr lvl="1"/>
                <a:r>
                  <a:rPr lang="en-US" dirty="0"/>
                  <a:t>Probably,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/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𝐸𝑑𝑢𝑐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Not a natural experiment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Is this a better regression?: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𝑐𝑟𝑖𝑚𝑒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Probably a little better, let’s think about what is left over in the error term…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/>
          <p:cNvSpPr/>
          <p:nvPr/>
        </p:nvSpPr>
        <p:spPr>
          <a:xfrm>
            <a:off x="5666014" y="3642064"/>
            <a:ext cx="57966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(Incumbency)….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𝑒𝑙𝑒𝑐𝑡𝑒𝑑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𝐼𝑛𝑐𝑢𝑚𝑏𝑒𝑛𝑡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?...</a:t>
                </a:r>
              </a:p>
              <a:p>
                <a:pPr lvl="1"/>
                <a:r>
                  <a:rPr lang="en-US" dirty="0"/>
                  <a:t>Political skill, popularity with voters, ability to fundraise….</a:t>
                </a:r>
              </a:p>
              <a:p>
                <a:pPr lvl="1"/>
                <a:r>
                  <a:rPr lang="en-US" dirty="0"/>
                  <a:t>Are those things correlated with incumbency?</a:t>
                </a:r>
              </a:p>
              <a:p>
                <a:pPr lvl="1"/>
                <a:r>
                  <a:rPr lang="en-US" dirty="0"/>
                  <a:t>Probably,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/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𝐸𝑑𝑢𝑐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Not a natural experiment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Is this a better Regression?: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𝑒𝑙𝑒𝑐𝑡𝑒𝑑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𝐼𝑛𝑐𝑢𝑚𝑏𝑒𝑛𝑡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𝑃𝑟𝑖𝑜𝑟𝐴𝑝𝑝𝑟𝑜𝑣𝑎𝑙𝑅𝑡𝑔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Depends, let’s think about what is left over in the error term…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/>
          <p:cNvSpPr/>
          <p:nvPr/>
        </p:nvSpPr>
        <p:spPr>
          <a:xfrm>
            <a:off x="5294539" y="3838008"/>
            <a:ext cx="57966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Difference in 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strategy for exploiting sudden policy changes.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Focus analysis only on a treatment group that was exposed to a policy change and a control group that was not.</a:t>
            </a:r>
          </a:p>
          <a:p>
            <a:pPr lvl="1"/>
            <a:r>
              <a:rPr lang="en-US" dirty="0"/>
              <a:t>Compare the pre-post trend for these two groups. Attribute any difference in trends to the impact of the treatment.</a:t>
            </a:r>
          </a:p>
          <a:p>
            <a:pPr lvl="1"/>
            <a:r>
              <a:rPr lang="en-US" dirty="0"/>
              <a:t>Key Assumption: “Parallel trends”</a:t>
            </a:r>
          </a:p>
        </p:txBody>
      </p:sp>
      <p:pic>
        <p:nvPicPr>
          <p:cNvPr id="4098" name="Picture 2" descr="Image result for difference in 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81" y="4486274"/>
            <a:ext cx="2745231" cy="20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2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9786" y="71414"/>
            <a:ext cx="7026574" cy="909314"/>
          </a:xfrm>
        </p:spPr>
        <p:txBody>
          <a:bodyPr/>
          <a:lstStyle/>
          <a:p>
            <a:r>
              <a:rPr lang="en-US" dirty="0"/>
              <a:t>3 ways to looks at DD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38282" y="1844094"/>
            <a:ext cx="2988000" cy="58477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marL="0" lvl="1" algn="ctr"/>
            <a:r>
              <a:rPr lang="en-US" sz="3200" dirty="0">
                <a:sym typeface="Symbol" pitchFamily="18" charset="2"/>
              </a:rPr>
              <a:t>In a Box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322842" y="1844094"/>
            <a:ext cx="2988000" cy="58477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marL="0" lvl="1" algn="ctr"/>
            <a:r>
              <a:rPr lang="en-US" sz="3200" dirty="0">
                <a:sym typeface="Symbol" pitchFamily="18" charset="2"/>
              </a:rPr>
              <a:t>Graphically</a:t>
            </a:r>
            <a:endParaRPr lang="en-US" sz="3200" b="1" dirty="0">
              <a:sym typeface="Symbol" pitchFamily="18" charset="2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595802" y="5630308"/>
            <a:ext cx="2988000" cy="58477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marL="0" lvl="1" algn="ctr"/>
            <a:r>
              <a:rPr lang="en-US" sz="3200" dirty="0">
                <a:sym typeface="Symbol" pitchFamily="18" charset="2"/>
              </a:rPr>
              <a:t>In a Regression</a:t>
            </a:r>
            <a:endParaRPr lang="en-US" sz="3200" b="1" dirty="0">
              <a:sym typeface="Symbol" pitchFamily="18" charset="2"/>
            </a:endParaRPr>
          </a:p>
        </p:txBody>
      </p:sp>
      <p:sp>
        <p:nvSpPr>
          <p:cNvPr id="8" name="7 Triángulo isósceles"/>
          <p:cNvSpPr/>
          <p:nvPr/>
        </p:nvSpPr>
        <p:spPr>
          <a:xfrm flipV="1">
            <a:off x="4381488" y="2532330"/>
            <a:ext cx="3443312" cy="2968372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4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989308" y="915150"/>
            <a:ext cx="0" cy="48024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668494" y="71438"/>
            <a:ext cx="8856663" cy="857250"/>
          </a:xfrm>
        </p:spPr>
        <p:txBody>
          <a:bodyPr>
            <a:noAutofit/>
          </a:bodyPr>
          <a:lstStyle/>
          <a:p>
            <a:r>
              <a:rPr lang="en-US" sz="4300" i="1" dirty="0"/>
              <a:t>Graphically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712708" y="993150"/>
            <a:ext cx="0" cy="472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12709" y="5717550"/>
            <a:ext cx="655320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 rot="16200000">
            <a:off x="1291472" y="1809477"/>
            <a:ext cx="2347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Outcome Variable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589507" y="907410"/>
            <a:ext cx="0" cy="48006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284707" y="1221751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208507" y="1450351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519936" y="3264864"/>
            <a:ext cx="1844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7618072" y="1578870"/>
            <a:ext cx="2438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1</a:t>
            </a:r>
            <a:r>
              <a:rPr lang="en-US" sz="2000" i="1" dirty="0"/>
              <a:t> 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4799856" y="1772816"/>
            <a:ext cx="177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608307" y="566067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T=0 </a:t>
            </a:r>
            <a:endParaRPr lang="en-US" dirty="0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7208507" y="566067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T=1 </a:t>
            </a:r>
            <a:endParaRPr lang="en-US" dirty="0"/>
          </a:p>
        </p:txBody>
      </p:sp>
      <p:sp>
        <p:nvSpPr>
          <p:cNvPr id="28" name="Freeform 57"/>
          <p:cNvSpPr/>
          <p:nvPr/>
        </p:nvSpPr>
        <p:spPr bwMode="auto">
          <a:xfrm>
            <a:off x="2716735" y="3202950"/>
            <a:ext cx="3348773" cy="5287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29" name="Freeform 58"/>
          <p:cNvSpPr/>
          <p:nvPr/>
        </p:nvSpPr>
        <p:spPr bwMode="auto">
          <a:xfrm>
            <a:off x="6005720" y="1983751"/>
            <a:ext cx="1583788" cy="212187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0" name="Freeform 60"/>
          <p:cNvSpPr/>
          <p:nvPr/>
        </p:nvSpPr>
        <p:spPr bwMode="auto">
          <a:xfrm>
            <a:off x="5913108" y="3050551"/>
            <a:ext cx="1676400" cy="241495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1" name="Freeform 63"/>
          <p:cNvSpPr/>
          <p:nvPr/>
        </p:nvSpPr>
        <p:spPr bwMode="auto">
          <a:xfrm>
            <a:off x="5989308" y="2593350"/>
            <a:ext cx="1589649" cy="647114"/>
          </a:xfrm>
          <a:custGeom>
            <a:avLst/>
            <a:gdLst>
              <a:gd name="connsiteX0" fmla="*/ 0 w 1589649"/>
              <a:gd name="connsiteY0" fmla="*/ 647114 h 647114"/>
              <a:gd name="connsiteX1" fmla="*/ 661181 w 1589649"/>
              <a:gd name="connsiteY1" fmla="*/ 520505 h 647114"/>
              <a:gd name="connsiteX2" fmla="*/ 1181686 w 1589649"/>
              <a:gd name="connsiteY2" fmla="*/ 196948 h 647114"/>
              <a:gd name="connsiteX3" fmla="*/ 1589649 w 1589649"/>
              <a:gd name="connsiteY3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649" h="647114">
                <a:moveTo>
                  <a:pt x="0" y="647114"/>
                </a:moveTo>
                <a:cubicBezTo>
                  <a:pt x="232116" y="621323"/>
                  <a:pt x="464233" y="595533"/>
                  <a:pt x="661181" y="520505"/>
                </a:cubicBezTo>
                <a:cubicBezTo>
                  <a:pt x="858129" y="445477"/>
                  <a:pt x="1026941" y="283699"/>
                  <a:pt x="1181686" y="196948"/>
                </a:cubicBezTo>
                <a:cubicBezTo>
                  <a:pt x="1336431" y="110197"/>
                  <a:pt x="1463040" y="55098"/>
                  <a:pt x="1589649" y="0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2" name="Oval 64"/>
          <p:cNvSpPr/>
          <p:nvPr/>
        </p:nvSpPr>
        <p:spPr bwMode="auto">
          <a:xfrm>
            <a:off x="5913107" y="3183902"/>
            <a:ext cx="152400" cy="1524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3" name="Oval 65"/>
          <p:cNvSpPr/>
          <p:nvPr/>
        </p:nvSpPr>
        <p:spPr bwMode="auto">
          <a:xfrm>
            <a:off x="7513307" y="1907550"/>
            <a:ext cx="152400" cy="15240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4" name="Oval 66"/>
          <p:cNvSpPr/>
          <p:nvPr/>
        </p:nvSpPr>
        <p:spPr bwMode="auto">
          <a:xfrm>
            <a:off x="5913107" y="205041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5" name="Oval 67"/>
          <p:cNvSpPr/>
          <p:nvPr/>
        </p:nvSpPr>
        <p:spPr bwMode="auto">
          <a:xfrm>
            <a:off x="7513307" y="2517150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9051586" y="5589240"/>
            <a:ext cx="973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4649058" y="2507564"/>
            <a:ext cx="1187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Enrolled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193802" y="978848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Not enrolled</a:t>
            </a:r>
          </a:p>
        </p:txBody>
      </p:sp>
      <p:cxnSp>
        <p:nvCxnSpPr>
          <p:cNvPr id="86" name="85 Forma"/>
          <p:cNvCxnSpPr>
            <a:stCxn id="71" idx="3"/>
          </p:cNvCxnSpPr>
          <p:nvPr/>
        </p:nvCxnSpPr>
        <p:spPr>
          <a:xfrm>
            <a:off x="5836876" y="1178904"/>
            <a:ext cx="571504" cy="942953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errar llave"/>
          <p:cNvSpPr/>
          <p:nvPr/>
        </p:nvSpPr>
        <p:spPr>
          <a:xfrm>
            <a:off x="7694264" y="2550484"/>
            <a:ext cx="214314" cy="50006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7881950" y="2550486"/>
            <a:ext cx="2318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Estimated Treatment Effect</a:t>
            </a:r>
          </a:p>
        </p:txBody>
      </p:sp>
      <p:sp>
        <p:nvSpPr>
          <p:cNvPr id="102" name="Text Box 37"/>
          <p:cNvSpPr txBox="1">
            <a:spLocks noChangeArrowheads="1"/>
          </p:cNvSpPr>
          <p:nvPr/>
        </p:nvSpPr>
        <p:spPr bwMode="auto">
          <a:xfrm>
            <a:off x="7600968" y="2150374"/>
            <a:ext cx="259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/>
              <a:t>Y</a:t>
            </a:r>
            <a:r>
              <a:rPr lang="en-US" sz="2000" i="1" baseline="-25000" dirty="0"/>
              <a:t>1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endParaRPr lang="en-US" sz="2000" dirty="0"/>
          </a:p>
        </p:txBody>
      </p:sp>
      <p:cxnSp>
        <p:nvCxnSpPr>
          <p:cNvPr id="103" name="102 Forma"/>
          <p:cNvCxnSpPr/>
          <p:nvPr/>
        </p:nvCxnSpPr>
        <p:spPr>
          <a:xfrm>
            <a:off x="5836876" y="2693361"/>
            <a:ext cx="428628" cy="442887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56"/>
          <p:cNvSpPr/>
          <p:nvPr/>
        </p:nvSpPr>
        <p:spPr bwMode="auto">
          <a:xfrm>
            <a:off x="2738414" y="2121856"/>
            <a:ext cx="3276562" cy="6049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56271" y="4340621"/>
            <a:ext cx="24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data point to get intervention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694264" y="2750305"/>
            <a:ext cx="1567618" cy="1754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53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2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6" grpId="0" animBg="1"/>
      <p:bldP spid="7" grpId="0" animBg="1"/>
      <p:bldP spid="5" grpId="0"/>
      <p:bldP spid="18" grpId="0" animBg="1"/>
      <p:bldP spid="21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69" grpId="0"/>
      <p:bldP spid="70" grpId="0"/>
      <p:bldP spid="71" grpId="0"/>
      <p:bldP spid="99" grpId="0" animBg="1"/>
      <p:bldP spid="101" grpId="0"/>
      <p:bldP spid="102" grpId="0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box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6572"/>
              </p:ext>
            </p:extLst>
          </p:nvPr>
        </p:nvGraphicFramePr>
        <p:xfrm>
          <a:off x="1937438" y="1495386"/>
          <a:ext cx="8286807" cy="3237186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233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134">
                <a:tc>
                  <a:txBody>
                    <a:bodyPr/>
                    <a:lstStyle/>
                    <a:p>
                      <a:pPr algn="ctr"/>
                      <a:endParaRPr lang="en-US" sz="2400" i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Group affected by the policy change</a:t>
                      </a:r>
                    </a:p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(treatment group)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Group that is not affected by the policy change</a:t>
                      </a:r>
                    </a:p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(control group)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5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After the program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2600" i="1" dirty="0">
                          <a:solidFill>
                            <a:srgbClr val="FF0000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rgbClr val="FF0000"/>
                          </a:solidFill>
                        </a:rPr>
                        <a:t>=1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7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Before the program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“Diff”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|G=1)-(Y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|G=1)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|G=0)-(Y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|G=0)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1850842" y="4817683"/>
            <a:ext cx="8460000" cy="1300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algn="ctr">
              <a:spcBef>
                <a:spcPct val="20000"/>
              </a:spcBef>
              <a:buClr>
                <a:srgbClr val="000066"/>
              </a:buClr>
              <a:buSzPct val="75000"/>
            </a:pPr>
            <a:r>
              <a:rPr lang="en-US" sz="3200" i="1" dirty="0">
                <a:solidFill>
                  <a:schemeClr val="accent1"/>
                </a:solidFill>
              </a:rPr>
              <a:t>“Diff in Diffs”: </a:t>
            </a:r>
          </a:p>
          <a:p>
            <a:pPr marL="0" lvl="1" algn="ctr">
              <a:spcBef>
                <a:spcPct val="20000"/>
              </a:spcBef>
              <a:buClr>
                <a:srgbClr val="000066"/>
              </a:buClr>
              <a:buSzPct val="75000"/>
            </a:pPr>
            <a:r>
              <a:rPr lang="en-US" sz="3200" i="1" dirty="0">
                <a:solidFill>
                  <a:schemeClr val="accent1"/>
                </a:solidFill>
              </a:rPr>
              <a:t>DD=[(Y</a:t>
            </a:r>
            <a:r>
              <a:rPr lang="en-US" sz="3200" i="1" baseline="-25000" dirty="0">
                <a:solidFill>
                  <a:schemeClr val="accent1"/>
                </a:solidFill>
              </a:rPr>
              <a:t>1</a:t>
            </a:r>
            <a:r>
              <a:rPr lang="en-US" sz="3200" i="1" dirty="0">
                <a:solidFill>
                  <a:schemeClr val="accent1"/>
                </a:solidFill>
              </a:rPr>
              <a:t>|G=1)-(Y</a:t>
            </a:r>
            <a:r>
              <a:rPr lang="en-US" sz="3200" i="1" baseline="-25000" dirty="0">
                <a:solidFill>
                  <a:schemeClr val="accent1"/>
                </a:solidFill>
              </a:rPr>
              <a:t>0</a:t>
            </a:r>
            <a:r>
              <a:rPr lang="en-US" sz="3200" i="1" dirty="0">
                <a:solidFill>
                  <a:schemeClr val="accent1"/>
                </a:solidFill>
              </a:rPr>
              <a:t>|G=1)] - [(Y</a:t>
            </a:r>
            <a:r>
              <a:rPr lang="en-US" sz="3200" i="1" baseline="-25000" dirty="0">
                <a:solidFill>
                  <a:schemeClr val="accent1"/>
                </a:solidFill>
              </a:rPr>
              <a:t>1</a:t>
            </a:r>
            <a:r>
              <a:rPr lang="en-US" sz="3200" i="1" dirty="0">
                <a:solidFill>
                  <a:schemeClr val="accent1"/>
                </a:solidFill>
              </a:rPr>
              <a:t>|G=0)-(Y</a:t>
            </a:r>
            <a:r>
              <a:rPr lang="en-US" sz="3200" i="1" baseline="-25000" dirty="0">
                <a:solidFill>
                  <a:schemeClr val="accent1"/>
                </a:solidFill>
              </a:rPr>
              <a:t>0</a:t>
            </a:r>
            <a:r>
              <a:rPr lang="en-US" sz="3200" i="1" dirty="0">
                <a:solidFill>
                  <a:schemeClr val="accent1"/>
                </a:solidFill>
              </a:rPr>
              <a:t>|G=0)]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6971" y="461282"/>
            <a:ext cx="24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cell to get intervention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92336" y="1171575"/>
            <a:ext cx="824593" cy="1567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3464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/>
                </a:solidFill>
              </a:rPr>
              <a:t>Prediction</a:t>
            </a:r>
          </a:p>
          <a:p>
            <a:pPr algn="ctr"/>
            <a:r>
              <a:rPr lang="en-US" sz="2800" dirty="0"/>
              <a:t>Make a forecast, leaving the world as it is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Causation</a:t>
            </a:r>
          </a:p>
          <a:p>
            <a:pPr algn="ctr"/>
            <a:r>
              <a:rPr lang="en-US" sz="2800" dirty="0"/>
              <a:t>Anticipate what will happen when you make a change in the world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7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28701" y="2106386"/>
                <a:ext cx="882559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latin typeface="Cambria Math" panose="02040503050406030204" pitchFamily="18" charset="0"/>
                  </a:rPr>
                  <a:t>How do we turn this into a regression?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⋅1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⋅1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𝐴𝑓𝑡𝑒𝑟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we know this works? Let’s think about the box:</a:t>
                </a:r>
              </a:p>
              <a:p>
                <a:r>
                  <a:rPr lang="en-US" i="1" dirty="0">
                    <a:solidFill>
                      <a:schemeClr val="accent1"/>
                    </a:solidFill>
                  </a:rPr>
                  <a:t>DD=[(Y</a:t>
                </a:r>
                <a:r>
                  <a:rPr lang="en-US" i="1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i="1" dirty="0">
                    <a:solidFill>
                      <a:schemeClr val="accent1"/>
                    </a:solidFill>
                  </a:rPr>
                  <a:t>|G=1)-(Y</a:t>
                </a:r>
                <a:r>
                  <a:rPr lang="en-US" i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i="1" dirty="0">
                    <a:solidFill>
                      <a:schemeClr val="accent1"/>
                    </a:solidFill>
                  </a:rPr>
                  <a:t>|G=1)] - [(Y</a:t>
                </a:r>
                <a:r>
                  <a:rPr lang="en-US" i="1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i="1" dirty="0">
                    <a:solidFill>
                      <a:schemeClr val="accent1"/>
                    </a:solidFill>
                  </a:rPr>
                  <a:t>|G=0)-(Y</a:t>
                </a:r>
                <a:r>
                  <a:rPr lang="en-US" i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i="1" dirty="0">
                    <a:solidFill>
                      <a:schemeClr val="accent1"/>
                    </a:solidFill>
                  </a:rPr>
                  <a:t>|G=0)]</a:t>
                </a:r>
              </a:p>
              <a:p>
                <a:r>
                  <a:rPr lang="en-US" i="1" dirty="0">
                    <a:solidFill>
                      <a:schemeClr val="accent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endParaRPr lang="en-US" i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tx1"/>
                    </a:solidFill>
                  </a:rPr>
                  <a:t>So the box and the regression are the same and both give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2106386"/>
                <a:ext cx="8825592" cy="3416320"/>
              </a:xfrm>
              <a:prstGeom prst="rect">
                <a:avLst/>
              </a:prstGeom>
              <a:blipFill>
                <a:blip r:embed="rId2"/>
                <a:stretch>
                  <a:fillRect l="-622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61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Believe </a:t>
            </a:r>
            <a:r>
              <a:rPr lang="en-US" dirty="0" err="1"/>
              <a:t>DiD</a:t>
            </a:r>
            <a:r>
              <a:rPr lang="en-US" dirty="0"/>
              <a:t> designs?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9" y="2106386"/>
            <a:ext cx="8825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if we believe in the “</a:t>
            </a:r>
            <a:r>
              <a:rPr lang="en-US" dirty="0">
                <a:solidFill>
                  <a:schemeClr val="accent6"/>
                </a:solidFill>
              </a:rPr>
              <a:t>parallel trends</a:t>
            </a:r>
            <a:r>
              <a:rPr lang="en-US" dirty="0"/>
              <a:t>” assumption. That is: Any difference in the “natural trend” of our two groups shows up in our error term and is certainly correlated with treatment.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Graphically: We should only believe </a:t>
            </a:r>
            <a:r>
              <a:rPr lang="en-US" dirty="0" err="1"/>
              <a:t>DiD</a:t>
            </a:r>
            <a:r>
              <a:rPr lang="en-US" dirty="0"/>
              <a:t> if we thought the red and the green lines would have </a:t>
            </a:r>
            <a:r>
              <a:rPr lang="en-US" b="1" dirty="0"/>
              <a:t>had the same slope in the absence of the intervention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41585" y="3162691"/>
                <a:ext cx="5864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𝐺𝑟𝑜𝑢𝑝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𝐴𝑓𝑡𝑒𝑟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85" y="3162691"/>
                <a:ext cx="586487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Image result for difference in dif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60" y="4740695"/>
            <a:ext cx="2745231" cy="20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6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Regression Discontinuity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dirty="0"/>
              <a:t>An arbitrary </a:t>
            </a:r>
            <a:r>
              <a:rPr lang="en-US" altLang="en-US" sz="4000" dirty="0">
                <a:solidFill>
                  <a:srgbClr val="FF0000"/>
                </a:solidFill>
              </a:rPr>
              <a:t>change</a:t>
            </a:r>
            <a:r>
              <a:rPr lang="en-US" altLang="en-US" sz="4000" dirty="0"/>
              <a:t> in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 assignment that happens at a specific </a:t>
            </a:r>
            <a:r>
              <a:rPr lang="en-US" altLang="en-US" sz="4000" dirty="0">
                <a:solidFill>
                  <a:srgbClr val="FF0000"/>
                </a:solidFill>
              </a:rPr>
              <a:t>threshold</a:t>
            </a:r>
            <a:r>
              <a:rPr lang="en-US" altLang="en-US" sz="4000" dirty="0"/>
              <a:t>.</a:t>
            </a:r>
          </a:p>
          <a:p>
            <a:pPr>
              <a:buFontTx/>
              <a:buNone/>
            </a:pPr>
            <a:endParaRPr lang="en-US" altLang="en-US" sz="4000" dirty="0"/>
          </a:p>
          <a:p>
            <a:pPr>
              <a:buFontTx/>
              <a:buNone/>
            </a:pPr>
            <a:r>
              <a:rPr lang="en-US" altLang="en-US" sz="4000" dirty="0"/>
              <a:t>We’re interested in the ones that make very </a:t>
            </a:r>
            <a:r>
              <a:rPr lang="en-US" altLang="en-US" sz="4000" dirty="0">
                <a:solidFill>
                  <a:srgbClr val="FF0000"/>
                </a:solidFill>
              </a:rPr>
              <a:t>similar</a:t>
            </a:r>
            <a:r>
              <a:rPr lang="en-US" altLang="en-US" sz="4000" dirty="0"/>
              <a:t> people get very </a:t>
            </a:r>
            <a:r>
              <a:rPr lang="en-US" altLang="en-US" sz="4000" dirty="0">
                <a:solidFill>
                  <a:srgbClr val="FF0000"/>
                </a:solidFill>
              </a:rPr>
              <a:t>dissimilar</a:t>
            </a:r>
            <a:r>
              <a:rPr lang="en-US" altLang="en-US" sz="4000" dirty="0"/>
              <a:t>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.</a:t>
            </a: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Discontinuity</a:t>
            </a:r>
          </a:p>
        </p:txBody>
      </p:sp>
    </p:spTree>
    <p:extLst>
      <p:ext uri="{BB962C8B-B14F-4D97-AF65-F5344CB8AC3E}">
        <p14:creationId xmlns:p14="http://schemas.microsoft.com/office/powerpoint/2010/main" val="409745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U.S. House Elections</a:t>
            </a:r>
          </a:p>
          <a:p>
            <a:pPr lvl="1"/>
            <a:r>
              <a:rPr lang="en-US" altLang="en-US" sz="3200" dirty="0"/>
              <a:t>If you’re first past the pole in the previous election, even by just one vote, you get elected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sz="18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Incumbency advantage for reelection.</a:t>
            </a: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(David Lee, Journal of Econometrics 2007)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635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216328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02508" y="3258391"/>
            <a:ext cx="5626443" cy="282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Bad Answer (OLS)</a:t>
            </a:r>
            <a:r>
              <a:rPr lang="en-US" sz="2023" dirty="0"/>
              <a:t>: Compare the average performance of winners and losers.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Problem</a:t>
            </a:r>
            <a:r>
              <a:rPr lang="en-US" sz="2023" dirty="0"/>
              <a:t>: Winning the first election is not random. Is likely to be correlated with characteristics of local electorate. In this case, estimate of effect is biased up.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flipV="1">
            <a:off x="7455243" y="5544062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9605320" y="3258391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5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Discontinuity (RD)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15406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68405" y="2552009"/>
            <a:ext cx="5626443" cy="417178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Best Solution</a:t>
            </a:r>
            <a:r>
              <a:rPr lang="en-US" sz="2023" dirty="0"/>
              <a:t>: Compare elections where the Democrats get ~49.9% of vote to elections where they get ~50.1%.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NOTE: This approach is only possible because treatment (winning the first election) is assigned based on a </a:t>
            </a:r>
            <a:r>
              <a:rPr lang="en-US" sz="2023" i="1" dirty="0"/>
              <a:t>threshold</a:t>
            </a:r>
            <a:r>
              <a:rPr lang="en-US" sz="2023" dirty="0"/>
              <a:t>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Polynomial trends on each side of discontinuity mitigate bias.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 flipV="1">
            <a:off x="9597082" y="4085966"/>
            <a:ext cx="45719" cy="1103871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9415850" y="4085964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9436442" y="5144530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5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PSAT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PSAT/NMSQT</a:t>
            </a:r>
          </a:p>
          <a:p>
            <a:pPr lvl="1"/>
            <a:r>
              <a:rPr lang="en-US" altLang="en-US" sz="3600" dirty="0"/>
              <a:t>Basically the top 16,000 test-takers get a scholarship.</a:t>
            </a:r>
          </a:p>
          <a:p>
            <a:pPr lvl="1"/>
            <a:r>
              <a:rPr lang="en-US" altLang="en-US" sz="3600" dirty="0"/>
              <a:t>A small difference in test score can means a discontinuous jump in scholarship amount.</a:t>
            </a:r>
          </a:p>
          <a:p>
            <a:pPr lvl="1"/>
            <a:endParaRPr lang="en-US" altLang="en-US" sz="36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Wage returns to scholarships/education</a:t>
            </a:r>
          </a:p>
        </p:txBody>
      </p:sp>
    </p:spTree>
    <p:extLst>
      <p:ext uri="{BB962C8B-B14F-4D97-AF65-F5344CB8AC3E}">
        <p14:creationId xmlns:p14="http://schemas.microsoft.com/office/powerpoint/2010/main" val="347101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Class Size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School Class Size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Maimonides’ Rule--No more than 40 kids in a class in Israel.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40 kids in school means 40 kids per class.  41 kids means two classes with 20 and 21.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class size on test scores/performance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(Angrist &amp; </a:t>
            </a:r>
            <a:r>
              <a:rPr lang="en-US" altLang="en-US" sz="1800" dirty="0" err="1"/>
              <a:t>Lavy</a:t>
            </a:r>
            <a:r>
              <a:rPr lang="en-US" altLang="en-US" sz="1800" dirty="0"/>
              <a:t>, QJE 1999)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39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Impact of Unionization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Union Elections</a:t>
            </a:r>
          </a:p>
          <a:p>
            <a:pPr lvl="1"/>
            <a:r>
              <a:rPr lang="en-US" altLang="en-US" sz="3200" dirty="0"/>
              <a:t>If employers want to unionize, NLRB holds election.  50% means the employer doesn’t have to recognize the union, and 50% + 1 means the employer is required to “bargain in good faith” with the union.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unionization on wages/employment/firm closure…</a:t>
            </a:r>
          </a:p>
          <a:p>
            <a:pPr lvl="1">
              <a:buFontTx/>
              <a:buNone/>
            </a:pPr>
            <a:r>
              <a:rPr lang="en-US" altLang="en-US" sz="1800" dirty="0"/>
              <a:t>(</a:t>
            </a:r>
            <a:r>
              <a:rPr lang="en-US" altLang="en-US" sz="1800" dirty="0" err="1"/>
              <a:t>DiNardo</a:t>
            </a:r>
            <a:r>
              <a:rPr lang="en-US" altLang="en-US" sz="1800" dirty="0"/>
              <a:t> &amp; Lee, QJE 2004)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538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my neighbor with an umbrella might predict rain)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𝑛𝑎𝑖𝑣𝑒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𝑂𝐿𝑆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𝑈𝑚𝑏𝑟𝑒𝑙𝑙𝑎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handing my neighbor an umbrella doesn’t cause rain)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688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A Bandwidth of Randomness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144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Election outcomes aren’t random so incumbency is never randomly assigned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But is a district that voted 50.1% for a democrat that different from one that voted 49.9% for a democrat?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Probably not. Right around the cutoff, there’s a good chance things are random.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However, picking the right cutoff is difficult. You should try to pick it so that you a “convincing picture”.</a:t>
            </a:r>
          </a:p>
        </p:txBody>
      </p:sp>
    </p:spTree>
    <p:extLst>
      <p:ext uri="{BB962C8B-B14F-4D97-AF65-F5344CB8AC3E}">
        <p14:creationId xmlns:p14="http://schemas.microsoft.com/office/powerpoint/2010/main" val="150083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 subset of data around the discontinuity (c). I.E. |</a:t>
            </a:r>
            <a:r>
              <a:rPr lang="en-US" dirty="0" err="1"/>
              <a:t>X-c</a:t>
            </a:r>
            <a:r>
              <a:rPr lang="en-US" dirty="0"/>
              <a:t>|&lt;h for some “reasonable value of h”.</a:t>
            </a:r>
          </a:p>
          <a:p>
            <a:endParaRPr lang="en-US" dirty="0"/>
          </a:p>
          <a:p>
            <a:r>
              <a:rPr lang="en-US" dirty="0"/>
              <a:t>Regressors:</a:t>
            </a:r>
          </a:p>
          <a:p>
            <a:pPr lvl="1"/>
            <a:r>
              <a:rPr lang="en-US" dirty="0"/>
              <a:t>1: Constant</a:t>
            </a:r>
          </a:p>
          <a:p>
            <a:pPr lvl="1"/>
            <a:r>
              <a:rPr lang="en-US" dirty="0"/>
              <a:t>(x&gt;c): Treatment</a:t>
            </a:r>
          </a:p>
          <a:p>
            <a:pPr lvl="1"/>
            <a:r>
              <a:rPr lang="en-US" dirty="0"/>
              <a:t>1{x&gt;c}*(</a:t>
            </a:r>
            <a:r>
              <a:rPr lang="en-US" dirty="0" err="1"/>
              <a:t>x-c</a:t>
            </a:r>
            <a:r>
              <a:rPr lang="en-US" dirty="0"/>
              <a:t>): linear trend above treatment</a:t>
            </a:r>
          </a:p>
          <a:p>
            <a:pPr lvl="1"/>
            <a:r>
              <a:rPr lang="en-US" dirty="0"/>
              <a:t>1{x&lt;c}*(</a:t>
            </a:r>
            <a:r>
              <a:rPr lang="en-US" dirty="0" err="1"/>
              <a:t>x-c</a:t>
            </a:r>
            <a:r>
              <a:rPr lang="en-US" dirty="0"/>
              <a:t>): linear trend below treatment</a:t>
            </a:r>
          </a:p>
          <a:p>
            <a:r>
              <a:rPr lang="en-US" dirty="0"/>
              <a:t>Can also include (if it improves fit):</a:t>
            </a:r>
          </a:p>
          <a:p>
            <a:pPr lvl="1"/>
            <a:r>
              <a:rPr lang="en-US" dirty="0"/>
              <a:t>1{x&gt;c}*(</a:t>
            </a:r>
            <a:r>
              <a:rPr lang="en-US" dirty="0" err="1"/>
              <a:t>x-c</a:t>
            </a:r>
            <a:r>
              <a:rPr lang="en-US" dirty="0"/>
              <a:t>)^2, 1{x&gt;c}*(</a:t>
            </a:r>
            <a:r>
              <a:rPr lang="en-US" dirty="0" err="1"/>
              <a:t>x-c</a:t>
            </a:r>
            <a:r>
              <a:rPr lang="en-US" dirty="0"/>
              <a:t>)^3: cubic trend above treatment</a:t>
            </a:r>
          </a:p>
          <a:p>
            <a:pPr lvl="1"/>
            <a:r>
              <a:rPr lang="en-US" dirty="0"/>
              <a:t>1{x&lt;c}*(</a:t>
            </a:r>
            <a:r>
              <a:rPr lang="en-US" dirty="0" err="1"/>
              <a:t>x-c</a:t>
            </a:r>
            <a:r>
              <a:rPr lang="en-US" dirty="0"/>
              <a:t>)^2, 1{x&lt;c}*(</a:t>
            </a:r>
            <a:r>
              <a:rPr lang="en-US" dirty="0" err="1"/>
              <a:t>x-c</a:t>
            </a:r>
            <a:r>
              <a:rPr lang="en-US" dirty="0"/>
              <a:t>)^3 : cubic  trend below treatment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3" y="2801775"/>
            <a:ext cx="3081048" cy="23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/>
                </a:solidFill>
              </a:rPr>
              <a:t>This is an especially big problem when doing policy analysis. Why?</a:t>
            </a:r>
          </a:p>
          <a:p>
            <a:pPr algn="ctr"/>
            <a:endParaRPr lang="en-US" sz="6000" b="1" dirty="0">
              <a:solidFill>
                <a:schemeClr val="accent1"/>
              </a:solidFill>
            </a:endParaRPr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Policy is often chosen because of concerns about the exact outcome we are measuring.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cities hire lots of police, helps me predict that crime in that city is high)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𝑐𝑟𝑖𝑚𝑒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𝑃𝑜𝑙𝑖𝑐𝑒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hiring more cops cause an increase in crime?)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4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governments engage in deficit spending, often helps predict poor economic conditions)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𝐺𝐷𝑃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𝐷𝑒𝑓𝑖𝑐𝑖𝑡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 spending cause the poor economy?)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l="-99" t="-3861" r="-1535" b="-2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4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(people who get lots of education, can often be predicted to earn high wages)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     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 education cause the increase in wages)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(elected politicians are very often re-elected)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𝑒𝑙𝑒𝑐𝑡𝑒𝑑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𝐼𝑛𝑐𝑢𝑚𝑏𝑒𝑛𝑡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their incumbency give them an additional advantage)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7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Causality: 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experiment: </a:t>
            </a:r>
          </a:p>
          <a:p>
            <a:pPr lvl="1"/>
            <a:r>
              <a:rPr lang="en-US" dirty="0"/>
              <a:t>Experimentation is always the gold standard of causal inference.</a:t>
            </a:r>
          </a:p>
          <a:p>
            <a:pPr lvl="1"/>
            <a:r>
              <a:rPr lang="en-US" dirty="0"/>
              <a:t>Getting cities/states/countries/firms to randomize policy is often hard.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Find a </a:t>
            </a:r>
            <a:r>
              <a:rPr lang="en-US" b="1" dirty="0"/>
              <a:t>natural experiment:</a:t>
            </a:r>
            <a:endParaRPr lang="en-US" dirty="0"/>
          </a:p>
          <a:p>
            <a:pPr lvl="1"/>
            <a:r>
              <a:rPr lang="en-US" dirty="0"/>
              <a:t>Finding </a:t>
            </a:r>
            <a:r>
              <a:rPr lang="en-US" dirty="0">
                <a:solidFill>
                  <a:srgbClr val="00B050"/>
                </a:solidFill>
              </a:rPr>
              <a:t>“experiment like” variation </a:t>
            </a:r>
            <a:r>
              <a:rPr lang="en-US" dirty="0"/>
              <a:t>in a treatment of interest.</a:t>
            </a:r>
          </a:p>
          <a:p>
            <a:pPr lvl="1"/>
            <a:r>
              <a:rPr lang="en-US" dirty="0"/>
              <a:t>Economists call this: finding a </a:t>
            </a:r>
            <a:r>
              <a:rPr lang="en-US" dirty="0">
                <a:solidFill>
                  <a:srgbClr val="00B050"/>
                </a:solidFill>
              </a:rPr>
              <a:t>natural experiment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2124</Words>
  <Application>Microsoft Office PowerPoint</Application>
  <PresentationFormat>Widescreen</PresentationFormat>
  <Paragraphs>242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Verdana</vt:lpstr>
      <vt:lpstr>Office Theme</vt:lpstr>
      <vt:lpstr>Inferring Causality with Observational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Causality: Two Strategies</vt:lpstr>
      <vt:lpstr>Do I have a Natural Experiment?</vt:lpstr>
      <vt:lpstr>The “Natural Experiment” Criteria</vt:lpstr>
      <vt:lpstr>Getting Closer to a Natural Experiment with Controls</vt:lpstr>
      <vt:lpstr>For Example (Returns to Education)….</vt:lpstr>
      <vt:lpstr>For Example (Incumbency)….</vt:lpstr>
      <vt:lpstr>Research Design: Difference in Differences (DiD)</vt:lpstr>
      <vt:lpstr>Difference in Differences</vt:lpstr>
      <vt:lpstr>3 ways to looks at DD</vt:lpstr>
      <vt:lpstr>Graphically</vt:lpstr>
      <vt:lpstr>The box</vt:lpstr>
      <vt:lpstr>Regression</vt:lpstr>
      <vt:lpstr>Should we Believe DiD designs?</vt:lpstr>
      <vt:lpstr>Research Design: Regression Discontinuity</vt:lpstr>
      <vt:lpstr>Discontinuity</vt:lpstr>
      <vt:lpstr>Discontinuity Examples: Incumbency Advantage</vt:lpstr>
      <vt:lpstr>Discontinuity Examples: Incumbency Advantage</vt:lpstr>
      <vt:lpstr>Regression Discontinuity (RD)</vt:lpstr>
      <vt:lpstr>Discontinuity Examples: PSAT</vt:lpstr>
      <vt:lpstr>Discontinuity Examples: Class Size</vt:lpstr>
      <vt:lpstr>Discontinuity Examples: Impact of Unionization</vt:lpstr>
      <vt:lpstr>A Bandwidth of Randomness</vt:lpstr>
      <vt:lpstr>Implementing a Regression Discontinuity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with Observational Settings</dc:title>
  <dc:creator>Matt Goldman</dc:creator>
  <cp:lastModifiedBy>Matt Goldman</cp:lastModifiedBy>
  <cp:revision>33</cp:revision>
  <dcterms:created xsi:type="dcterms:W3CDTF">2017-06-28T15:33:23Z</dcterms:created>
  <dcterms:modified xsi:type="dcterms:W3CDTF">2017-06-29T14:29:14Z</dcterms:modified>
</cp:coreProperties>
</file>