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1E1FE32-DD5A-48BC-B50C-AE76ABBF649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C0FB75-007F-42C2-A9C2-7181EF4C7C4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913DB5-BC96-475A-BB0D-9FD5A4D872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AC5976-FA3A-4184-9A42-121F8708C1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38D94A-6070-473F-85B5-BB16010D5D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981598-73C4-4C11-8402-8E35798805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CD88BC-28D3-4B8B-81FD-8FC4EE0F6A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E44ABA-E699-4C18-AFA7-090C2EDB30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C32FD3-D65E-4EFE-9A0C-3737CB2AD0A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990C46-4C70-4690-87CF-6F90154BC98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8BD302-FD10-458E-9546-ECBE02D1EF9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E9B58D-1464-427D-85FE-B6D4EB0C15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B02DBC-2695-4E7D-BD72-6948BF8F92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4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5" name="Group 2"/>
          <p:cNvGrpSpPr/>
          <p:nvPr/>
        </p:nvGrpSpPr>
        <p:grpSpPr>
          <a:xfrm>
            <a:off x="0" y="-10800"/>
            <a:ext cx="9143640" cy="6514920"/>
            <a:chOff x="0" y="-10800"/>
            <a:chExt cx="9143640" cy="6514920"/>
          </a:xfrm>
        </p:grpSpPr>
        <p:pic>
          <p:nvPicPr>
            <p:cNvPr id="6" name="Graphic 10" descr=""/>
            <p:cNvPicPr/>
            <p:nvPr/>
          </p:nvPicPr>
          <p:blipFill>
            <a:blip r:embed="rId6"/>
            <a:stretch/>
          </p:blipFill>
          <p:spPr>
            <a:xfrm>
              <a:off x="457200" y="-10800"/>
              <a:ext cx="3428640" cy="3181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phic 11" descr=""/>
            <p:cNvPicPr/>
            <p:nvPr/>
          </p:nvPicPr>
          <p:blipFill>
            <a:blip r:embed="rId7"/>
            <a:stretch/>
          </p:blipFill>
          <p:spPr>
            <a:xfrm>
              <a:off x="1295280" y="-10800"/>
              <a:ext cx="7848360" cy="3521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raphic 12" descr=""/>
            <p:cNvPicPr/>
            <p:nvPr/>
          </p:nvPicPr>
          <p:blipFill>
            <a:blip r:embed="rId8"/>
            <a:stretch/>
          </p:blipFill>
          <p:spPr>
            <a:xfrm>
              <a:off x="2831760" y="2232360"/>
              <a:ext cx="1282680" cy="110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raphic 13" descr=""/>
            <p:cNvPicPr/>
            <p:nvPr/>
          </p:nvPicPr>
          <p:blipFill>
            <a:blip r:embed="rId9"/>
            <a:stretch/>
          </p:blipFill>
          <p:spPr>
            <a:xfrm>
              <a:off x="0" y="2962080"/>
              <a:ext cx="2757240" cy="3542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phic 14" descr=""/>
            <p:cNvPicPr/>
            <p:nvPr/>
          </p:nvPicPr>
          <p:blipFill>
            <a:blip r:embed="rId10"/>
            <a:stretch/>
          </p:blipFill>
          <p:spPr>
            <a:xfrm>
              <a:off x="0" y="2313000"/>
              <a:ext cx="2258640" cy="2895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3276720" y="1213200"/>
            <a:ext cx="5326560" cy="1425240"/>
          </a:xfrm>
          <a:prstGeom prst="rect">
            <a:avLst/>
          </a:prstGeom>
        </p:spPr>
        <p:txBody>
          <a:bodyPr lIns="0" rIns="0" tIns="45000" bIns="45000" anchor="b"/>
          <a:p>
            <a:pPr marL="182880" algn="r">
              <a:lnSpc>
                <a:spcPct val="100000"/>
              </a:lnSpc>
            </a:pPr>
            <a:r>
              <a:rPr b="1" lang="en-US" sz="4500" spc="-1" strike="noStrike">
                <a:solidFill>
                  <a:srgbClr val="262626"/>
                </a:solidFill>
                <a:latin typeface="Segoe UI"/>
              </a:rPr>
              <a:t>Click to edit Master title style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/>
          </p:nvPr>
        </p:nvSpPr>
        <p:spPr>
          <a:xfrm>
            <a:off x="2812320" y="6321960"/>
            <a:ext cx="5790960" cy="364680"/>
          </a:xfrm>
          <a:prstGeom prst="rect">
            <a:avLst/>
          </a:prstGeom>
        </p:spPr>
        <p:txBody>
          <a:bodyPr lIns="90000" rIns="90000" tIns="0" bIns="0"/>
          <a:p>
            <a:pPr algn="r">
              <a:lnSpc>
                <a:spcPct val="100000"/>
              </a:lnSpc>
            </a:pPr>
            <a:fld id="{9570A5CA-8926-4193-B099-D402DD5425C6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06/09/2018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/>
          </p:nvPr>
        </p:nvSpPr>
        <p:spPr>
          <a:xfrm>
            <a:off x="2812320" y="5960160"/>
            <a:ext cx="5790960" cy="364680"/>
          </a:xfrm>
          <a:prstGeom prst="rect">
            <a:avLst/>
          </a:prstGeom>
        </p:spPr>
        <p:txBody>
          <a:bodyPr lIns="90000" rIns="9000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52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4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55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758F5A3E-0487-46DB-9831-A2E5B09A036C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97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9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00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101" name="Group 2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02" name="Graphic 11" descr=""/>
            <p:cNvPicPr/>
            <p:nvPr/>
          </p:nvPicPr>
          <p:blipFill>
            <a:blip r:embed="rId6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Graphic 12" descr=""/>
            <p:cNvPicPr/>
            <p:nvPr/>
          </p:nvPicPr>
          <p:blipFill>
            <a:blip r:embed="rId7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" name="PlaceHolder 3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/>
          </p:nvPr>
        </p:nvSpPr>
        <p:spPr>
          <a:xfrm>
            <a:off x="5867280" y="174240"/>
            <a:ext cx="221184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796FB017-56BE-4E62-8970-A314FA4CBD0C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45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7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48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9A46058D-9F02-4B7A-9F96-EB9C38AA1F00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90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1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92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93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57BF5E79-B5C6-4E3F-8CCA-24FC2048E8EC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35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6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7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238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4BD5BC1A-BF25-4FCE-B2A5-9AB8CF0198AE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80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1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82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283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284" name="Group 2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85" name="Graphic 11" descr=""/>
            <p:cNvPicPr/>
            <p:nvPr/>
          </p:nvPicPr>
          <p:blipFill>
            <a:blip r:embed="rId6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6" name="Graphic 12" descr=""/>
            <p:cNvPicPr/>
            <p:nvPr/>
          </p:nvPicPr>
          <p:blipFill>
            <a:blip r:embed="rId7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7" name="PlaceHolder 3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ftr"/>
          </p:nvPr>
        </p:nvSpPr>
        <p:spPr>
          <a:xfrm>
            <a:off x="5867280" y="174240"/>
            <a:ext cx="221184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D09A8D6B-E2EC-4C78-B261-01002341882C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2833920" y="1599120"/>
            <a:ext cx="5936040" cy="14252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/>
          <a:p>
            <a:pPr marL="182880" algn="r">
              <a:lnSpc>
                <a:spcPct val="100000"/>
              </a:lnSpc>
            </a:pPr>
            <a:r>
              <a:rPr b="1" lang="en-US" sz="4500" spc="-1" strike="noStrike">
                <a:solidFill>
                  <a:srgbClr val="262626"/>
                </a:solidFill>
                <a:latin typeface="Segoe UI"/>
              </a:rPr>
              <a:t>Project Report</a:t>
            </a:r>
            <a:br/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iCT Multi-platform Flashcard software</a:t>
            </a:r>
            <a:br/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for learning English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021120" y="4137120"/>
            <a:ext cx="5562360" cy="53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1" lang="en-US" sz="2800" spc="-1" strike="noStrike">
                <a:solidFill>
                  <a:srgbClr val="5c5c5c"/>
                </a:solidFill>
                <a:latin typeface="Arial"/>
              </a:rPr>
              <a:t>COURSE: SOFTWARE ENGINEERING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876920" y="4724280"/>
            <a:ext cx="4571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Bùi Thị Phương 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Nguyễn Việt 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Trần Vũ Hải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Trần Thị Thoa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Phạm Nguyên Khánh Phong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124080" y="4744440"/>
            <a:ext cx="17521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5c5c5c"/>
                </a:solidFill>
                <a:latin typeface="Arial"/>
              </a:rPr>
              <a:t>GROUP X: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Technologies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5. Final result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723960" y="2878920"/>
            <a:ext cx="7695720" cy="1099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6000" spc="-1" strike="noStrike">
                <a:solidFill>
                  <a:srgbClr val="c94c25"/>
                </a:solidFill>
                <a:latin typeface="Segoe UI"/>
              </a:rPr>
              <a:t>Q</a:t>
            </a:r>
            <a:r>
              <a:rPr b="0" lang="en-US" sz="3200" spc="-1" strike="noStrike">
                <a:solidFill>
                  <a:srgbClr val="c94c25"/>
                </a:solidFill>
                <a:latin typeface="Segoe UI"/>
              </a:rPr>
              <a:t>&amp;</a:t>
            </a:r>
            <a:r>
              <a:rPr b="1" lang="en-US" sz="6000" spc="-1" strike="noStrike">
                <a:solidFill>
                  <a:srgbClr val="c94c25"/>
                </a:solidFill>
                <a:latin typeface="Segoe UI"/>
              </a:rPr>
              <a:t>A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723960" y="2878920"/>
            <a:ext cx="7695720" cy="1099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THANK YOU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YOUR ATTENTION!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Technologies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5. Final result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Technologies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5. Final result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OVERVIEW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457200" y="2005560"/>
            <a:ext cx="8229600" cy="13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Flashcard</a:t>
            </a:r>
            <a:r>
              <a:rPr b="0" lang="en-US" sz="2200" spc="-1" strike="noStrike">
                <a:latin typeface="Arial"/>
              </a:rPr>
              <a:t> =&gt; </a:t>
            </a:r>
            <a:r>
              <a:rPr b="1" lang="en-US" sz="2200" spc="-1" strike="noStrike">
                <a:latin typeface="Arial"/>
              </a:rPr>
              <a:t>METHOD TO LEARN</a:t>
            </a:r>
            <a:r>
              <a:rPr b="0" lang="en-US" sz="2200" spc="-1" strike="noStrike">
                <a:latin typeface="Arial"/>
              </a:rPr>
              <a:t> FOREIGN LANGUAGE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=&gt; </a:t>
            </a:r>
            <a:r>
              <a:rPr b="1" lang="en-US" sz="2200" spc="-1" strike="noStrike">
                <a:latin typeface="Arial"/>
              </a:rPr>
              <a:t>COMBINE IMAGES WITH WORD</a:t>
            </a: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-------&gt;</a:t>
            </a:r>
            <a:r>
              <a:rPr b="1" lang="en-US" sz="2200" spc="-1" strike="noStrike">
                <a:latin typeface="Arial"/>
              </a:rPr>
              <a:t> EASIER TO REMEMBER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548640" y="3759840"/>
            <a:ext cx="850392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iCT Flashcard</a:t>
            </a:r>
            <a:r>
              <a:rPr b="0" lang="en-US" sz="2200" spc="-1" strike="noStrike">
                <a:latin typeface="Arial"/>
              </a:rPr>
              <a:t> =&gt; PROVIDE </a:t>
            </a:r>
            <a:r>
              <a:rPr b="1" lang="en-US" sz="2200" spc="-1" strike="noStrike">
                <a:latin typeface="Arial"/>
              </a:rPr>
              <a:t>VISUAL FLASHCARDS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=&gt; LEARN </a:t>
            </a:r>
            <a:r>
              <a:rPr b="1" lang="en-US" sz="2200" spc="-1" strike="noStrike">
                <a:latin typeface="Arial"/>
              </a:rPr>
              <a:t>EVERYWHERE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=&gt;  </a:t>
            </a:r>
            <a:r>
              <a:rPr b="1" lang="en-US" sz="2200" spc="-1" strike="noStrike">
                <a:latin typeface="Arial"/>
              </a:rPr>
              <a:t>DON’T</a:t>
            </a:r>
            <a:r>
              <a:rPr b="0" lang="en-US" sz="2200" spc="-1" strike="noStrike">
                <a:latin typeface="Arial"/>
              </a:rPr>
              <a:t> HAVE TO BUY PAPER FLASHCARD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Technologies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5. Final result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57200" y="2005560"/>
            <a:ext cx="8229600" cy="26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PROGRESS: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Requirement definition </a:t>
            </a:r>
            <a:r>
              <a:rPr b="0" lang="en-US" sz="2600" spc="-1" strike="noStrike">
                <a:latin typeface="Arial"/>
              </a:rPr>
              <a:t>(in design document)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Diagrams</a:t>
            </a:r>
            <a:r>
              <a:rPr b="1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(in design document)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System architecture design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Technologies in use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274320" y="1554480"/>
            <a:ext cx="548640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5852160" y="1554480"/>
            <a:ext cx="310896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>
            <a:off x="365760" y="2011680"/>
            <a:ext cx="530352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TextShape 5"/>
          <p:cNvSpPr txBox="1"/>
          <p:nvPr/>
        </p:nvSpPr>
        <p:spPr>
          <a:xfrm>
            <a:off x="3017520" y="109116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latin typeface="Arial"/>
              </a:rPr>
              <a:t>SYSTEM ARCHITECTURE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TextShape 6"/>
          <p:cNvSpPr txBox="1"/>
          <p:nvPr/>
        </p:nvSpPr>
        <p:spPr>
          <a:xfrm>
            <a:off x="457200" y="17316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WEB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TextShape 7"/>
          <p:cNvSpPr txBox="1"/>
          <p:nvPr/>
        </p:nvSpPr>
        <p:spPr>
          <a:xfrm>
            <a:off x="5943600" y="173736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CLIENT DESKTOP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TextShape 8"/>
          <p:cNvSpPr txBox="1"/>
          <p:nvPr/>
        </p:nvSpPr>
        <p:spPr>
          <a:xfrm>
            <a:off x="365760" y="20970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Server: </a:t>
            </a:r>
            <a:r>
              <a:rPr b="1" lang="en-US" sz="1800" spc="-1" strike="noStrike">
                <a:latin typeface="Arial"/>
              </a:rPr>
              <a:t>MVC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9"/>
          <p:cNvSpPr/>
          <p:nvPr/>
        </p:nvSpPr>
        <p:spPr>
          <a:xfrm>
            <a:off x="365760" y="4846320"/>
            <a:ext cx="530352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519480" y="2743200"/>
            <a:ext cx="577800" cy="640080"/>
          </a:xfrm>
          <a:prstGeom prst="rect">
            <a:avLst/>
          </a:prstGeom>
          <a:ln>
            <a:noFill/>
          </a:ln>
        </p:spPr>
      </p:pic>
      <p:sp>
        <p:nvSpPr>
          <p:cNvPr id="358" name="Line 10"/>
          <p:cNvSpPr/>
          <p:nvPr/>
        </p:nvSpPr>
        <p:spPr>
          <a:xfrm>
            <a:off x="1188720" y="3017520"/>
            <a:ext cx="64008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Shape 11"/>
          <p:cNvSpPr txBox="1"/>
          <p:nvPr/>
        </p:nvSpPr>
        <p:spPr>
          <a:xfrm>
            <a:off x="365760" y="3474720"/>
            <a:ext cx="118872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1920240" y="2743200"/>
            <a:ext cx="91440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Models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13"/>
          <p:cNvSpPr/>
          <p:nvPr/>
        </p:nvSpPr>
        <p:spPr>
          <a:xfrm>
            <a:off x="3657600" y="2743200"/>
            <a:ext cx="155448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Controllers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Line 14"/>
          <p:cNvSpPr/>
          <p:nvPr/>
        </p:nvSpPr>
        <p:spPr>
          <a:xfrm>
            <a:off x="2926080" y="3017520"/>
            <a:ext cx="64008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5"/>
          <p:cNvSpPr/>
          <p:nvPr/>
        </p:nvSpPr>
        <p:spPr>
          <a:xfrm>
            <a:off x="1920240" y="3657600"/>
            <a:ext cx="365760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View (json) – REST.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Line 16"/>
          <p:cNvSpPr/>
          <p:nvPr/>
        </p:nvSpPr>
        <p:spPr>
          <a:xfrm flipV="1">
            <a:off x="4023360" y="3383280"/>
            <a:ext cx="365760" cy="27432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7"/>
          <p:cNvSpPr/>
          <p:nvPr/>
        </p:nvSpPr>
        <p:spPr>
          <a:xfrm>
            <a:off x="2558160" y="2025000"/>
            <a:ext cx="155448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Line 18"/>
          <p:cNvSpPr/>
          <p:nvPr/>
        </p:nvSpPr>
        <p:spPr>
          <a:xfrm flipV="1">
            <a:off x="2011680" y="2468880"/>
            <a:ext cx="546480" cy="27432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19"/>
          <p:cNvSpPr/>
          <p:nvPr/>
        </p:nvSpPr>
        <p:spPr>
          <a:xfrm>
            <a:off x="4112640" y="2286000"/>
            <a:ext cx="459360" cy="4572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Technologies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5. Final result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Technologies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5. Final result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Application>LibreOffice/6.0.3.2$Linux_X86_64 LibreOffice_project/00m0$Build-2</Application>
  <Words>59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2018-05-28T02:11:52Z</dcterms:created>
  <dc:creator>Nguyen Viet Anh 20150143</dc:creator>
  <dc:description/>
  <dc:language>en-US</dc:language>
  <cp:lastModifiedBy/>
  <dcterms:modified xsi:type="dcterms:W3CDTF">2018-06-09T14:59:40Z</dcterms:modified>
  <cp:revision>32</cp:revision>
  <dc:subject/>
  <dc:title>Project Report iCT Multi-platform Flashcard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