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7" r:id="rId4"/>
    <p:sldId id="257" r:id="rId5"/>
    <p:sldId id="273" r:id="rId6"/>
    <p:sldId id="259" r:id="rId7"/>
    <p:sldId id="261" r:id="rId8"/>
    <p:sldId id="264" r:id="rId9"/>
    <p:sldId id="276" r:id="rId10"/>
    <p:sldId id="265" r:id="rId11"/>
    <p:sldId id="266" r:id="rId12"/>
    <p:sldId id="269" r:id="rId13"/>
    <p:sldId id="271" r:id="rId14"/>
    <p:sldId id="274" r:id="rId15"/>
    <p:sldId id="275" r:id="rId16"/>
    <p:sldId id="268" r:id="rId17"/>
    <p:sldId id="272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A46704E4-362E-06A1-6D3C-5804FF13B2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EED5156-6FA5-AFF3-92DF-77C5C8D4A1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F92E-A7FE-4BF6-9639-903C908879A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E33743-1D94-E408-4513-E813119A4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9683DF7-FC46-6FE6-1DFF-D4489D310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00DE-C26B-4CBD-9524-2F646D04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AF97-48FA-41BA-B1FB-13F1C08DB99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E551-74F0-4713-891E-F4406996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52F-35A6-4E54-91B0-935672E73B3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BF5E-1D8A-406C-8128-D47204A87EA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E593-6F62-4F2C-B789-337BED2974D9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BE4-68C2-4AE3-AF0D-A7B1432BE75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DFA7-77BC-437B-A2FE-094A910DBD2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5C7-7C8E-42E6-A28B-CE95CFCE940C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1FE2A1F8-9898-4FA3-80B0-9C92FFF9BE7B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85B4-BFCB-49C9-86D3-284B1A7C7F02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0D94-A437-4596-B158-BDAE46581148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5434-19B2-4D3C-9B9B-7DEBAA3B7FA4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E461-1E33-4787-A934-F9B0BBDBA06B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1756-AF5F-4BFD-B8B3-3FC39A2C376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F230F15-2FD2-3266-4447-72FC33CE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49F742D-92AD-4B63-4E33-EBE422C1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1 – Regression Analysis</a:t>
            </a:r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F5A26BA-590B-15A6-633B-BE4E3F2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472A7D57-3C48-C0A9-36FA-115EB43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01973F-C3BE-1315-41D6-CA851056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91440"/>
            <a:ext cx="10325000" cy="1442463"/>
          </a:xfrm>
        </p:spPr>
        <p:txBody>
          <a:bodyPr/>
          <a:lstStyle/>
          <a:p>
            <a:r>
              <a:rPr lang="en-US" dirty="0"/>
              <a:t>Optimization Methods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BE77C28-A3E9-6C74-68A1-FB858A2F8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883664"/>
                <a:ext cx="11324137" cy="4828032"/>
              </a:xfrm>
            </p:spPr>
            <p:txBody>
              <a:bodyPr>
                <a:noAutofit/>
              </a:bodyPr>
              <a:lstStyle/>
              <a:p>
                <a:r>
                  <a:rPr lang="en-US" sz="1800" b="1" dirty="0"/>
                  <a:t>Stochastic Gradient Descent (SGD)</a:t>
                </a:r>
              </a:p>
              <a:p>
                <a:pPr lvl="1"/>
                <a:r>
                  <a:rPr lang="en-US" dirty="0"/>
                  <a:t>Similar to GD, but it updates the weights using batches (Subsets of the training set).</a:t>
                </a:r>
              </a:p>
              <a:p>
                <a:pPr lvl="1"/>
                <a:r>
                  <a:rPr lang="en-US" dirty="0"/>
                  <a:t>Faster &amp; more than GD, because it can be slow to calculate the gradients for the entire training set. accurate</a:t>
                </a:r>
              </a:p>
              <a:p>
                <a:pPr lvl="1"/>
                <a:r>
                  <a:rPr lang="en-US" dirty="0"/>
                  <a:t>Time complexity is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𝐷𝑁𝐾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), where S is the batch size. </a:t>
                </a:r>
              </a:p>
              <a:p>
                <a:r>
                  <a:rPr lang="en-US" sz="1800" b="1" dirty="0"/>
                  <a:t>Stochastic Average Gradient (SAGA)</a:t>
                </a:r>
              </a:p>
              <a:p>
                <a:pPr lvl="1"/>
                <a:r>
                  <a:rPr lang="en-US" dirty="0"/>
                  <a:t>Alternative to SGD, which usually converges faster for simple models, such as Linear/Logistic Regression.</a:t>
                </a:r>
              </a:p>
              <a:p>
                <a:r>
                  <a:rPr lang="en-US" sz="1800" b="1" dirty="0"/>
                  <a:t>Limited-memory BFGS (LBFGS)</a:t>
                </a:r>
              </a:p>
              <a:p>
                <a:pPr lvl="1"/>
                <a:r>
                  <a:rPr lang="en-US" dirty="0"/>
                  <a:t>Approximated solution.</a:t>
                </a:r>
              </a:p>
              <a:p>
                <a:pPr lvl="1"/>
                <a:r>
                  <a:rPr lang="en-US" dirty="0"/>
                  <a:t>Second-Order Iterative algorithm.</a:t>
                </a:r>
              </a:p>
              <a:p>
                <a:pPr lvl="1"/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𝐷𝑁𝐾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number of training iterations (</a:t>
                </a:r>
                <a:r>
                  <a:rPr lang="en-US" b="1" dirty="0"/>
                  <a:t>epochs</a:t>
                </a:r>
                <a:r>
                  <a:rPr lang="en-US" dirty="0"/>
                  <a:t>). </a:t>
                </a:r>
              </a:p>
              <a:p>
                <a:pPr lvl="1"/>
                <a:r>
                  <a:rPr lang="en-US" dirty="0"/>
                  <a:t>Converges faster than GD or SGD, but usually to sub-optimal solutions.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BE77C28-A3E9-6C74-68A1-FB858A2F8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883664"/>
                <a:ext cx="11324137" cy="4828032"/>
              </a:xfrm>
              <a:blipFill>
                <a:blip r:embed="rId2"/>
                <a:stretch>
                  <a:fillRect l="-54" t="-63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239EBC1-E9BC-60CA-DBD8-0B1317D5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365E10-5994-D94F-8644-0330DEE4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10D9EBE-7F1F-86DC-90A5-B259F4633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6578401" cy="44447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there be a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Class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</a:t>
                </a:r>
                <a:r>
                  <a:rPr lang="en-US" b="1" dirty="0"/>
                  <a:t>labels</a:t>
                </a:r>
                <a:r>
                  <a:rPr lang="en-US" dirty="0"/>
                  <a:t>).</a:t>
                </a:r>
                <a:endParaRPr lang="el-GR" dirty="0"/>
              </a:p>
              <a:p>
                <a:r>
                  <a:rPr lang="en-US" dirty="0"/>
                  <a:t>The goal is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that separates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can be calculated as a Regression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Given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if the sample is placed on the line.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if the sample is placed below the line.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if the sample is placed above the line.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10D9EBE-7F1F-86DC-90A5-B259F4633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6578401" cy="4444717"/>
              </a:xfrm>
              <a:blipFill>
                <a:blip r:embed="rId2"/>
                <a:stretch>
                  <a:fillRect l="-278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73819C8B-EF38-0654-0861-FD19A0815821}"/>
              </a:ext>
            </a:extLst>
          </p:cNvPr>
          <p:cNvGrpSpPr/>
          <p:nvPr/>
        </p:nvGrpSpPr>
        <p:grpSpPr>
          <a:xfrm>
            <a:off x="7134870" y="1585380"/>
            <a:ext cx="4907777" cy="4221060"/>
            <a:chOff x="7034287" y="1585380"/>
            <a:chExt cx="4701826" cy="4115514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4CB71C23-3DDC-01C2-3ACB-606FAA0C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449" y="1866122"/>
              <a:ext cx="4127472" cy="36501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EC80DB-28DD-C650-ACD6-6654A5195FF2}"/>
                    </a:ext>
                  </a:extLst>
                </p:cNvPr>
                <p:cNvSpPr txBox="1"/>
                <p:nvPr/>
              </p:nvSpPr>
              <p:spPr>
                <a:xfrm>
                  <a:off x="11265728" y="5331562"/>
                  <a:ext cx="470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EC80DB-28DD-C650-ACD6-6654A5195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5728" y="5331562"/>
                  <a:ext cx="4703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F2A545-7723-1144-30BD-ED98778EA0AF}"/>
                    </a:ext>
                  </a:extLst>
                </p:cNvPr>
                <p:cNvSpPr txBox="1"/>
                <p:nvPr/>
              </p:nvSpPr>
              <p:spPr>
                <a:xfrm>
                  <a:off x="7034287" y="1585380"/>
                  <a:ext cx="475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F2A545-7723-1144-30BD-ED98778EA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287" y="1585380"/>
                  <a:ext cx="4757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575527-F81F-64FE-FDE9-3F6686B8D476}"/>
                  </a:ext>
                </a:extLst>
              </p:cNvPr>
              <p:cNvSpPr txBox="1"/>
              <p:nvPr/>
            </p:nvSpPr>
            <p:spPr>
              <a:xfrm>
                <a:off x="10690314" y="2155464"/>
                <a:ext cx="81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575527-F81F-64FE-FDE9-3F6686B8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314" y="2155464"/>
                <a:ext cx="810607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8C9F1B-B031-5649-6A1B-79BAAA95AF8C}"/>
                  </a:ext>
                </a:extLst>
              </p:cNvPr>
              <p:cNvSpPr txBox="1"/>
              <p:nvPr/>
            </p:nvSpPr>
            <p:spPr>
              <a:xfrm>
                <a:off x="11095617" y="4562488"/>
                <a:ext cx="81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8C9F1B-B031-5649-6A1B-79BAAA95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617" y="4562488"/>
                <a:ext cx="810607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C22D1-CF26-01A1-1C8E-A59B1A786C04}"/>
                  </a:ext>
                </a:extLst>
              </p:cNvPr>
              <p:cNvSpPr txBox="1"/>
              <p:nvPr/>
            </p:nvSpPr>
            <p:spPr>
              <a:xfrm>
                <a:off x="7763963" y="2456356"/>
                <a:ext cx="81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C22D1-CF26-01A1-1C8E-A59B1A786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63" y="2456356"/>
                <a:ext cx="810607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5FA86E43-0090-BAAA-8562-D22F13CA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365E10-5994-D94F-8644-0330DEE4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43655"/>
            <a:ext cx="10325000" cy="1442463"/>
          </a:xfrm>
        </p:spPr>
        <p:txBody>
          <a:bodyPr/>
          <a:lstStyle/>
          <a:p>
            <a:r>
              <a:rPr lang="en-US" dirty="0"/>
              <a:t>Logistic Regression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10D9EBE-7F1F-86DC-90A5-B259F4633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184682"/>
                <a:ext cx="5709721" cy="44447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Solution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so that all samples of class B are located below the Regression line, while class A above.</a:t>
                </a:r>
              </a:p>
              <a:p>
                <a:r>
                  <a:rPr lang="en-US" b="1" dirty="0"/>
                  <a:t>Alternatively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should equal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for class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samples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for class B samples. </a:t>
                </a:r>
              </a:p>
              <a:p>
                <a:r>
                  <a:rPr lang="en-US" b="1" dirty="0"/>
                  <a:t>Sigmoid (Logistic) Function: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Converts negative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0 and positive values to 1. </a:t>
                </a:r>
              </a:p>
              <a:p>
                <a:pPr lvl="1"/>
                <a:r>
                  <a:rPr lang="en-US" dirty="0"/>
                  <a:t>Alternatively: Provides the probability of a sample classified as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&lt;0.5)</m:t>
                    </m:r>
                  </m:oMath>
                </a14:m>
                <a:r>
                  <a:rPr lang="en-US" dirty="0"/>
                  <a:t>, or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c is close to 1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&gt;1.0)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10D9EBE-7F1F-86DC-90A5-B259F4633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184682"/>
                <a:ext cx="5709721" cy="4444717"/>
              </a:xfrm>
              <a:blipFill>
                <a:blip r:embed="rId2"/>
                <a:stretch>
                  <a:fillRect l="-320" t="-686" r="-1494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FD81F5EB-54FA-A2F4-8313-607382A3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21" y="1255158"/>
            <a:ext cx="5220429" cy="4048690"/>
          </a:xfrm>
          <a:prstGeom prst="rect">
            <a:avLst/>
          </a:prstGeom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5E98435-1E3F-B689-2B27-5CC7B39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98619-58EA-84ED-CFBF-623762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05328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Logistic Regression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714" y="2371879"/>
                <a:ext cx="6523537" cy="441296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en-US" dirty="0"/>
                  <a:t> be the predicted value of the actual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using Logistic Regression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WX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this 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either 0 or 1.</a:t>
                </a:r>
              </a:p>
              <a:p>
                <a:r>
                  <a:rPr lang="en-US" b="1" dirty="0"/>
                  <a:t>Optimizers (solvers)</a:t>
                </a:r>
                <a:r>
                  <a:rPr lang="en-US" dirty="0"/>
                  <a:t> that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LBFGS</a:t>
                </a:r>
              </a:p>
              <a:p>
                <a:pPr lvl="1"/>
                <a:r>
                  <a:rPr lang="en-US" dirty="0"/>
                  <a:t>SAG/SAGA</a:t>
                </a:r>
              </a:p>
              <a:p>
                <a:pPr lvl="1"/>
                <a:r>
                  <a:rPr lang="en-US" dirty="0"/>
                  <a:t>Gradient Descent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714" y="2371879"/>
                <a:ext cx="6523537" cy="4412969"/>
              </a:xfrm>
              <a:blipFill>
                <a:blip r:embed="rId3"/>
                <a:stretch>
                  <a:fillRect l="-2150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>
            <a:extLst>
              <a:ext uri="{FF2B5EF4-FFF2-40B4-BE49-F238E27FC236}">
                <a16:creationId xmlns:a16="http://schemas.microsoft.com/office/drawing/2014/main" id="{B95A7340-558E-1739-6DAC-59C5C6A84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306" y="3944052"/>
            <a:ext cx="3452782" cy="2677796"/>
          </a:xfrm>
          <a:prstGeom prst="rect">
            <a:avLst/>
          </a:prstGeom>
        </p:spPr>
      </p:pic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37DDD635-6C47-06B9-E685-3D4D856698A1}"/>
              </a:ext>
            </a:extLst>
          </p:cNvPr>
          <p:cNvGrpSpPr/>
          <p:nvPr/>
        </p:nvGrpSpPr>
        <p:grpSpPr>
          <a:xfrm>
            <a:off x="8462716" y="305328"/>
            <a:ext cx="3038205" cy="2613087"/>
            <a:chOff x="7034287" y="1585380"/>
            <a:chExt cx="4701826" cy="4115514"/>
          </a:xfrm>
        </p:grpSpPr>
        <p:pic>
          <p:nvPicPr>
            <p:cNvPr id="6" name="Εικόνα 5">
              <a:extLst>
                <a:ext uri="{FF2B5EF4-FFF2-40B4-BE49-F238E27FC236}">
                  <a16:creationId xmlns:a16="http://schemas.microsoft.com/office/drawing/2014/main" id="{D8A6FDFE-C3EE-CA27-74A9-DE50F2690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3449" y="1866122"/>
              <a:ext cx="4127472" cy="36501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BB51D4-56C5-C5A3-0B13-886121A848C2}"/>
                    </a:ext>
                  </a:extLst>
                </p:cNvPr>
                <p:cNvSpPr txBox="1"/>
                <p:nvPr/>
              </p:nvSpPr>
              <p:spPr>
                <a:xfrm>
                  <a:off x="11265728" y="5331562"/>
                  <a:ext cx="470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EC80DB-28DD-C650-ACD6-6654A5195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5728" y="5331562"/>
                  <a:ext cx="470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31BBAB-1A75-5737-2321-3D4AF53A2F9C}"/>
                    </a:ext>
                  </a:extLst>
                </p:cNvPr>
                <p:cNvSpPr txBox="1"/>
                <p:nvPr/>
              </p:nvSpPr>
              <p:spPr>
                <a:xfrm>
                  <a:off x="7034287" y="1585380"/>
                  <a:ext cx="475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F2A545-7723-1144-30BD-ED98778EA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287" y="1585380"/>
                  <a:ext cx="475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Βέλος: Κάτω 8">
            <a:extLst>
              <a:ext uri="{FF2B5EF4-FFF2-40B4-BE49-F238E27FC236}">
                <a16:creationId xmlns:a16="http://schemas.microsoft.com/office/drawing/2014/main" id="{A5CAC9D4-8BD5-48F9-95B3-40B7BBBA0CBF}"/>
              </a:ext>
            </a:extLst>
          </p:cNvPr>
          <p:cNvSpPr/>
          <p:nvPr/>
        </p:nvSpPr>
        <p:spPr>
          <a:xfrm>
            <a:off x="9939558" y="2913950"/>
            <a:ext cx="445413" cy="88810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0A3992-D6B9-F7BB-7354-6E8FA065D174}"/>
                  </a:ext>
                </a:extLst>
              </p:cNvPr>
              <p:cNvSpPr txBox="1"/>
              <p:nvPr/>
            </p:nvSpPr>
            <p:spPr>
              <a:xfrm>
                <a:off x="8436984" y="3187909"/>
                <a:ext cx="1725280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0A3992-D6B9-F7BB-7354-6E8FA065D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84" y="3187909"/>
                <a:ext cx="1725280" cy="369397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B040CD-43AF-7E93-E62E-146792CF88E7}"/>
                  </a:ext>
                </a:extLst>
              </p:cNvPr>
              <p:cNvSpPr txBox="1"/>
              <p:nvPr/>
            </p:nvSpPr>
            <p:spPr>
              <a:xfrm>
                <a:off x="7714416" y="1485831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B040CD-43AF-7E93-E62E-146792CF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416" y="1485831"/>
                <a:ext cx="10567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C14FBC-A5C8-09E6-8BAA-0D8A2B2DE64C}"/>
                  </a:ext>
                </a:extLst>
              </p:cNvPr>
              <p:cNvSpPr txBox="1"/>
              <p:nvPr/>
            </p:nvSpPr>
            <p:spPr>
              <a:xfrm>
                <a:off x="6469244" y="5785283"/>
                <a:ext cx="2212630" cy="58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≤0.5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≥0.5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C14FBC-A5C8-09E6-8BAA-0D8A2B2D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244" y="5785283"/>
                <a:ext cx="2212630" cy="589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Θέση αριθμού διαφάνειας 15">
            <a:extLst>
              <a:ext uri="{FF2B5EF4-FFF2-40B4-BE49-F238E27FC236}">
                <a16:creationId xmlns:a16="http://schemas.microsoft.com/office/drawing/2014/main" id="{9B2B0BAD-2A55-E2FE-DCF9-9FB0891D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ECA198-7D58-F107-4CB4-911A0E50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A887F87C-2BA1-E380-9743-BE4F5F7B4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8425489" cy="35644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Instead of combining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linear manner, Polynomial Regression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can be utilized.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be the number of features. The polynomial Regression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Polynomial Regression can capture non-linear relationships between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The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 will have to be adjusted</a:t>
                </a:r>
                <a:r>
                  <a:rPr lang="en-US" dirty="0"/>
                  <a:t> (</a:t>
                </a:r>
                <a:r>
                  <a:rPr lang="en-US" b="1" dirty="0"/>
                  <a:t>fine-tuned</a:t>
                </a:r>
                <a:r>
                  <a:rPr lang="en-US" dirty="0"/>
                  <a:t>). </a:t>
                </a:r>
                <a:r>
                  <a:rPr lang="en-US" b="1" dirty="0"/>
                  <a:t>Low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 values could lead to underfitting issues, while large ones could lead to overfitting</a:t>
                </a:r>
                <a:r>
                  <a:rPr lang="en-US" dirty="0"/>
                  <a:t>. </a:t>
                </a:r>
                <a:r>
                  <a:rPr lang="en-US" b="1" dirty="0"/>
                  <a:t>Typical values: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A887F87C-2BA1-E380-9743-BE4F5F7B4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8425489" cy="3564436"/>
              </a:xfrm>
              <a:blipFill>
                <a:blip r:embed="rId2"/>
                <a:stretch>
                  <a:fillRect l="-145" t="-1026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678DBAA-B68A-9F23-887F-4AB7277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515B5A2-1EEF-AB87-C148-A8375CE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Polynomial Regression (2)</a:t>
            </a:r>
          </a:p>
        </p:txBody>
      </p:sp>
      <p:pic>
        <p:nvPicPr>
          <p:cNvPr id="1028" name="Picture 4" descr="Polynomial Regression. This is my third blog in the Machine… | by Animesh  Agarwal | Towards Data Science">
            <a:extLst>
              <a:ext uri="{FF2B5EF4-FFF2-40B4-BE49-F238E27FC236}">
                <a16:creationId xmlns:a16="http://schemas.microsoft.com/office/drawing/2014/main" id="{E9ACBDC5-A527-A0F2-8278-90DCF04A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4338" y="1792053"/>
            <a:ext cx="10251547" cy="502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7277F76-9731-A038-E609-A85A4C19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1E77C6-D876-8286-D28D-B4BED64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F854680-0F4F-CE0F-3CF8-16CC5EA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342" y="2321842"/>
                <a:ext cx="11379001" cy="42526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solver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adjusting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respectively. In typical Regression tasks,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By default, the solver aims to adjusts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if the computed weights are large, small changes in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could dramatically change the result. As a result, although it the solution perfectly fits the training data, it could make mistake in unknown samples (</a:t>
                </a:r>
                <a:r>
                  <a:rPr lang="en-US" b="1" dirty="0"/>
                  <a:t>overfitting</a:t>
                </a:r>
                <a:r>
                  <a:rPr lang="en-US" dirty="0"/>
                  <a:t>).</a:t>
                </a:r>
              </a:p>
              <a:p>
                <a:r>
                  <a:rPr lang="en-US" b="1" dirty="0"/>
                  <a:t>Question</a:t>
                </a:r>
                <a:r>
                  <a:rPr lang="en-US" dirty="0"/>
                  <a:t>: Is there a problem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values should be as small as possible.</a:t>
                </a:r>
              </a:p>
              <a:p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  <a:r>
                  <a:rPr lang="en-US" b="1" dirty="0"/>
                  <a:t>Minimize both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b="1" dirty="0"/>
                  <a:t> </a:t>
                </a:r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at the same time.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F854680-0F4F-CE0F-3CF8-16CC5EA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342" y="2321842"/>
                <a:ext cx="11379001" cy="4252694"/>
              </a:xfrm>
              <a:blipFill>
                <a:blip r:embed="rId3"/>
                <a:stretch>
                  <a:fillRect l="-161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6B419A4-9348-2E06-9C6D-C8E4E346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1E77C6-D876-8286-D28D-B4BED64D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79063"/>
            <a:ext cx="10325000" cy="1442463"/>
          </a:xfrm>
        </p:spPr>
        <p:txBody>
          <a:bodyPr/>
          <a:lstStyle/>
          <a:p>
            <a:r>
              <a:rPr lang="en-US" dirty="0"/>
              <a:t>Regularization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F854680-0F4F-CE0F-3CF8-16CC5EA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065810"/>
                <a:ext cx="10325000" cy="46641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Regularization</a:t>
                </a:r>
                <a:endParaRPr lang="en-US" dirty="0"/>
              </a:p>
              <a:p>
                <a:pPr lvl="1"/>
                <a:r>
                  <a:rPr lang="en-US" dirty="0"/>
                  <a:t>Minimizes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b="0" i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l-GR" dirty="0"/>
              </a:p>
              <a:p>
                <a:pPr lvl="1"/>
                <a:r>
                  <a:rPr lang="en-US" dirty="0"/>
                  <a:t>Encourages all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calculated and avoid overfitting.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Regularization</a:t>
                </a:r>
                <a:endParaRPr lang="en-US" dirty="0"/>
              </a:p>
              <a:p>
                <a:pPr lvl="1"/>
                <a:r>
                  <a:rPr lang="en-US" dirty="0"/>
                  <a:t>Minimizes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l-GR" b="0" i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l-GR" dirty="0"/>
              </a:p>
              <a:p>
                <a:pPr lvl="1"/>
                <a:r>
                  <a:rPr lang="en-US" dirty="0"/>
                  <a:t>Encourages the least important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equal zero, highlighting the important features (</a:t>
                </a:r>
                <a:r>
                  <a:rPr lang="en-US" b="1" dirty="0"/>
                  <a:t>Feature Importance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By assigning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eliminated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en-US" dirty="0"/>
                  <a:t> equation.</a:t>
                </a:r>
              </a:p>
              <a:p>
                <a:r>
                  <a:rPr lang="en-US" b="1" dirty="0"/>
                  <a:t>Elastic Net</a:t>
                </a:r>
              </a:p>
              <a:p>
                <a:pPr lvl="1"/>
                <a:r>
                  <a:rPr lang="en-US" dirty="0"/>
                  <a:t>Minimizes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b="0" i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≤1,  0≤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l-GR" dirty="0"/>
              </a:p>
              <a:p>
                <a:pPr lvl="1"/>
                <a:r>
                  <a:rPr lang="en-US" dirty="0"/>
                  <a:t>Attempts to address overfitting while highlighting the important features of the training data.</a:t>
                </a:r>
                <a:endParaRPr lang="el-GR" dirty="0"/>
              </a:p>
              <a:p>
                <a:pPr lvl="1"/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F854680-0F4F-CE0F-3CF8-16CC5EA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065810"/>
                <a:ext cx="10325000" cy="4664174"/>
              </a:xfrm>
              <a:blipFill>
                <a:blip r:embed="rId2"/>
                <a:stretch>
                  <a:fillRect l="-177" t="-784" b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D4CAEE-6792-107C-9FE0-2DAFBFD2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94C65-3802-60D4-8C65-22BA4AC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Algorithm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D5EBAA-DF4F-917C-7748-40DE3D4A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4264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no way (yet) to know which algorithm works best for each problem.</a:t>
            </a:r>
          </a:p>
          <a:p>
            <a:r>
              <a:rPr lang="en-US" dirty="0"/>
              <a:t>The utilization of an algorithm depends on the following factors: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Explainability / Interpretability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Accuracy / Robustness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Execution Time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Hardware Limitations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r>
              <a:rPr lang="en-US" dirty="0"/>
              <a:t>Example 1: Although Polynomial regression might be more accurate than Linear regression, it could be less preferable, as Linear regression is more explainable.</a:t>
            </a:r>
          </a:p>
          <a:p>
            <a:r>
              <a:rPr lang="en-US" dirty="0"/>
              <a:t>Example 2: The Implementation &amp; Hyperparameter Tuning  of a Deep Neural Network might be challenging and Time-Consuming in comparison to a Linear Regression Module.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885B0A-646F-2EEA-240C-ADBFB018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B0321-DE61-8907-7093-B0B0B800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CC2BA0-91A1-EB1A-73C0-AA56E2C8A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BD908DB-B74A-832F-6F86-3C12CCFA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1 – Regression Analysis</a:t>
            </a:r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722A432A-7560-DA0F-504D-57D113E5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A9E6FFB-2ED1-C05C-6FE2-657D5ACE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3B545C-8F39-8F58-E073-8D2B0832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DB516D-B15E-8018-3158-3105A9F1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Polynomial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an Algorithm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D788F22-A074-30CE-9127-2BAA8039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778FCC-CDF4-83A4-3A1D-F9723EC6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72229"/>
            <a:ext cx="10325000" cy="1442463"/>
          </a:xfrm>
        </p:spPr>
        <p:txBody>
          <a:bodyPr/>
          <a:lstStyle/>
          <a:p>
            <a:r>
              <a:rPr lang="en-US" dirty="0"/>
              <a:t>Basic ML Concepts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BC2C9A-3B6A-489B-C70A-1D980E10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057400"/>
            <a:ext cx="10775497" cy="471830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Model: </a:t>
            </a:r>
            <a:r>
              <a:rPr lang="en-US" dirty="0"/>
              <a:t>A machine learning algorithm.</a:t>
            </a:r>
            <a:endParaRPr lang="en-US" b="1" dirty="0"/>
          </a:p>
          <a:p>
            <a:r>
              <a:rPr lang="en-US" b="1" dirty="0"/>
              <a:t>Fitting</a:t>
            </a:r>
            <a:r>
              <a:rPr lang="en-US" dirty="0"/>
              <a:t>: A model trained in a dataset to learn patterns, relationships, or trends within that data.</a:t>
            </a:r>
          </a:p>
          <a:p>
            <a:r>
              <a:rPr lang="en-US" b="1" dirty="0"/>
              <a:t>Underfitting</a:t>
            </a:r>
            <a:r>
              <a:rPr lang="en-US" dirty="0"/>
              <a:t>: A model achieves poor performance in the training data.</a:t>
            </a:r>
          </a:p>
          <a:p>
            <a:r>
              <a:rPr lang="en-US" b="1" dirty="0"/>
              <a:t>Overfitting</a:t>
            </a:r>
            <a:r>
              <a:rPr lang="en-US" dirty="0"/>
              <a:t>: A model achieves great performance in the training data, but it fails to generalize well in unseen data.</a:t>
            </a:r>
          </a:p>
          <a:p>
            <a:r>
              <a:rPr lang="en-US" b="1" dirty="0"/>
              <a:t>Generalization</a:t>
            </a:r>
            <a:r>
              <a:rPr lang="en-US" dirty="0"/>
              <a:t>: The model’s ability to make good prediction in both training and unseen data.</a:t>
            </a:r>
          </a:p>
          <a:p>
            <a:r>
              <a:rPr lang="en-US" b="1" dirty="0"/>
              <a:t>Weights/Coefficients</a:t>
            </a:r>
            <a:r>
              <a:rPr lang="en-US" dirty="0"/>
              <a:t>: The parameters of a model that need to be found by training it in a dataset.</a:t>
            </a:r>
          </a:p>
          <a:p>
            <a:r>
              <a:rPr lang="en-US" b="1" dirty="0"/>
              <a:t>Hyperparameters</a:t>
            </a:r>
            <a:r>
              <a:rPr lang="en-US" dirty="0"/>
              <a:t>: The settings of an ML algorithm.</a:t>
            </a:r>
          </a:p>
          <a:p>
            <a:r>
              <a:rPr lang="en-US" b="1" dirty="0"/>
              <a:t>Hyperparameter Tuning: </a:t>
            </a:r>
            <a:r>
              <a:rPr lang="en-US" dirty="0"/>
              <a:t>The process in which several hyperparameters are adjusted for a specific dataset.</a:t>
            </a:r>
            <a:endParaRPr lang="en-US" b="1" dirty="0"/>
          </a:p>
          <a:p>
            <a:r>
              <a:rPr lang="en-US" b="1" dirty="0"/>
              <a:t>Observations/Samples: </a:t>
            </a:r>
            <a:r>
              <a:rPr lang="en-US" dirty="0"/>
              <a:t>The number of paradigms in a dataset.</a:t>
            </a:r>
            <a:endParaRPr lang="en-US" b="1" dirty="0"/>
          </a:p>
          <a:p>
            <a:r>
              <a:rPr lang="en-US" b="1" dirty="0"/>
              <a:t>Features</a:t>
            </a:r>
            <a:r>
              <a:rPr lang="en-US" dirty="0"/>
              <a:t>: The attributes of an observation (e.g. the features of a weather dataset could include Temperature, Humidity, Atmospheric Pressure, etc.).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E6EBE54-5E5B-47A9-2BB9-000A257B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9F26B-C836-CE94-62B9-E78AC2FC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5B35FFE-1749-24DB-73F3-329AEBFD4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Statistical Process</a:t>
                </a:r>
              </a:p>
              <a:p>
                <a:r>
                  <a:rPr lang="en-US" dirty="0"/>
                  <a:t>Estimates the relationship between one or more independent variables (</a:t>
                </a:r>
                <a:r>
                  <a:rPr lang="en-US" b="1" dirty="0"/>
                  <a:t>features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one dependent variable (</a:t>
                </a:r>
                <a:r>
                  <a:rPr lang="en-US" b="1" dirty="0"/>
                  <a:t>target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Alternatively, it estimates the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Two main types of Regression Analysis:</a:t>
                </a:r>
              </a:p>
              <a:p>
                <a:pPr lvl="1"/>
                <a:r>
                  <a:rPr lang="en-US" b="1" dirty="0"/>
                  <a:t>Linear </a:t>
                </a:r>
                <a:r>
                  <a:rPr lang="en-US" dirty="0"/>
                  <a:t>(The target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). Used in </a:t>
                </a:r>
                <a:r>
                  <a:rPr lang="en-US" b="1" dirty="0"/>
                  <a:t>Regression</a:t>
                </a:r>
                <a:r>
                  <a:rPr lang="en-US" dirty="0"/>
                  <a:t> tasks.</a:t>
                </a:r>
                <a:endParaRPr lang="en-US" b="1" dirty="0"/>
              </a:p>
              <a:p>
                <a:pPr lvl="1"/>
                <a:r>
                  <a:rPr lang="en-US" b="1" dirty="0"/>
                  <a:t>Logistic </a:t>
                </a:r>
                <a:r>
                  <a:rPr lang="en-US" dirty="0"/>
                  <a:t>(The target is a binary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). Used in </a:t>
                </a:r>
                <a:r>
                  <a:rPr lang="en-US" b="1" dirty="0"/>
                  <a:t>Classification</a:t>
                </a:r>
                <a:r>
                  <a:rPr lang="en-US" dirty="0"/>
                  <a:t> tasks.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5B35FFE-1749-24DB-73F3-329AEBFD4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D8D93BC-633D-1672-35A0-93CC9B9B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A98B84-6E32-D374-20D2-CCA3113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888CC32-1DF4-2583-8BD5-16E7FCF3C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10325000" cy="42928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Question</a:t>
                </a:r>
                <a:r>
                  <a:rPr lang="en-US" dirty="0"/>
                  <a:t>: Given a vector of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how can I combine them in order to calculate the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Example: Given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𝑠𝑠𝑖𝑔𝑛𝑚𝑒𝑛𝑡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𝑀𝑖𝑑𝑡𝑒𝑟𝑚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𝐹𝑖𝑛𝑎𝑙𝑠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student, how can I calculate their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Grade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Linear Regression Hypothesis</a:t>
                </a:r>
                <a:r>
                  <a:rPr lang="en-US" dirty="0"/>
                  <a:t>: There is a linear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contribute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𝑠𝑠𝑖𝑔𝑛𝑚𝑒𝑛𝑡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𝑀𝑖𝑑𝑡𝑒𝑟𝑚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𝐹𝑖𝑛𝑎𝑙𝑠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𝐺𝑟𝑎𝑑𝑒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called coefficients (</a:t>
                </a:r>
                <a:r>
                  <a:rPr lang="en-US" b="1" dirty="0"/>
                  <a:t>weights</a:t>
                </a:r>
                <a:r>
                  <a:rPr lang="en-US" dirty="0"/>
                  <a:t>) and can be interpreted as: </a:t>
                </a:r>
                <a:r>
                  <a:rPr lang="en-US" i="1" dirty="0"/>
                  <a:t>How important is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in order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𝑾𝒆𝒊𝒈𝒉𝒕𝒔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𝒏𝒆𝒄𝒆𝒔𝒔𝒂𝒓𝒊𝒍𝒚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𝒔𝒖𝒎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could get any value that satisfies the optimal solution.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888CC32-1DF4-2583-8BD5-16E7FCF3C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10325000" cy="4292865"/>
              </a:xfrm>
              <a:blipFill>
                <a:blip r:embed="rId2"/>
                <a:stretch>
                  <a:fillRect l="-177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BFDD082-E77F-8682-64BD-711E30C8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8798619-58EA-84ED-CFBF-623762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Linear Regression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6" y="2886117"/>
                <a:ext cx="5382151" cy="32768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there be a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r>
                  <a:rPr lang="en-US" dirty="0"/>
                  <a:t>The goal is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every given </a:t>
                </a:r>
                <a:r>
                  <a:rPr lang="en-US" b="1" dirty="0"/>
                  <a:t>training</a:t>
                </a:r>
                <a:r>
                  <a:rPr lang="en-US" dirty="0"/>
                  <a:t> </a:t>
                </a:r>
                <a:r>
                  <a:rPr lang="en-US" b="1" dirty="0"/>
                  <a:t>point</a:t>
                </a:r>
                <a:r>
                  <a:rPr lang="en-US" dirty="0"/>
                  <a:t> (</a:t>
                </a:r>
                <a:r>
                  <a:rPr lang="en-US" b="1" dirty="0"/>
                  <a:t>sample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be calculated as a </a:t>
                </a:r>
                <a:r>
                  <a:rPr lang="en-US" b="1" dirty="0"/>
                  <a:t>Regression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Alternatively: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6" y="2886117"/>
                <a:ext cx="5382151" cy="3276824"/>
              </a:xfrm>
              <a:blipFill>
                <a:blip r:embed="rId2"/>
                <a:stretch>
                  <a:fillRect l="-340" t="-929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rstanding Linear Regression - Cloudera Community - 281391">
            <a:extLst>
              <a:ext uri="{FF2B5EF4-FFF2-40B4-BE49-F238E27FC236}">
                <a16:creationId xmlns:a16="http://schemas.microsoft.com/office/drawing/2014/main" id="{E9DD907B-1EB0-CBC2-9092-5D129DE6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1735776"/>
            <a:ext cx="5804103" cy="3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EB0D092-EDEC-F4B0-1E8B-FDE330D2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98619-58EA-84ED-CFBF-623762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Linear Regression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771423"/>
                <a:ext cx="5535985" cy="370252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The </a:t>
                </a:r>
                <a:r>
                  <a:rPr lang="en-US" b="1" dirty="0"/>
                  <a:t>weight (coefficient)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controls the </a:t>
                </a:r>
                <a:r>
                  <a:rPr lang="en-US" b="1" dirty="0"/>
                  <a:t>orientation</a:t>
                </a:r>
                <a:r>
                  <a:rPr lang="en-US" dirty="0"/>
                  <a:t> (</a:t>
                </a:r>
                <a:r>
                  <a:rPr lang="en-US" b="1" dirty="0"/>
                  <a:t>rotation</a:t>
                </a:r>
                <a:r>
                  <a:rPr lang="en-US" dirty="0"/>
                  <a:t>) of the line.</a:t>
                </a:r>
              </a:p>
              <a:p>
                <a:r>
                  <a:rPr lang="en-US" b="0" dirty="0"/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b="1" dirty="0"/>
                  <a:t>bias</a:t>
                </a:r>
                <a:r>
                  <a:rPr lang="en-US" dirty="0"/>
                  <a:t>) affects the </a:t>
                </a:r>
                <a:r>
                  <a:rPr lang="en-US" b="1" dirty="0"/>
                  <a:t>position</a:t>
                </a:r>
                <a:r>
                  <a:rPr lang="en-US" dirty="0"/>
                  <a:t> (l</a:t>
                </a:r>
                <a:r>
                  <a:rPr lang="en-US" b="1" dirty="0"/>
                  <a:t>eft-right</a:t>
                </a:r>
                <a:r>
                  <a:rPr lang="en-US" dirty="0"/>
                  <a:t>) of the line.</a:t>
                </a:r>
              </a:p>
              <a:p>
                <a:r>
                  <a:rPr lang="en-US" dirty="0"/>
                  <a:t>The goal is to find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so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line fits perfectly.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771423"/>
                <a:ext cx="5535985" cy="3702529"/>
              </a:xfrm>
              <a:blipFill>
                <a:blip r:embed="rId2"/>
                <a:stretch>
                  <a:fillRect l="-330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Ομάδα 22">
            <a:extLst>
              <a:ext uri="{FF2B5EF4-FFF2-40B4-BE49-F238E27FC236}">
                <a16:creationId xmlns:a16="http://schemas.microsoft.com/office/drawing/2014/main" id="{D0AADB8F-004E-DD36-23A0-7539042527A8}"/>
              </a:ext>
            </a:extLst>
          </p:cNvPr>
          <p:cNvGrpSpPr/>
          <p:nvPr/>
        </p:nvGrpSpPr>
        <p:grpSpPr>
          <a:xfrm>
            <a:off x="5879592" y="1781496"/>
            <a:ext cx="6112681" cy="4052376"/>
            <a:chOff x="5996628" y="1735776"/>
            <a:chExt cx="5829217" cy="3845217"/>
          </a:xfrm>
        </p:grpSpPr>
        <p:pic>
          <p:nvPicPr>
            <p:cNvPr id="1026" name="Picture 2" descr="Understanding Linear Regression - Cloudera Community - 281391">
              <a:extLst>
                <a:ext uri="{FF2B5EF4-FFF2-40B4-BE49-F238E27FC236}">
                  <a16:creationId xmlns:a16="http://schemas.microsoft.com/office/drawing/2014/main" id="{E9DD907B-1EB0-CBC2-9092-5D129DE64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96628" y="1735776"/>
              <a:ext cx="5804103" cy="3845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163568-F25B-8D39-CA85-B812A626785B}"/>
                    </a:ext>
                  </a:extLst>
                </p:cNvPr>
                <p:cNvSpPr txBox="1"/>
                <p:nvPr/>
              </p:nvSpPr>
              <p:spPr>
                <a:xfrm>
                  <a:off x="10843140" y="2860488"/>
                  <a:ext cx="982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163568-F25B-8D39-CA85-B812A6267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140" y="2860488"/>
                  <a:ext cx="9827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Βέλος: Καμπύλο προς τα δεξιά 18">
              <a:extLst>
                <a:ext uri="{FF2B5EF4-FFF2-40B4-BE49-F238E27FC236}">
                  <a16:creationId xmlns:a16="http://schemas.microsoft.com/office/drawing/2014/main" id="{19C1F6B2-0C10-F614-5976-F365A15CF4C4}"/>
                </a:ext>
              </a:extLst>
            </p:cNvPr>
            <p:cNvSpPr/>
            <p:nvPr/>
          </p:nvSpPr>
          <p:spPr>
            <a:xfrm rot="2962357">
              <a:off x="9229234" y="4403836"/>
              <a:ext cx="516744" cy="769418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BEA58D-4017-4E4E-5D7E-4694CB85F2C6}"/>
                    </a:ext>
                  </a:extLst>
                </p:cNvPr>
                <p:cNvSpPr txBox="1"/>
                <p:nvPr/>
              </p:nvSpPr>
              <p:spPr>
                <a:xfrm>
                  <a:off x="9487606" y="4788545"/>
                  <a:ext cx="423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BEA58D-4017-4E4E-5D7E-4694CB85F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6" y="4788545"/>
                  <a:ext cx="4238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Βέλος: Αριστερό-δεξιό 20">
              <a:extLst>
                <a:ext uri="{FF2B5EF4-FFF2-40B4-BE49-F238E27FC236}">
                  <a16:creationId xmlns:a16="http://schemas.microsoft.com/office/drawing/2014/main" id="{C1DB57B9-1D41-B5C0-3C4A-C15E7B13D3E6}"/>
                </a:ext>
              </a:extLst>
            </p:cNvPr>
            <p:cNvSpPr/>
            <p:nvPr/>
          </p:nvSpPr>
          <p:spPr>
            <a:xfrm>
              <a:off x="10374962" y="4524529"/>
              <a:ext cx="822960" cy="34389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9573E-0CC3-8ABF-719E-9E4506F27EEE}"/>
                    </a:ext>
                  </a:extLst>
                </p:cNvPr>
                <p:cNvSpPr txBox="1"/>
                <p:nvPr/>
              </p:nvSpPr>
              <p:spPr>
                <a:xfrm>
                  <a:off x="10528070" y="4789206"/>
                  <a:ext cx="516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9573E-0CC3-8ABF-719E-9E4506F27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070" y="4789206"/>
                  <a:ext cx="5167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AF4CC1F-EF41-74B0-F226-40885800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98619-58EA-84ED-CFBF-623762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Linear Regression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771423"/>
                <a:ext cx="6523537" cy="397684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en-US" dirty="0"/>
                  <a:t> be the predicted value of the actual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Goal is to 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so that the </a:t>
                </a:r>
                <a:r>
                  <a:rPr lang="en-US" b="1" dirty="0"/>
                  <a:t>Squared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minimized for each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fit the regression line for every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Mean Squared Error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𝑴𝑺𝑬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must be minimized.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WX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this 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043375-F4FF-669C-1CA4-7F071B4B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771423"/>
                <a:ext cx="6523537" cy="3976849"/>
              </a:xfrm>
              <a:blipFill>
                <a:blip r:embed="rId2"/>
                <a:stretch>
                  <a:fillRect l="-2148" t="-920" b="-1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Ομάδα 22">
            <a:extLst>
              <a:ext uri="{FF2B5EF4-FFF2-40B4-BE49-F238E27FC236}">
                <a16:creationId xmlns:a16="http://schemas.microsoft.com/office/drawing/2014/main" id="{D0AADB8F-004E-DD36-23A0-7539042527A8}"/>
              </a:ext>
            </a:extLst>
          </p:cNvPr>
          <p:cNvGrpSpPr/>
          <p:nvPr/>
        </p:nvGrpSpPr>
        <p:grpSpPr>
          <a:xfrm>
            <a:off x="7333488" y="2020824"/>
            <a:ext cx="4631353" cy="3225746"/>
            <a:chOff x="5996628" y="1735776"/>
            <a:chExt cx="5829217" cy="3845217"/>
          </a:xfrm>
        </p:grpSpPr>
        <p:pic>
          <p:nvPicPr>
            <p:cNvPr id="1026" name="Picture 2" descr="Understanding Linear Regression - Cloudera Community - 281391">
              <a:extLst>
                <a:ext uri="{FF2B5EF4-FFF2-40B4-BE49-F238E27FC236}">
                  <a16:creationId xmlns:a16="http://schemas.microsoft.com/office/drawing/2014/main" id="{E9DD907B-1EB0-CBC2-9092-5D129DE64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96628" y="1735776"/>
              <a:ext cx="5804103" cy="3845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163568-F25B-8D39-CA85-B812A626785B}"/>
                    </a:ext>
                  </a:extLst>
                </p:cNvPr>
                <p:cNvSpPr txBox="1"/>
                <p:nvPr/>
              </p:nvSpPr>
              <p:spPr>
                <a:xfrm>
                  <a:off x="10843140" y="2860488"/>
                  <a:ext cx="982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163568-F25B-8D39-CA85-B812A6267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140" y="2860488"/>
                  <a:ext cx="98270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2500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Βέλος: Καμπύλο προς τα δεξιά 18">
              <a:extLst>
                <a:ext uri="{FF2B5EF4-FFF2-40B4-BE49-F238E27FC236}">
                  <a16:creationId xmlns:a16="http://schemas.microsoft.com/office/drawing/2014/main" id="{19C1F6B2-0C10-F614-5976-F365A15CF4C4}"/>
                </a:ext>
              </a:extLst>
            </p:cNvPr>
            <p:cNvSpPr/>
            <p:nvPr/>
          </p:nvSpPr>
          <p:spPr>
            <a:xfrm rot="2962357">
              <a:off x="9229234" y="4403836"/>
              <a:ext cx="516744" cy="769418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BEA58D-4017-4E4E-5D7E-4694CB85F2C6}"/>
                    </a:ext>
                  </a:extLst>
                </p:cNvPr>
                <p:cNvSpPr txBox="1"/>
                <p:nvPr/>
              </p:nvSpPr>
              <p:spPr>
                <a:xfrm>
                  <a:off x="9487606" y="4788545"/>
                  <a:ext cx="423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BEA58D-4017-4E4E-5D7E-4694CB85F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6" y="4788545"/>
                  <a:ext cx="4238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Βέλος: Αριστερό-δεξιό 20">
              <a:extLst>
                <a:ext uri="{FF2B5EF4-FFF2-40B4-BE49-F238E27FC236}">
                  <a16:creationId xmlns:a16="http://schemas.microsoft.com/office/drawing/2014/main" id="{C1DB57B9-1D41-B5C0-3C4A-C15E7B13D3E6}"/>
                </a:ext>
              </a:extLst>
            </p:cNvPr>
            <p:cNvSpPr/>
            <p:nvPr/>
          </p:nvSpPr>
          <p:spPr>
            <a:xfrm>
              <a:off x="10374962" y="4524529"/>
              <a:ext cx="822960" cy="34389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9573E-0CC3-8ABF-719E-9E4506F27EEE}"/>
                    </a:ext>
                  </a:extLst>
                </p:cNvPr>
                <p:cNvSpPr txBox="1"/>
                <p:nvPr/>
              </p:nvSpPr>
              <p:spPr>
                <a:xfrm>
                  <a:off x="10528070" y="4789206"/>
                  <a:ext cx="516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9573E-0CC3-8ABF-719E-9E4506F27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070" y="4789206"/>
                  <a:ext cx="51674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52C6626-0D21-5539-46A5-7150AC8A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01973F-C3BE-1315-41D6-CA851056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2300"/>
            <a:ext cx="10325000" cy="1442463"/>
          </a:xfrm>
        </p:spPr>
        <p:txBody>
          <a:bodyPr/>
          <a:lstStyle/>
          <a:p>
            <a:r>
              <a:rPr lang="en-US"/>
              <a:t>Optimization Methods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BE77C28-A3E9-6C74-68A1-FB858A2F8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058686"/>
                <a:ext cx="11324137" cy="4653010"/>
              </a:xfrm>
            </p:spPr>
            <p:txBody>
              <a:bodyPr>
                <a:noAutofit/>
              </a:bodyPr>
              <a:lstStyle/>
              <a:p>
                <a:r>
                  <a:rPr lang="en-US" sz="1900" b="1" dirty="0"/>
                  <a:t>Ordinary Least Squares (OLS)</a:t>
                </a:r>
              </a:p>
              <a:p>
                <a:pPr lvl="1"/>
                <a:r>
                  <a:rPr lang="en-US" sz="1900" dirty="0"/>
                  <a:t>Analytical solution.</a:t>
                </a:r>
              </a:p>
              <a:p>
                <a:pPr lvl="1"/>
                <a:r>
                  <a:rPr lang="en-US" sz="1900" dirty="0"/>
                  <a:t>Provides the optimal solution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pPr lvl="1"/>
                <a:r>
                  <a:rPr lang="en-US" sz="19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, where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900" dirty="0"/>
                  <a:t> is the number of features and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900" dirty="0"/>
                  <a:t> is the number of training samples.</a:t>
                </a:r>
              </a:p>
              <a:p>
                <a:pPr lvl="1"/>
                <a:r>
                  <a:rPr lang="en-US" sz="1900" dirty="0"/>
                  <a:t>Computational expensive for large datasets (million samples with many features).</a:t>
                </a:r>
              </a:p>
              <a:p>
                <a:r>
                  <a:rPr lang="en-US" sz="1900" b="1" dirty="0"/>
                  <a:t>Gradient Descent (GD)</a:t>
                </a:r>
              </a:p>
              <a:p>
                <a:pPr lvl="1"/>
                <a:r>
                  <a:rPr lang="en-US" sz="1900" dirty="0"/>
                  <a:t>Approximated solution.</a:t>
                </a:r>
              </a:p>
              <a:p>
                <a:pPr lvl="1"/>
                <a:r>
                  <a:rPr lang="en-US" sz="1900" dirty="0"/>
                  <a:t>First-Order Iterative algorithm.</a:t>
                </a:r>
              </a:p>
              <a:p>
                <a:pPr lvl="1"/>
                <a:r>
                  <a:rPr lang="en-US" sz="19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𝐷𝑁𝐾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, where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900" dirty="0"/>
                  <a:t> is the number of training iterations (</a:t>
                </a:r>
                <a:r>
                  <a:rPr lang="en-US" sz="1900" b="1" dirty="0"/>
                  <a:t>epochs</a:t>
                </a:r>
                <a:r>
                  <a:rPr lang="en-US" sz="1900" dirty="0"/>
                  <a:t>). </a:t>
                </a:r>
              </a:p>
              <a:p>
                <a:pPr lvl="1"/>
                <a:r>
                  <a:rPr lang="en-US" sz="1900" dirty="0"/>
                  <a:t>Can approximate the solution in large datasets (million samples with many features), without expensive hardware.</a:t>
                </a:r>
              </a:p>
              <a:p>
                <a:pPr lvl="1"/>
                <a:endParaRPr lang="en-US" sz="1900" dirty="0"/>
              </a:p>
              <a:p>
                <a:pPr lvl="1"/>
                <a:endParaRPr lang="en-US" sz="1900" dirty="0"/>
              </a:p>
              <a:p>
                <a:pPr lvl="1"/>
                <a:endParaRPr lang="en-US" sz="1900" dirty="0"/>
              </a:p>
              <a:p>
                <a:pPr lvl="1"/>
                <a:endParaRPr lang="en-US" sz="19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BE77C28-A3E9-6C74-68A1-FB858A2F8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058686"/>
                <a:ext cx="11324137" cy="4653010"/>
              </a:xfrm>
              <a:blipFill>
                <a:blip r:embed="rId2"/>
                <a:stretch>
                  <a:fillRect l="-108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26632CB-5521-12BE-41B5-6930F653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79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4DB0B2"/>
      </a:accent1>
      <a:accent2>
        <a:srgbClr val="59A5E0"/>
      </a:accent2>
      <a:accent3>
        <a:srgbClr val="7787E5"/>
      </a:accent3>
      <a:accent4>
        <a:srgbClr val="7D59E0"/>
      </a:accent4>
      <a:accent5>
        <a:srgbClr val="C377E5"/>
      </a:accent5>
      <a:accent6>
        <a:srgbClr val="E059D2"/>
      </a:accent6>
      <a:hlink>
        <a:srgbClr val="AE6B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1676</Words>
  <Application>Microsoft Office PowerPoint</Application>
  <PresentationFormat>Ευρεία οθόνη</PresentationFormat>
  <Paragraphs>177</Paragraphs>
  <Slides>19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5" baseType="lpstr">
      <vt:lpstr>Aptos</vt:lpstr>
      <vt:lpstr>Arial</vt:lpstr>
      <vt:lpstr>Cambria Math</vt:lpstr>
      <vt:lpstr>Grandview</vt:lpstr>
      <vt:lpstr>Wingdings</vt:lpstr>
      <vt:lpstr>CosineVTI</vt:lpstr>
      <vt:lpstr>Machine Learning</vt:lpstr>
      <vt:lpstr>Overview</vt:lpstr>
      <vt:lpstr>Basic ML Concepts</vt:lpstr>
      <vt:lpstr>Regression Analysis</vt:lpstr>
      <vt:lpstr>Linear Regression (1)</vt:lpstr>
      <vt:lpstr>Linear Regression (2)</vt:lpstr>
      <vt:lpstr>Linear Regression (3)</vt:lpstr>
      <vt:lpstr>Linear Regression (4)</vt:lpstr>
      <vt:lpstr>Optimization Methods (1)</vt:lpstr>
      <vt:lpstr>Optimization Methods (2)</vt:lpstr>
      <vt:lpstr>Logistic Regression (1)</vt:lpstr>
      <vt:lpstr>Logistic Regression (2)</vt:lpstr>
      <vt:lpstr>Logistic Regression (3)</vt:lpstr>
      <vt:lpstr>Polynomial Regression (1)</vt:lpstr>
      <vt:lpstr>Polynomial Regression (2)</vt:lpstr>
      <vt:lpstr>Regularization (1)</vt:lpstr>
      <vt:lpstr>Regularization (2)</vt:lpstr>
      <vt:lpstr>Choosing an Algorithm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Vasilis Kochliaridis</dc:creator>
  <cp:lastModifiedBy>Vasilis Kochliaridis</cp:lastModifiedBy>
  <cp:revision>46</cp:revision>
  <dcterms:created xsi:type="dcterms:W3CDTF">2024-10-01T09:54:40Z</dcterms:created>
  <dcterms:modified xsi:type="dcterms:W3CDTF">2024-10-17T16:16:54Z</dcterms:modified>
</cp:coreProperties>
</file>