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91" r:id="rId4"/>
    <p:sldId id="281" r:id="rId5"/>
    <p:sldId id="283" r:id="rId6"/>
    <p:sldId id="282" r:id="rId7"/>
    <p:sldId id="284" r:id="rId8"/>
    <p:sldId id="286" r:id="rId9"/>
    <p:sldId id="293" r:id="rId10"/>
    <p:sldId id="294" r:id="rId11"/>
    <p:sldId id="292" r:id="rId12"/>
    <p:sldId id="295" r:id="rId13"/>
    <p:sldId id="287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A46704E4-362E-06A1-6D3C-5804FF13B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EED5156-6FA5-AFF3-92DF-77C5C8D4A1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F92E-A7FE-4BF6-9639-903C908879A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E33743-1D94-E408-4513-E813119A4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683DF7-FC46-6FE6-1DFF-D4489D310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0DE-C26B-4CBD-9524-2F646D04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AF97-48FA-41BA-B1FB-13F1C08DB99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E551-74F0-4713-891E-F4406996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52F-35A6-4E54-91B0-935672E73B3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BF5E-1D8A-406C-8128-D47204A87EA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E593-6F62-4F2C-B789-337BED2974D9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BE4-68C2-4AE3-AF0D-A7B1432BE75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DFA7-77BC-437B-A2FE-094A910DBD2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5C7-7C8E-42E6-A28B-CE95CFCE940C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1FE2A1F8-9898-4FA3-80B0-9C92FFF9BE7B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85B4-BFCB-49C9-86D3-284B1A7C7F02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0D94-A437-4596-B158-BDAE46581148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5434-19B2-4D3C-9B9B-7DEBAA3B7FA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E461-1E33-4787-A934-F9B0BBDBA06B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1756-AF5F-4BFD-B8B3-3FC39A2C3768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F230F15-2FD2-3266-4447-72FC33CE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49F742D-92AD-4B63-4E33-EBE422C1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2 – </a:t>
            </a:r>
            <a:r>
              <a:rPr lang="en-US"/>
              <a:t>Decision Trees </a:t>
            </a:r>
            <a:r>
              <a:rPr lang="en-US" dirty="0"/>
              <a:t>&amp; </a:t>
            </a:r>
            <a:r>
              <a:rPr lang="en-US"/>
              <a:t>Random Forests</a:t>
            </a:r>
            <a:endParaRPr lang="en-US" dirty="0"/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F5A26BA-590B-15A6-633B-BE4E3F2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472A7D57-3C48-C0A9-36FA-115EB43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7AD8-69AC-6B7B-CFCB-82083DAA5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D65BFA-490C-7A7B-6FC4-422CBB3A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432454"/>
            <a:ext cx="10325000" cy="1442463"/>
          </a:xfrm>
        </p:spPr>
        <p:txBody>
          <a:bodyPr/>
          <a:lstStyle/>
          <a:p>
            <a:r>
              <a:rPr lang="en-US" dirty="0"/>
              <a:t>Criterion Example (2)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43D1C50-109C-C8AA-69AD-090DB929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0260A-1788-1BC9-D367-CC2C6B30ECA0}"/>
              </a:ext>
            </a:extLst>
          </p:cNvPr>
          <p:cNvSpPr txBox="1"/>
          <p:nvPr/>
        </p:nvSpPr>
        <p:spPr>
          <a:xfrm>
            <a:off x="804672" y="195059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feature 2: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6257A11-2F15-0063-074F-623AA4BB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319922"/>
            <a:ext cx="4951064" cy="272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57AAF-D569-8C01-3CDC-C8A27902C271}"/>
              </a:ext>
            </a:extLst>
          </p:cNvPr>
          <p:cNvSpPr txBox="1"/>
          <p:nvPr/>
        </p:nvSpPr>
        <p:spPr>
          <a:xfrm>
            <a:off x="6800088" y="183529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feature 3: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8A1E99E-511A-B4FF-F7F9-BBD067D9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2225414"/>
            <a:ext cx="4951064" cy="2757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059125-2F16-D38D-3401-7762748C7D84}"/>
              </a:ext>
            </a:extLst>
          </p:cNvPr>
          <p:cNvSpPr txBox="1"/>
          <p:nvPr/>
        </p:nvSpPr>
        <p:spPr>
          <a:xfrm>
            <a:off x="1774570" y="5561086"/>
            <a:ext cx="8765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Conclusion: feature 2 minimizes Entropy, so it’s more important than feature 2.</a:t>
            </a:r>
            <a:br>
              <a:rPr lang="en-US" b="1" dirty="0"/>
            </a:br>
            <a:r>
              <a:rPr lang="en-US" dirty="0"/>
              <a:t>This is because Feature 2 has more samples that belong to “</a:t>
            </a:r>
            <a:r>
              <a:rPr lang="en-US" i="1" dirty="0"/>
              <a:t>yes</a:t>
            </a:r>
            <a:r>
              <a:rPr lang="en-US" dirty="0"/>
              <a:t>” class, making the </a:t>
            </a:r>
            <a:br>
              <a:rPr lang="en-US" dirty="0"/>
            </a:br>
            <a:r>
              <a:rPr lang="en-US" dirty="0"/>
              <a:t>tree more certain that if a sample goes left, it is probably a yes. On the other hand,</a:t>
            </a:r>
          </a:p>
          <a:p>
            <a:r>
              <a:rPr lang="en-US" dirty="0"/>
              <a:t>feature 3 has almost 50-50 probability for each class. </a:t>
            </a:r>
          </a:p>
        </p:txBody>
      </p:sp>
    </p:spTree>
    <p:extLst>
      <p:ext uri="{BB962C8B-B14F-4D97-AF65-F5344CB8AC3E}">
        <p14:creationId xmlns:p14="http://schemas.microsoft.com/office/powerpoint/2010/main" val="391763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30E277-C058-9670-5FB8-DB5A816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D51F01C-6610-C3F6-9FDA-06631D713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Max Depth</a:t>
                </a:r>
                <a:r>
                  <a:rPr lang="en-US" dirty="0"/>
                  <a:t>: Determines the maximum depth of the tree. The final level of the tree will be treated as leaves.</a:t>
                </a:r>
              </a:p>
              <a:p>
                <a:r>
                  <a:rPr lang="en-US" b="1" dirty="0"/>
                  <a:t>Min Samples Split</a:t>
                </a:r>
                <a:r>
                  <a:rPr lang="en-US" dirty="0"/>
                  <a:t>: The minimum samples required to split a node. (e.g. if more than 2 samples exist in a node, then the node will split by constructing another rule.</a:t>
                </a:r>
              </a:p>
              <a:p>
                <a:r>
                  <a:rPr lang="en-US" b="1" dirty="0"/>
                  <a:t>Min Samples Leaf: </a:t>
                </a:r>
                <a:r>
                  <a:rPr lang="en-US" dirty="0"/>
                  <a:t>The minimum number of samples required for a node to become a leaf.</a:t>
                </a:r>
              </a:p>
              <a:p>
                <a:r>
                  <a:rPr lang="en-US" b="1" dirty="0"/>
                  <a:t>Max Features: </a:t>
                </a:r>
                <a:r>
                  <a:rPr lang="en-US" dirty="0"/>
                  <a:t>Number of features the tree will use. By default, it uses all features, unless Max-Depth is employed.</a:t>
                </a:r>
              </a:p>
              <a:p>
                <a:r>
                  <a:rPr lang="en-US" b="1" dirty="0"/>
                  <a:t>CCP-</a:t>
                </a:r>
                <a:r>
                  <a:rPr lang="el-GR" b="1" dirty="0"/>
                  <a:t>α: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then clipping is also performed.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should be a very small value between 0.0 and 0.001. By default, no clipping is performed in CART.</a:t>
                </a:r>
                <a:endParaRPr lang="en-US" b="1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D51F01C-6610-C3F6-9FDA-06631D713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1D70468-CEF4-C077-7C3C-B263D13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BD6F85-41A9-BEFD-8405-6F5A9E18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Disadvantages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2BF1A0F-0095-FA6D-B486-2B503782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Prone to overfitting.</a:t>
            </a:r>
          </a:p>
          <a:p>
            <a:r>
              <a:rPr lang="en-US" dirty="0"/>
              <a:t>Unstable to noisy data.</a:t>
            </a:r>
          </a:p>
          <a:p>
            <a:r>
              <a:rPr lang="en-US" dirty="0"/>
              <a:t>Unstable to datasets with unbalanced classes.</a:t>
            </a:r>
          </a:p>
          <a:p>
            <a:r>
              <a:rPr lang="en-US" dirty="0"/>
              <a:t>Low performance in regression tasks.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E7CF0FF-EA34-C1CB-CDD3-DDB52E9D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018FDD-B465-E461-BBAC-F2EEDB4E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7351"/>
            <a:ext cx="10325000" cy="1442463"/>
          </a:xfrm>
        </p:spPr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1F2EBB-2F02-C375-6260-7AE7ABC1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57400"/>
            <a:ext cx="10325000" cy="45755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Ensemble methods combine multiple weak predictors to make more accurate decisions.</a:t>
            </a:r>
          </a:p>
          <a:p>
            <a:r>
              <a:rPr lang="en-US" dirty="0"/>
              <a:t>Example: A single decision tree is weak, but if we combine the predictions of multiple decision trees, we construct a stronger model.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Reduce overfitting</a:t>
            </a:r>
          </a:p>
          <a:p>
            <a:pPr lvl="1"/>
            <a:r>
              <a:rPr lang="en-US" dirty="0"/>
              <a:t>Increase generalization ability</a:t>
            </a:r>
          </a:p>
          <a:p>
            <a:pPr lvl="1"/>
            <a:r>
              <a:rPr lang="en-US" dirty="0"/>
              <a:t>Robust to noise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Increases time complexity</a:t>
            </a:r>
          </a:p>
          <a:p>
            <a:pPr lvl="1"/>
            <a:r>
              <a:rPr lang="en-US" dirty="0"/>
              <a:t>The combined model is no longer interpretable</a:t>
            </a:r>
          </a:p>
          <a:p>
            <a:pPr lvl="1"/>
            <a:r>
              <a:rPr lang="en-US" dirty="0"/>
              <a:t>The ideal number of weak estimators is unknown and must be found manually.</a:t>
            </a:r>
          </a:p>
          <a:p>
            <a:pPr lvl="1"/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82A2BE2-536B-F5B4-A69F-8486AEC8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BFA3A1-7364-110A-6E75-F325B26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B57DCA-77F6-A4DC-CEE2-835F453E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35" y="2491234"/>
            <a:ext cx="4748668" cy="40420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multiple decision trees (Estimators).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decision tree uses only </a:t>
            </a:r>
            <a:r>
              <a:rPr lang="en-US" b="1" dirty="0"/>
              <a:t>a subset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Voting Technique</a:t>
            </a:r>
            <a:r>
              <a:rPr lang="en-US" dirty="0"/>
              <a:t>: Computes the average decision from all trees.</a:t>
            </a:r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DE6F2F5-C2BE-3AF5-884E-1084CB41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Random Forests. Random forests is a powerful machine… | by Dr. Roi Yehoshua  | Medium">
            <a:extLst>
              <a:ext uri="{FF2B5EF4-FFF2-40B4-BE49-F238E27FC236}">
                <a16:creationId xmlns:a16="http://schemas.microsoft.com/office/drawing/2014/main" id="{768BC42C-5B70-AEA5-411D-6A13D0B2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43" y="2491234"/>
            <a:ext cx="6319118" cy="38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215C-6626-D343-279E-152348C8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B0C6AE-A643-A9E2-86CF-D5605ED7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5DA24BB-8552-6DEA-F29F-7E48E976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2 – </a:t>
            </a:r>
            <a:r>
              <a:rPr lang="en-US"/>
              <a:t>Decision Trees </a:t>
            </a:r>
            <a:r>
              <a:rPr lang="en-US" dirty="0"/>
              <a:t>&amp; </a:t>
            </a:r>
            <a:r>
              <a:rPr lang="en-US"/>
              <a:t>Random Forests</a:t>
            </a:r>
            <a:endParaRPr lang="en-US" dirty="0"/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2DF101D3-8E2D-6C87-E8E2-B296FCBD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E0FFBD3F-2D33-E474-8AC3-AC4CA50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3B545C-8F39-8F58-E073-8D2B0832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DB516D-B15E-8018-3158-3105A9F1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Decision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Tree Construction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Splitting Criteria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Ensemble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D788F22-A074-30CE-9127-2BAA803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B215E-4E4C-02BD-80D6-F021DB74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5D8664-28A0-93CC-00FA-53A7DFE9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24199"/>
            <a:ext cx="10325000" cy="1442463"/>
          </a:xfrm>
        </p:spPr>
        <p:txBody>
          <a:bodyPr/>
          <a:lstStyle/>
          <a:p>
            <a:r>
              <a:rPr lang="en-US" dirty="0"/>
              <a:t>Decision Trees (1)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EA1742D-2A06-3EC0-79A7-BC2305B6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8414"/>
            <a:ext cx="11291721" cy="44645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(DT) are algorithms, which extracts relationships (rules) between different variables and makes decisions (classification/regression).</a:t>
            </a:r>
          </a:p>
          <a:p>
            <a:r>
              <a:rPr lang="en-US" dirty="0"/>
              <a:t>Alternatively, it can be represented as a set of rules: </a:t>
            </a:r>
            <a:r>
              <a:rPr lang="en-US" b="1" dirty="0"/>
              <a:t>if-then</a:t>
            </a:r>
            <a:r>
              <a:rPr lang="en-US" dirty="0"/>
              <a:t>. 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Work even under the presence of missing values.</a:t>
            </a:r>
          </a:p>
          <a:p>
            <a:pPr lvl="1"/>
            <a:r>
              <a:rPr lang="en-US" dirty="0"/>
              <a:t>Work even with both numerical and categorical values. </a:t>
            </a:r>
          </a:p>
          <a:p>
            <a:pPr lvl="1"/>
            <a:r>
              <a:rPr lang="en-US" b="1" dirty="0"/>
              <a:t>Quite interpretable!</a:t>
            </a:r>
          </a:p>
          <a:p>
            <a:r>
              <a:rPr lang="en-US" dirty="0"/>
              <a:t>DT includes:</a:t>
            </a:r>
          </a:p>
          <a:p>
            <a:pPr lvl="1"/>
            <a:r>
              <a:rPr lang="en-US" b="1" dirty="0"/>
              <a:t>Root</a:t>
            </a:r>
            <a:r>
              <a:rPr lang="en-US" dirty="0"/>
              <a:t>: The root node of the tree. The most important node of the tree that determines how the dataset should split initially.</a:t>
            </a:r>
          </a:p>
          <a:p>
            <a:pPr lvl="1"/>
            <a:r>
              <a:rPr lang="en-US" b="1" dirty="0"/>
              <a:t>Nodes: </a:t>
            </a:r>
            <a:r>
              <a:rPr lang="en-US" dirty="0"/>
              <a:t>Represent the conditions (rules) that decide how the dataset will be split, based on a feature.</a:t>
            </a:r>
          </a:p>
          <a:p>
            <a:pPr lvl="1"/>
            <a:r>
              <a:rPr lang="en-US" b="1" dirty="0"/>
              <a:t>Branch: </a:t>
            </a:r>
            <a:r>
              <a:rPr lang="en-US" dirty="0"/>
              <a:t>The outcome of a test which lead to another node. </a:t>
            </a:r>
          </a:p>
          <a:p>
            <a:pPr lvl="1"/>
            <a:r>
              <a:rPr lang="en-US" b="1" dirty="0"/>
              <a:t>Leaf: </a:t>
            </a:r>
            <a:r>
              <a:rPr lang="en-US" dirty="0"/>
              <a:t>Represent the final decision of the tree.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8C37539-FA65-C67B-FFF2-A1113F10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3CE4ED-9253-1747-444D-8F21F54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(2)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AA999-E7B6-6CF8-141E-C81985F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6450-D2FB-1B61-E0D0-9A85FCDD912F}"/>
              </a:ext>
            </a:extLst>
          </p:cNvPr>
          <p:cNvSpPr txBox="1"/>
          <p:nvPr/>
        </p:nvSpPr>
        <p:spPr>
          <a:xfrm>
            <a:off x="3788228" y="6132049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of Depth 3 in diabetes classification task.</a:t>
            </a:r>
          </a:p>
        </p:txBody>
      </p:sp>
      <p:pic>
        <p:nvPicPr>
          <p:cNvPr id="1026" name="Picture 2" descr="Decision Trees in Python: Predicting Diabetes - Statistically Relevant">
            <a:extLst>
              <a:ext uri="{FF2B5EF4-FFF2-40B4-BE49-F238E27FC236}">
                <a16:creationId xmlns:a16="http://schemas.microsoft.com/office/drawing/2014/main" id="{F2E08E14-7ABC-8BCE-99A6-84633A8C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56" y="2431552"/>
            <a:ext cx="6987162" cy="37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30FCA-7629-B47B-F657-F17ABBBD8791}"/>
              </a:ext>
            </a:extLst>
          </p:cNvPr>
          <p:cNvSpPr txBox="1"/>
          <p:nvPr/>
        </p:nvSpPr>
        <p:spPr>
          <a:xfrm>
            <a:off x="7097918" y="2757916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glucose &lt;= 127.5 then LEFT else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BE6D6-2A57-B981-E84F-BA72FCD44A33}"/>
              </a:ext>
            </a:extLst>
          </p:cNvPr>
          <p:cNvSpPr txBox="1"/>
          <p:nvPr/>
        </p:nvSpPr>
        <p:spPr>
          <a:xfrm>
            <a:off x="406397" y="4125190"/>
            <a:ext cx="386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Age &lt;= 28.5 then LEFT else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71BFD-60CB-DF14-32A5-78F9ACA87EE4}"/>
              </a:ext>
            </a:extLst>
          </p:cNvPr>
          <p:cNvSpPr txBox="1"/>
          <p:nvPr/>
        </p:nvSpPr>
        <p:spPr>
          <a:xfrm>
            <a:off x="7625306" y="4075650"/>
            <a:ext cx="386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BMI &lt;= 28.5 then LEFT else RIGHT</a:t>
            </a:r>
          </a:p>
        </p:txBody>
      </p:sp>
    </p:spTree>
    <p:extLst>
      <p:ext uri="{BB962C8B-B14F-4D97-AF65-F5344CB8AC3E}">
        <p14:creationId xmlns:p14="http://schemas.microsoft.com/office/powerpoint/2010/main" val="19656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6A91A7-5705-3918-0BBC-755FA69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Construction Example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DC93ABD-B62B-3361-B7CE-0980622A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A193E611-9560-9D4E-DE0E-C6C8D2B6E381}"/>
              </a:ext>
            </a:extLst>
          </p:cNvPr>
          <p:cNvGrpSpPr/>
          <p:nvPr/>
        </p:nvGrpSpPr>
        <p:grpSpPr>
          <a:xfrm>
            <a:off x="854798" y="2460396"/>
            <a:ext cx="10809842" cy="3671653"/>
            <a:chOff x="854798" y="2460396"/>
            <a:chExt cx="10809842" cy="3671653"/>
          </a:xfrm>
        </p:grpSpPr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2CB4AF6A-DDEE-F577-755A-BDAD5322D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798" y="2460396"/>
              <a:ext cx="4528878" cy="3671653"/>
            </a:xfrm>
            <a:prstGeom prst="rect">
              <a:avLst/>
            </a:prstGeom>
          </p:spPr>
        </p:pic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4F82C3E0-C9D0-2FF2-38F1-8CAB93DD6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3579" y="2929193"/>
              <a:ext cx="5811061" cy="2734057"/>
            </a:xfrm>
            <a:prstGeom prst="rect">
              <a:avLst/>
            </a:prstGeom>
          </p:spPr>
        </p:pic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8DD99F91-5EC3-A5B2-3DC2-8EAA969AA6D5}"/>
                </a:ext>
              </a:extLst>
            </p:cNvPr>
            <p:cNvSpPr/>
            <p:nvPr/>
          </p:nvSpPr>
          <p:spPr>
            <a:xfrm>
              <a:off x="982980" y="3516181"/>
              <a:ext cx="4274820" cy="2968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id="{070CB248-902E-F1AB-2132-DFEAD85FBAD1}"/>
                </a:ext>
              </a:extLst>
            </p:cNvPr>
            <p:cNvSpPr/>
            <p:nvPr/>
          </p:nvSpPr>
          <p:spPr>
            <a:xfrm>
              <a:off x="982980" y="5076757"/>
              <a:ext cx="4274820" cy="2968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Ευθύγραμμο βέλος σύνδεσης 26">
              <a:extLst>
                <a:ext uri="{FF2B5EF4-FFF2-40B4-BE49-F238E27FC236}">
                  <a16:creationId xmlns:a16="http://schemas.microsoft.com/office/drawing/2014/main" id="{30E09B30-A704-E007-87DD-4A8A69C57287}"/>
                </a:ext>
              </a:extLst>
            </p:cNvPr>
            <p:cNvCxnSpPr/>
            <p:nvPr/>
          </p:nvCxnSpPr>
          <p:spPr>
            <a:xfrm flipH="1">
              <a:off x="6958584" y="3516181"/>
              <a:ext cx="1014984" cy="4340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18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4CA609-C71B-CA1A-8EAA-50290573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Construction Methods (1)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04DC8FC-E967-A3BD-E20A-6E8A65E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5258717-7E70-46E9-4841-59646AC9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6148633" cy="4014949"/>
          </a:xfrm>
        </p:spPr>
        <p:txBody>
          <a:bodyPr/>
          <a:lstStyle/>
          <a:p>
            <a:r>
              <a:rPr lang="en-US" b="1" dirty="0"/>
              <a:t>Selecting the Best Attribute</a:t>
            </a:r>
            <a:r>
              <a:rPr lang="en-US" dirty="0"/>
              <a:t>: Using a metric (Gini impurity, entropy, or information gain, etc.), the best attribute to split the data is selected (</a:t>
            </a:r>
            <a:r>
              <a:rPr lang="en-US" b="1" dirty="0"/>
              <a:t>root</a:t>
            </a:r>
            <a:r>
              <a:rPr lang="en-US" dirty="0"/>
              <a:t>).</a:t>
            </a:r>
          </a:p>
          <a:p>
            <a:r>
              <a:rPr lang="en-US" b="1" dirty="0"/>
              <a:t>Splitting the Dataset</a:t>
            </a:r>
            <a:r>
              <a:rPr lang="en-US" dirty="0"/>
              <a:t>: The dataset is split into subsets based on the selected attribute.</a:t>
            </a:r>
          </a:p>
          <a:p>
            <a:r>
              <a:rPr lang="en-US" b="1" dirty="0"/>
              <a:t>Repeating the Process</a:t>
            </a:r>
            <a:r>
              <a:rPr lang="en-US" dirty="0"/>
              <a:t>: The process is repeated recursively for each subset (</a:t>
            </a:r>
            <a:r>
              <a:rPr lang="en-US" b="1" dirty="0"/>
              <a:t>decision node</a:t>
            </a:r>
            <a:r>
              <a:rPr lang="en-US" dirty="0"/>
              <a:t>), creating a new </a:t>
            </a:r>
            <a:r>
              <a:rPr lang="en-US" b="1" dirty="0"/>
              <a:t>decision node or a terminal node (leaf) </a:t>
            </a:r>
            <a:r>
              <a:rPr lang="en-US" dirty="0"/>
              <a:t>until a stopping criterion is met (e.g., all instances in a node belong to the same class or a predefined depth is reached).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3F78D71D-7FB1-E05D-0D7F-F0E4892F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92" y="2683650"/>
            <a:ext cx="5322986" cy="26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2A1C5B-22EE-4008-EB01-5B5D87E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96767"/>
            <a:ext cx="10325000" cy="1442463"/>
          </a:xfrm>
        </p:spPr>
        <p:txBody>
          <a:bodyPr/>
          <a:lstStyle/>
          <a:p>
            <a:r>
              <a:rPr lang="en-US" dirty="0"/>
              <a:t>Tree Construction Methods (2)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F232FA1-FF76-806B-472A-982B18DB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020824"/>
            <a:ext cx="11186977" cy="47183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Brute-Force</a:t>
            </a:r>
            <a:r>
              <a:rPr lang="en-US" i="1" dirty="0"/>
              <a:t>: </a:t>
            </a:r>
            <a:r>
              <a:rPr lang="en-US" dirty="0"/>
              <a:t>Tries all possible combinations (Impossible for large datasets)</a:t>
            </a:r>
            <a:endParaRPr lang="en-US" i="1" dirty="0"/>
          </a:p>
          <a:p>
            <a:r>
              <a:rPr lang="en-US" b="1" i="1" dirty="0"/>
              <a:t>ID3</a:t>
            </a:r>
            <a:r>
              <a:rPr lang="en-US" i="1" dirty="0"/>
              <a:t>: </a:t>
            </a:r>
            <a:r>
              <a:rPr lang="en-US" dirty="0"/>
              <a:t>Splits each node using information gain as criterion. The idea is to split the node is such a way that minimizes the entropy (or maximizing the information gain). </a:t>
            </a:r>
            <a:r>
              <a:rPr lang="en-US" b="1" dirty="0"/>
              <a:t>Low entropy (High information gain) indicates that the tree is more certain for its decisions.</a:t>
            </a:r>
            <a:endParaRPr lang="en-US" b="1" i="1" dirty="0"/>
          </a:p>
          <a:p>
            <a:r>
              <a:rPr lang="en-US" b="1" i="1" dirty="0"/>
              <a:t>C4.5</a:t>
            </a:r>
            <a:r>
              <a:rPr lang="en-US" i="1" dirty="0"/>
              <a:t>: </a:t>
            </a:r>
            <a:r>
              <a:rPr lang="en-US" dirty="0"/>
              <a:t>Extension of ID3, supports numerical values, missing values and applies pruning to prevent overfitting.</a:t>
            </a:r>
          </a:p>
          <a:p>
            <a:r>
              <a:rPr lang="en-US" b="1" i="1" dirty="0"/>
              <a:t>CART</a:t>
            </a:r>
            <a:r>
              <a:rPr lang="en-US" i="1" dirty="0"/>
              <a:t>: </a:t>
            </a:r>
            <a:r>
              <a:rPr lang="en-US" dirty="0"/>
              <a:t>Similar to C4.5, but utilizes binary trees only. </a:t>
            </a:r>
          </a:p>
          <a:p>
            <a:pPr lvl="1"/>
            <a:r>
              <a:rPr lang="en-US" dirty="0"/>
              <a:t>Classification Criterion: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i="1" dirty="0"/>
              <a:t>Gini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i="1" dirty="0"/>
              <a:t>Cross-Entropy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i="1" dirty="0"/>
              <a:t>Log-Loss</a:t>
            </a:r>
          </a:p>
          <a:p>
            <a:pPr lvl="1"/>
            <a:r>
              <a:rPr lang="en-US" i="1" dirty="0"/>
              <a:t>Regression Criterion: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i="1" dirty="0"/>
              <a:t>MSE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DB5D4CE-90A2-DA22-CFE8-B9241944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FB27B1-0106-2BEA-83D7-33ABF629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Criteria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A7A5A9B-E2EC-80B0-2C11-D3CBA1A41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8" y="2340130"/>
                <a:ext cx="10473745" cy="42928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. </a:t>
                </a:r>
                <a:r>
                  <a:rPr lang="el-GR" dirty="0"/>
                  <a:t>Για 2 κλάσεις (1,2):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entropy is a value between 0.0 and 1.0. Low entropy means more “certainty”, while 1.0 means “highly uncertain.”</a:t>
                </a:r>
              </a:p>
              <a:p>
                <a:r>
                  <a:rPr lang="en-US" dirty="0"/>
                  <a:t>Information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l-GR" dirty="0"/>
                  <a:t>όπου</a:t>
                </a:r>
                <a:r>
                  <a:rPr lang="en-US" dirty="0"/>
                  <a:t>:</a:t>
                </a:r>
                <a:endParaRPr lang="el-G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i="1" dirty="0"/>
                  <a:t>S </a:t>
                </a:r>
                <a:r>
                  <a:rPr lang="el-GR" dirty="0"/>
                  <a:t>το σύνολο δεδομένων</a:t>
                </a:r>
                <a:r>
                  <a:rPr lang="en-US" dirty="0"/>
                  <a:t>.</a:t>
                </a:r>
                <a:endParaRPr lang="el-G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|S| </a:t>
                </a:r>
                <a:r>
                  <a:rPr lang="el-GR" dirty="0"/>
                  <a:t>το πλήθος των δεδομένων του συνόλου </a:t>
                </a:r>
                <a:r>
                  <a:rPr lang="en-US" i="1" dirty="0"/>
                  <a:t>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 </a:t>
                </a:r>
                <a:r>
                  <a:rPr lang="el-GR" dirty="0"/>
                  <a:t>το πλήθος των δεδομένων που ανήκουν στη κλάση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η εντροπία της κλάσης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Gini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/>
              </a:p>
              <a:p>
                <a:r>
                  <a:rPr lang="el-GR" dirty="0"/>
                  <a:t>Ο τύπος </a:t>
                </a:r>
                <a:r>
                  <a:rPr lang="en-US" dirty="0"/>
                  <a:t>Gini </a:t>
                </a:r>
                <a:r>
                  <a:rPr lang="el-GR" dirty="0"/>
                  <a:t>είναι απλούστερος και ταχύτερος, καθώς δεν εμπεριέχει τον υπολογισμό του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l-GR" dirty="0"/>
                  <a:t>. Χρησιμοποιείται στον </a:t>
                </a:r>
                <a:r>
                  <a:rPr lang="en-US" dirty="0"/>
                  <a:t>CART</a:t>
                </a:r>
                <a:r>
                  <a:rPr lang="el-GR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A7A5A9B-E2EC-80B0-2C11-D3CBA1A41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8" y="2340130"/>
                <a:ext cx="10473745" cy="4292866"/>
              </a:xfrm>
              <a:blipFill>
                <a:blip r:embed="rId2"/>
                <a:stretch>
                  <a:fillRect l="-116" t="-10085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765064B-ADE1-7980-9B14-8C7E963F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E5114-A16A-A7CD-DA63-BA8C3EFD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Example (1)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5D9D6B8-613F-3604-4F6C-C20F6E0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C548A23-67D7-5238-EF9B-FF7581DC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01" y="2388272"/>
            <a:ext cx="6546951" cy="3393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4126E-CF5D-B0F6-F57A-F0B66D92A1B0}"/>
              </a:ext>
            </a:extLst>
          </p:cNvPr>
          <p:cNvSpPr txBox="1"/>
          <p:nvPr/>
        </p:nvSpPr>
        <p:spPr>
          <a:xfrm>
            <a:off x="1626601" y="5731939"/>
            <a:ext cx="949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entropy is utilized, feature 2 or feature 3 predicts better the class of a sample?</a:t>
            </a:r>
          </a:p>
        </p:txBody>
      </p:sp>
    </p:spTree>
    <p:extLst>
      <p:ext uri="{BB962C8B-B14F-4D97-AF65-F5344CB8AC3E}">
        <p14:creationId xmlns:p14="http://schemas.microsoft.com/office/powerpoint/2010/main" val="287816754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952</Words>
  <Application>Microsoft Office PowerPoint</Application>
  <PresentationFormat>Ευρεία οθόνη</PresentationFormat>
  <Paragraphs>105</Paragraphs>
  <Slides>15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Aptos</vt:lpstr>
      <vt:lpstr>Arial</vt:lpstr>
      <vt:lpstr>Cambria Math</vt:lpstr>
      <vt:lpstr>Grandview</vt:lpstr>
      <vt:lpstr>Wingdings</vt:lpstr>
      <vt:lpstr>CosineVTI</vt:lpstr>
      <vt:lpstr>Machine Learning</vt:lpstr>
      <vt:lpstr>Overview</vt:lpstr>
      <vt:lpstr>Decision Trees (1)</vt:lpstr>
      <vt:lpstr>Decision Trees (2)</vt:lpstr>
      <vt:lpstr>Tree Construction Example</vt:lpstr>
      <vt:lpstr>Tree Construction Methods (1)</vt:lpstr>
      <vt:lpstr>Tree Construction Methods (2)</vt:lpstr>
      <vt:lpstr>Splitting Criteria </vt:lpstr>
      <vt:lpstr>Criterion Example (1)</vt:lpstr>
      <vt:lpstr>Criterion Example (2)</vt:lpstr>
      <vt:lpstr>Parameters</vt:lpstr>
      <vt:lpstr>Decision Tree Disadvantages</vt:lpstr>
      <vt:lpstr>Ensemble</vt:lpstr>
      <vt:lpstr>Random Forest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Vasilis Kochliaridis</dc:creator>
  <cp:lastModifiedBy>Vasilis Kochliaridis</cp:lastModifiedBy>
  <cp:revision>93</cp:revision>
  <dcterms:created xsi:type="dcterms:W3CDTF">2024-10-01T09:54:40Z</dcterms:created>
  <dcterms:modified xsi:type="dcterms:W3CDTF">2024-10-24T10:17:06Z</dcterms:modified>
</cp:coreProperties>
</file>