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x7cM+PyTwnapD+F4Ojm4OaNNX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516667-C266-4500-9DF3-5C747697AF56}">
  <a:tblStyle styleId="{1A516667-C266-4500-9DF3-5C747697AF5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Διαφάνεια τίτλου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ατακόρυφο κείμενο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ατακόρυφος τίτλος και Κείμενο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περιεχόμενο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φαλίδα ενότητας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Δύο περιεχόμενα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Σύγκριση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Μόνο τίτλο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νό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Περιεχόμενο με λεζάντα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Εικόνα με λεζάντα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8.png"/><Relationship Id="rId13" Type="http://schemas.openxmlformats.org/officeDocument/2006/relationships/image" Target="../media/image15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29.png"/><Relationship Id="rId15" Type="http://schemas.openxmlformats.org/officeDocument/2006/relationships/image" Target="../media/image19.png"/><Relationship Id="rId14" Type="http://schemas.openxmlformats.org/officeDocument/2006/relationships/image" Target="../media/image24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Relationship Id="rId8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Lecture 4 - Notes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Model Evaluation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/>
          <p:nvPr>
            <p:ph type="title"/>
          </p:nvPr>
        </p:nvSpPr>
        <p:spPr>
          <a:xfrm>
            <a:off x="838200" y="556995"/>
            <a:ext cx="10515600" cy="1133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US" sz="5200"/>
              <a:t>Model Evaluation – Dataset Split</a:t>
            </a:r>
            <a:endParaRPr sz="5200"/>
          </a:p>
        </p:txBody>
      </p:sp>
      <p:grpSp>
        <p:nvGrpSpPr>
          <p:cNvPr id="188" name="Google Shape;188;p10"/>
          <p:cNvGrpSpPr/>
          <p:nvPr/>
        </p:nvGrpSpPr>
        <p:grpSpPr>
          <a:xfrm>
            <a:off x="1949735" y="1814961"/>
            <a:ext cx="7398923" cy="2348277"/>
            <a:chOff x="903" y="357066"/>
            <a:chExt cx="7398923" cy="2348277"/>
          </a:xfrm>
        </p:grpSpPr>
        <p:sp>
          <p:nvSpPr>
            <p:cNvPr id="189" name="Google Shape;189;p10"/>
            <p:cNvSpPr/>
            <p:nvPr/>
          </p:nvSpPr>
          <p:spPr>
            <a:xfrm>
              <a:off x="903" y="357066"/>
              <a:ext cx="3170967" cy="2013564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353233" y="691779"/>
              <a:ext cx="3170967" cy="201356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 txBox="1"/>
            <p:nvPr/>
          </p:nvSpPr>
          <p:spPr>
            <a:xfrm>
              <a:off x="412208" y="750754"/>
              <a:ext cx="3053017" cy="1895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Η αξιολόγηση του μοντέλου στο train set είναι άδικη, καθώς το μοντέλο γνωρίζει τα δεδομένα. Θέλουμε να το αξιολογήσουμε σε άγνωστα δεδομένα.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3876529" y="357066"/>
              <a:ext cx="3170967" cy="2013564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4228859" y="691779"/>
              <a:ext cx="3170967" cy="201356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 txBox="1"/>
            <p:nvPr/>
          </p:nvSpPr>
          <p:spPr>
            <a:xfrm>
              <a:off x="4287834" y="750754"/>
              <a:ext cx="3053017" cy="1895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Χωρίζουμε το σύνολο δεδομένων σε train-test. Το test είναι ένα σύνολο με παραδείγματα που χρησιμοποιούνται μόνο για αξιολόγηση. (Δεν έχει πρόσβαση κατά την εκπαίδευση).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5" name="Google Shape;1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670" y="4622512"/>
            <a:ext cx="5010518" cy="1969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/>
          <p:nvPr/>
        </p:nvSpPr>
        <p:spPr>
          <a:xfrm flipH="1" rot="-5400000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1"/>
          <p:cNvSpPr txBox="1"/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Model Evaluation – Cross Validation</a:t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2172244" y="2616117"/>
            <a:ext cx="7871451" cy="3689128"/>
            <a:chOff x="1528188" y="138"/>
            <a:chExt cx="7871451" cy="3689128"/>
          </a:xfrm>
        </p:grpSpPr>
        <p:sp>
          <p:nvSpPr>
            <p:cNvPr id="206" name="Google Shape;206;p11"/>
            <p:cNvSpPr/>
            <p:nvPr/>
          </p:nvSpPr>
          <p:spPr>
            <a:xfrm>
              <a:off x="5340923" y="1405930"/>
              <a:ext cx="2705811" cy="64386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07" name="Google Shape;207;p11"/>
            <p:cNvSpPr/>
            <p:nvPr/>
          </p:nvSpPr>
          <p:spPr>
            <a:xfrm>
              <a:off x="5295203" y="1405930"/>
              <a:ext cx="91440" cy="64386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08" name="Google Shape;208;p11"/>
            <p:cNvSpPr/>
            <p:nvPr/>
          </p:nvSpPr>
          <p:spPr>
            <a:xfrm>
              <a:off x="2635111" y="1405930"/>
              <a:ext cx="2705811" cy="64386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09" name="Google Shape;209;p11"/>
            <p:cNvSpPr/>
            <p:nvPr/>
          </p:nvSpPr>
          <p:spPr>
            <a:xfrm>
              <a:off x="4234000" y="138"/>
              <a:ext cx="2213845" cy="140579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4479983" y="233822"/>
              <a:ext cx="2213845" cy="140579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 txBox="1"/>
            <p:nvPr/>
          </p:nvSpPr>
          <p:spPr>
            <a:xfrm>
              <a:off x="4521157" y="274996"/>
              <a:ext cx="2131497" cy="1323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Cross Validation</a:t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528188" y="2049790"/>
              <a:ext cx="2213845" cy="1405792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1774171" y="2283474"/>
              <a:ext cx="2213845" cy="140579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 txBox="1"/>
            <p:nvPr/>
          </p:nvSpPr>
          <p:spPr>
            <a:xfrm>
              <a:off x="1815345" y="2324648"/>
              <a:ext cx="2131497" cy="1323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Holdout</a:t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4234000" y="2049790"/>
              <a:ext cx="2213845" cy="1405792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4479983" y="2283474"/>
              <a:ext cx="2213845" cy="140579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 txBox="1"/>
            <p:nvPr/>
          </p:nvSpPr>
          <p:spPr>
            <a:xfrm>
              <a:off x="4521157" y="2324648"/>
              <a:ext cx="2131497" cy="1323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K-Fold Cross-Validation</a:t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6939811" y="2049790"/>
              <a:ext cx="2213845" cy="1405792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7185794" y="2283474"/>
              <a:ext cx="2213845" cy="140579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 txBox="1"/>
            <p:nvPr/>
          </p:nvSpPr>
          <p:spPr>
            <a:xfrm>
              <a:off x="7226968" y="2324648"/>
              <a:ext cx="2131497" cy="1323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Leave-One-Out Cross Validation</a:t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939811" y="138"/>
              <a:ext cx="2213845" cy="140579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7185794" y="233822"/>
              <a:ext cx="2213845" cy="140579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 txBox="1"/>
            <p:nvPr/>
          </p:nvSpPr>
          <p:spPr>
            <a:xfrm>
              <a:off x="7226968" y="274996"/>
              <a:ext cx="2131497" cy="1323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Nested Cross Validation</a:t>
              </a:r>
              <a:endParaRPr/>
            </a:p>
          </p:txBody>
        </p:sp>
      </p:grpSp>
      <p:cxnSp>
        <p:nvCxnSpPr>
          <p:cNvPr id="224" name="Google Shape;224;p11"/>
          <p:cNvCxnSpPr/>
          <p:nvPr/>
        </p:nvCxnSpPr>
        <p:spPr>
          <a:xfrm>
            <a:off x="7342632" y="3493008"/>
            <a:ext cx="27432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2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2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2"/>
          <p:cNvSpPr/>
          <p:nvPr/>
        </p:nvSpPr>
        <p:spPr>
          <a:xfrm flipH="1" rot="-5400000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2"/>
          <p:cNvSpPr txBox="1"/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Holdout</a:t>
            </a:r>
            <a:endParaRPr/>
          </a:p>
        </p:txBody>
      </p:sp>
      <p:grpSp>
        <p:nvGrpSpPr>
          <p:cNvPr id="234" name="Google Shape;234;p12"/>
          <p:cNvGrpSpPr/>
          <p:nvPr/>
        </p:nvGrpSpPr>
        <p:grpSpPr>
          <a:xfrm>
            <a:off x="778704" y="2381840"/>
            <a:ext cx="10927829" cy="3265786"/>
            <a:chOff x="0" y="211809"/>
            <a:chExt cx="10927829" cy="3265786"/>
          </a:xfrm>
        </p:grpSpPr>
        <p:sp>
          <p:nvSpPr>
            <p:cNvPr id="235" name="Google Shape;235;p12"/>
            <p:cNvSpPr/>
            <p:nvPr/>
          </p:nvSpPr>
          <p:spPr>
            <a:xfrm>
              <a:off x="0" y="462729"/>
              <a:ext cx="10927829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546391" y="211809"/>
              <a:ext cx="7649480" cy="50184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 txBox="1"/>
            <p:nvPr/>
          </p:nvSpPr>
          <p:spPr>
            <a:xfrm>
              <a:off x="570889" y="236307"/>
              <a:ext cx="760048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89125" spcFirstLastPara="1" rIns="2891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Ο πιο απλός τρόπος για αξιολόγηση.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0" y="1233850"/>
              <a:ext cx="10927829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46391" y="982930"/>
              <a:ext cx="7649480" cy="50184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 txBox="1"/>
            <p:nvPr/>
          </p:nvSpPr>
          <p:spPr>
            <a:xfrm>
              <a:off x="570889" y="1007428"/>
              <a:ext cx="760048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89125" spcFirstLastPara="1" rIns="2891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Το train-test split γίνεται τυχαία ή σύμφωνα με κάποια ανάλυση δεδομένων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0" y="2004970"/>
              <a:ext cx="10927829" cy="147262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 txBox="1"/>
            <p:nvPr/>
          </p:nvSpPr>
          <p:spPr>
            <a:xfrm>
              <a:off x="0" y="2004970"/>
              <a:ext cx="10927829" cy="1472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900" lIns="848100" spcFirstLastPara="1" rIns="848100" wrap="square" tIns="3540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Εφόσον ο διαχωρισμός γίνεται τυχαία, υπάρχει περίπτωση το μοντέλο να έχει καλή απόδοση στο συγκεκριμένο test set, αλλά όχι σε άλλα άγνωστα παραδείγματα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Δεν αφήνει περιθώριο για κατάλληλη εύρεση παραμέτρων, καθώς αν χρησιμοποιηθεί το test set για την αξιολόγηση κάθε συνδυασμού παραμέτρου, τότε προκύπτει πάλι το πρόβλημα 1.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546391" y="1754049"/>
              <a:ext cx="7649480" cy="50184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 txBox="1"/>
            <p:nvPr/>
          </p:nvSpPr>
          <p:spPr>
            <a:xfrm>
              <a:off x="570889" y="1778547"/>
              <a:ext cx="760048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89125" spcFirstLastPara="1" rIns="2891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Προβλήματα: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12"/>
          <p:cNvSpPr/>
          <p:nvPr/>
        </p:nvSpPr>
        <p:spPr>
          <a:xfrm>
            <a:off x="3017519" y="5992808"/>
            <a:ext cx="3922776" cy="6583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 Dataset</a:t>
            </a:r>
            <a:endParaRPr/>
          </a:p>
        </p:txBody>
      </p:sp>
      <p:sp>
        <p:nvSpPr>
          <p:cNvPr id="246" name="Google Shape;246;p12"/>
          <p:cNvSpPr/>
          <p:nvPr/>
        </p:nvSpPr>
        <p:spPr>
          <a:xfrm>
            <a:off x="6940295" y="5992808"/>
            <a:ext cx="1243585" cy="6583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6434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Dataset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3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3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3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3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Leave One Out</a:t>
            </a:r>
            <a:endParaRPr/>
          </a:p>
        </p:txBody>
      </p:sp>
      <p:sp>
        <p:nvSpPr>
          <p:cNvPr id="257" name="Google Shape;257;p13"/>
          <p:cNvSpPr txBox="1"/>
          <p:nvPr>
            <p:ph idx="1" type="body"/>
          </p:nvPr>
        </p:nvSpPr>
        <p:spPr>
          <a:xfrm>
            <a:off x="1386384" y="1623240"/>
            <a:ext cx="9724031" cy="28764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63" r="-123" t="-21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descr="k-fold cross validation" id="258" name="Google Shape;258;p1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0186" y="4725745"/>
            <a:ext cx="4943668" cy="1906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5"/>
          <p:cNvSpPr txBox="1"/>
          <p:nvPr>
            <p:ph type="title"/>
          </p:nvPr>
        </p:nvSpPr>
        <p:spPr>
          <a:xfrm>
            <a:off x="1171075" y="1396675"/>
            <a:ext cx="3577200" cy="40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Calibri"/>
              <a:buNone/>
            </a:pPr>
            <a:r>
              <a:rPr lang="en-US" sz="4100">
                <a:solidFill>
                  <a:srgbClr val="FFFFFF"/>
                </a:solidFill>
              </a:rPr>
              <a:t>Train-Test Split Improvements</a:t>
            </a:r>
            <a:endParaRPr/>
          </a:p>
        </p:txBody>
      </p:sp>
      <p:sp>
        <p:nvSpPr>
          <p:cNvPr id="267" name="Google Shape;267;p15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5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38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600"/>
              <a:t>Random Shuffling</a:t>
            </a:r>
            <a:r>
              <a:rPr lang="en-US" sz="2600"/>
              <a:t>: Τα δεδομένα ανακατεύονται πριν το split. Έτσι, η δειγματοληψία (sampling) κατά τον διαχωρισμό γίνεται πιο αντικειμενική</a:t>
            </a:r>
            <a:endParaRPr sz="2600"/>
          </a:p>
          <a:p>
            <a:pPr indent="-2038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600"/>
              <a:t>Stratified Sampling</a:t>
            </a:r>
            <a:r>
              <a:rPr lang="en-US" sz="2600"/>
              <a:t>: Κατά τη δειγματοληψία, επιλέγεται ίσος αριθμός κλάσεων σε κάθε σύνολο δεδομένων. Πιο αντικειμενικό από το random shuffling. </a:t>
            </a:r>
            <a:endParaRPr sz="2600"/>
          </a:p>
          <a:p>
            <a:pPr indent="-254634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600"/>
              <a:t>K-Folds + Holdout</a:t>
            </a:r>
            <a:r>
              <a:rPr lang="en-US" sz="2600"/>
              <a:t>: Χωρίζουμε το σύνολο δεδομένων σε train-validation &amp; test, όπου χρησιμοποιούμε το train-validation για την επιλογή κατάλληλων παραμέτρων και την εκπαίδευση του μοντέλου και το test για την τελική αξιολόγηση του μοντέλου.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6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6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6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3000">
                <a:srgbClr val="4472C4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6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Imbalanced Classes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279" name="Google Shape;279;p16"/>
          <p:cNvGrpSpPr/>
          <p:nvPr/>
        </p:nvGrpSpPr>
        <p:grpSpPr>
          <a:xfrm>
            <a:off x="644056" y="2114469"/>
            <a:ext cx="10927829" cy="4189023"/>
            <a:chOff x="0" y="1890"/>
            <a:chExt cx="10927829" cy="4189023"/>
          </a:xfrm>
        </p:grpSpPr>
        <p:sp>
          <p:nvSpPr>
            <p:cNvPr id="280" name="Google Shape;280;p16"/>
            <p:cNvSpPr/>
            <p:nvPr/>
          </p:nvSpPr>
          <p:spPr>
            <a:xfrm>
              <a:off x="0" y="2530579"/>
              <a:ext cx="10927829" cy="1660334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 txBox="1"/>
            <p:nvPr/>
          </p:nvSpPr>
          <p:spPr>
            <a:xfrm>
              <a:off x="0" y="2530579"/>
              <a:ext cx="10927829" cy="896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0450" lIns="220450" spcFirstLastPara="1" rIns="220450" wrap="square" tIns="220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Αντιμετώπιση: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5335" y="3393953"/>
              <a:ext cx="3639052" cy="763753"/>
            </a:xfrm>
            <a:prstGeom prst="rect">
              <a:avLst/>
            </a:prstGeom>
            <a:solidFill>
              <a:srgbClr val="CFDEEF">
                <a:alpha val="89803"/>
              </a:srgbClr>
            </a:solidFill>
            <a:ln cap="flat" cmpd="sng" w="12700">
              <a:solidFill>
                <a:srgbClr val="CFDE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 txBox="1"/>
            <p:nvPr/>
          </p:nvSpPr>
          <p:spPr>
            <a:xfrm>
              <a:off x="5335" y="3393953"/>
              <a:ext cx="3639052" cy="763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120900" spcFirstLastPara="1" rIns="120900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Από τον αλγόριθμο (πχ Loss Function)</a:t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644388" y="3393953"/>
              <a:ext cx="3639052" cy="763753"/>
            </a:xfrm>
            <a:prstGeom prst="rect">
              <a:avLst/>
            </a:prstGeom>
            <a:solidFill>
              <a:srgbClr val="CCE8DD">
                <a:alpha val="89803"/>
              </a:srgbClr>
            </a:solidFill>
            <a:ln cap="flat" cmpd="sng" w="12700">
              <a:solidFill>
                <a:srgbClr val="CFDE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 txBox="1"/>
            <p:nvPr/>
          </p:nvSpPr>
          <p:spPr>
            <a:xfrm>
              <a:off x="3644388" y="3393953"/>
              <a:ext cx="3639052" cy="763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120900" spcFirstLastPara="1" rIns="120900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Μέσω αλλαγής του decision threshold</a:t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283440" y="3393953"/>
              <a:ext cx="3639052" cy="763753"/>
            </a:xfrm>
            <a:prstGeom prst="rect">
              <a:avLst/>
            </a:prstGeom>
            <a:solidFill>
              <a:srgbClr val="D3E1CC">
                <a:alpha val="89803"/>
              </a:srgbClr>
            </a:solidFill>
            <a:ln cap="flat" cmpd="sng" w="12700">
              <a:solidFill>
                <a:srgbClr val="CFDE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 txBox="1"/>
            <p:nvPr/>
          </p:nvSpPr>
          <p:spPr>
            <a:xfrm>
              <a:off x="7283440" y="3393953"/>
              <a:ext cx="3639052" cy="763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120900" spcFirstLastPara="1" rIns="120900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Με τεχνικές επεξεργασίας δεδομένων (πχ υπέρ-δειγματοληψία, υπό-δειγματοληψία, κλπ.)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 rot="10800000">
              <a:off x="0" y="1890"/>
              <a:ext cx="10927829" cy="2553594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 txBox="1"/>
            <p:nvPr/>
          </p:nvSpPr>
          <p:spPr>
            <a:xfrm>
              <a:off x="0" y="1890"/>
              <a:ext cx="10927829" cy="165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Πρόκειται για περιπτώσεις σε προβλήματα classification (</a:t>
              </a: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συνήθως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 όπου κάποια κλάση υπερτερεί σε πλήθος έναντι των άλλων κλάσεων (πχ συνολικά 1000 παραδείγματα όπου 0: 900, 1: 100). </a:t>
              </a:r>
              <a:r>
                <a:rPr lang="en-US"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Ως αποτέλεσμα, τα μοντέλα δυσκολεύονται να μάθουν καλά τη κλάση με τη μειονότητα των παραδειγμάτων και εστιάζουν σε αυτές με τα περισσότερα</a:t>
              </a:r>
              <a:endParaRPr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1" y="0"/>
            <a:ext cx="8522446" cy="22859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sx="90000" rotWithShape="0" algn="t" dir="7140000" dist="304800" sy="90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7"/>
          <p:cNvSpPr txBox="1"/>
          <p:nvPr>
            <p:ph type="title"/>
          </p:nvPr>
        </p:nvSpPr>
        <p:spPr>
          <a:xfrm>
            <a:off x="761803" y="350196"/>
            <a:ext cx="4646904" cy="162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Decision Threshold Calibration</a:t>
            </a:r>
            <a:endParaRPr/>
          </a:p>
        </p:txBody>
      </p:sp>
      <p:sp>
        <p:nvSpPr>
          <p:cNvPr id="297" name="Google Shape;297;p17"/>
          <p:cNvSpPr txBox="1"/>
          <p:nvPr>
            <p:ph idx="1" type="body"/>
          </p:nvPr>
        </p:nvSpPr>
        <p:spPr>
          <a:xfrm>
            <a:off x="761802" y="2743200"/>
            <a:ext cx="4646905" cy="36131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55" r="-157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descr="Stock market graph on display" id="298" name="Google Shape;298;p17"/>
          <p:cNvPicPr preferRelativeResize="0"/>
          <p:nvPr/>
        </p:nvPicPr>
        <p:blipFill rotWithShape="1">
          <a:blip r:embed="rId4">
            <a:alphaModFix/>
          </a:blip>
          <a:srcRect b="-1" l="37120" r="11266" t="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Παράδειγμα Decision Threshold Calibration</a:t>
            </a:r>
            <a:endParaRPr/>
          </a:p>
        </p:txBody>
      </p:sp>
      <p:pic>
        <p:nvPicPr>
          <p:cNvPr id="304" name="Google Shape;3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690" y="2459163"/>
            <a:ext cx="1644262" cy="247822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8"/>
          <p:cNvSpPr txBox="1"/>
          <p:nvPr/>
        </p:nvSpPr>
        <p:spPr>
          <a:xfrm>
            <a:off x="3123160" y="1474993"/>
            <a:ext cx="2489528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4588" l="-1955" r="0" t="-98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06" name="Google Shape;30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1591" y="1818879"/>
            <a:ext cx="1216079" cy="1879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1591" y="4369838"/>
            <a:ext cx="1216079" cy="18793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18"/>
          <p:cNvCxnSpPr/>
          <p:nvPr/>
        </p:nvCxnSpPr>
        <p:spPr>
          <a:xfrm>
            <a:off x="3991591" y="4105469"/>
            <a:ext cx="782096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p18"/>
          <p:cNvSpPr/>
          <p:nvPr/>
        </p:nvSpPr>
        <p:spPr>
          <a:xfrm>
            <a:off x="5434586" y="2607440"/>
            <a:ext cx="1947968" cy="36575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8"/>
          <p:cNvSpPr/>
          <p:nvPr/>
        </p:nvSpPr>
        <p:spPr>
          <a:xfrm>
            <a:off x="5434586" y="5205100"/>
            <a:ext cx="1947968" cy="36575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530973" y="2259809"/>
            <a:ext cx="162659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6666" l="-2994" r="-374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2" name="Google Shape;312;p18"/>
          <p:cNvSpPr txBox="1"/>
          <p:nvPr/>
        </p:nvSpPr>
        <p:spPr>
          <a:xfrm>
            <a:off x="5434586" y="2271985"/>
            <a:ext cx="1947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/>
          </a:p>
        </p:txBody>
      </p:sp>
      <p:sp>
        <p:nvSpPr>
          <p:cNvPr id="313" name="Google Shape;313;p18"/>
          <p:cNvSpPr txBox="1"/>
          <p:nvPr/>
        </p:nvSpPr>
        <p:spPr>
          <a:xfrm>
            <a:off x="8482402" y="2453566"/>
            <a:ext cx="1249829" cy="64633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4" name="Google Shape;314;p18"/>
          <p:cNvSpPr txBox="1"/>
          <p:nvPr/>
        </p:nvSpPr>
        <p:spPr>
          <a:xfrm>
            <a:off x="10024839" y="2509748"/>
            <a:ext cx="1549975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6665" l="0" r="0" t="-6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5114546" y="4830544"/>
            <a:ext cx="6094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Calibrated Logistic Regression</a:t>
            </a:r>
            <a:endParaRPr/>
          </a:p>
        </p:txBody>
      </p:sp>
      <p:sp>
        <p:nvSpPr>
          <p:cNvPr id="316" name="Google Shape;316;p18"/>
          <p:cNvSpPr txBox="1"/>
          <p:nvPr/>
        </p:nvSpPr>
        <p:spPr>
          <a:xfrm>
            <a:off x="8482402" y="4970695"/>
            <a:ext cx="1249829" cy="646331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7" name="Google Shape;317;p18"/>
          <p:cNvSpPr txBox="1"/>
          <p:nvPr/>
        </p:nvSpPr>
        <p:spPr>
          <a:xfrm>
            <a:off x="10024839" y="5026877"/>
            <a:ext cx="1615635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331" l="0" r="0" t="-66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8" name="Google Shape;318;p18"/>
          <p:cNvSpPr txBox="1"/>
          <p:nvPr/>
        </p:nvSpPr>
        <p:spPr>
          <a:xfrm>
            <a:off x="5465470" y="5617026"/>
            <a:ext cx="2201500" cy="39466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8460" l="-2492" r="0" t="-61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9" name="Google Shape;319;p18"/>
          <p:cNvSpPr txBox="1"/>
          <p:nvPr/>
        </p:nvSpPr>
        <p:spPr>
          <a:xfrm>
            <a:off x="7902073" y="5096002"/>
            <a:ext cx="689228" cy="41177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3234" l="0" r="-12387" t="-735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7967490" y="2578873"/>
            <a:ext cx="689228" cy="41177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3233" l="0" r="-12387" t="-58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1" name="Google Shape;321;p18"/>
          <p:cNvSpPr txBox="1"/>
          <p:nvPr/>
        </p:nvSpPr>
        <p:spPr>
          <a:xfrm>
            <a:off x="1937704" y="3092879"/>
            <a:ext cx="439736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2" name="Google Shape;322;p18"/>
          <p:cNvSpPr txBox="1"/>
          <p:nvPr/>
        </p:nvSpPr>
        <p:spPr>
          <a:xfrm>
            <a:off x="1901952" y="4043508"/>
            <a:ext cx="445058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9"/>
          <p:cNvSpPr txBox="1"/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Decision Threshold Calibration</a:t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 rot="5400000">
            <a:off x="1627450" y="3462719"/>
            <a:ext cx="5410200" cy="18288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0" name="Google Shape;330;p19"/>
          <p:cNvGrpSpPr/>
          <p:nvPr/>
        </p:nvGrpSpPr>
        <p:grpSpPr>
          <a:xfrm>
            <a:off x="4648018" y="789959"/>
            <a:ext cx="6900512" cy="5237865"/>
            <a:chOff x="0" y="149137"/>
            <a:chExt cx="6900512" cy="5237865"/>
          </a:xfrm>
        </p:grpSpPr>
        <p:sp>
          <p:nvSpPr>
            <p:cNvPr id="331" name="Google Shape;331;p19"/>
            <p:cNvSpPr/>
            <p:nvPr/>
          </p:nvSpPr>
          <p:spPr>
            <a:xfrm>
              <a:off x="0" y="547657"/>
              <a:ext cx="6900512" cy="2721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9"/>
            <p:cNvSpPr txBox="1"/>
            <p:nvPr/>
          </p:nvSpPr>
          <p:spPr>
            <a:xfrm>
              <a:off x="0" y="547657"/>
              <a:ext cx="6900512" cy="27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2000" lIns="535550" spcFirstLastPara="1" rIns="535550" wrap="square" tIns="5623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Όταν μας ενδιαφέρει να αυξήσουμε τα </a:t>
              </a:r>
              <a:r>
                <a:rPr b="1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True Positives </a:t>
              </a: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και να μειώσουμε τα </a:t>
              </a:r>
              <a:r>
                <a:rPr b="1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False Negatives </a:t>
              </a: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(πχ σε ιατρικές εφαρμογές)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5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Σε Imbalanced datasets</a:t>
              </a: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345025" y="149137"/>
              <a:ext cx="4830358" cy="79704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 txBox="1"/>
            <p:nvPr/>
          </p:nvSpPr>
          <p:spPr>
            <a:xfrm>
              <a:off x="383933" y="188045"/>
              <a:ext cx="4752542" cy="719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575" spcFirstLastPara="1" rIns="182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Χρησιμοποιείται:</a:t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0" y="3813578"/>
              <a:ext cx="6900512" cy="1573424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FAB4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 txBox="1"/>
            <p:nvPr/>
          </p:nvSpPr>
          <p:spPr>
            <a:xfrm>
              <a:off x="0" y="3813578"/>
              <a:ext cx="6900512" cy="1573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2000" lIns="535550" spcFirstLastPara="1" rIns="535550" wrap="square" tIns="5623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ROC Curves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5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Precision-Recall Curve</a:t>
              </a: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345025" y="3415058"/>
              <a:ext cx="4830358" cy="797040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9"/>
            <p:cNvSpPr txBox="1"/>
            <p:nvPr/>
          </p:nvSpPr>
          <p:spPr>
            <a:xfrm>
              <a:off x="383933" y="3453966"/>
              <a:ext cx="4752542" cy="719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575" spcFirstLastPara="1" rIns="182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Εύρεση κατάλληλου threshold: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/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None/>
            </a:pPr>
            <a:r>
              <a:rPr lang="en-US" sz="4600"/>
              <a:t>Classification Metrics</a:t>
            </a:r>
            <a:endParaRPr sz="4600"/>
          </a:p>
        </p:txBody>
      </p:sp>
      <p:sp>
        <p:nvSpPr>
          <p:cNvPr id="92" name="Google Shape;92;p2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630936" y="2807208"/>
            <a:ext cx="6151604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Έστω 2 κλάσεις, 0 🡪 Αρνητική (Negative) και 1 🡪 Θετική (Positive):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True Positives</a:t>
            </a:r>
            <a:r>
              <a:rPr lang="en-US" sz="2200"/>
              <a:t>: “1” που πρόβλεψε σωστά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True Negatives </a:t>
            </a:r>
            <a:r>
              <a:rPr lang="en-US" sz="2200"/>
              <a:t>“0” που πρόβλεψε σωστά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False Positives</a:t>
            </a:r>
            <a:r>
              <a:rPr lang="en-US" sz="2200"/>
              <a:t>: πρόβλεψε “0”, ενώ ήταν “1”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False Negatives</a:t>
            </a:r>
            <a:r>
              <a:rPr lang="en-US" sz="2200"/>
              <a:t>: πρόβλεψε “1”, ενώ ήταν “0”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descr="Understanding Confusion Matrix | by Sarang Narkhede | Towards Data Science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4505" y="1882598"/>
            <a:ext cx="5311790" cy="3983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>
            <p:ph type="title"/>
          </p:nvPr>
        </p:nvSpPr>
        <p:spPr>
          <a:xfrm>
            <a:off x="5297762" y="329184"/>
            <a:ext cx="625111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Classification Metrics</a:t>
            </a:r>
            <a:endParaRPr sz="5400"/>
          </a:p>
        </p:txBody>
      </p:sp>
      <p:pic>
        <p:nvPicPr>
          <p:cNvPr descr="Graphs and plots layered on a blue digital screen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22901" r="26165" t="0"/>
          <a:stretch/>
        </p:blipFill>
        <p:spPr>
          <a:xfrm>
            <a:off x="1" y="10"/>
            <a:ext cx="4657344" cy="6857990"/>
          </a:xfrm>
          <a:custGeom>
            <a:rect b="b" l="l" r="r" t="t"/>
            <a:pathLst>
              <a:path extrusionOk="0" h="6858000" w="4657344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5297762" y="2374947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5297762" y="2706624"/>
            <a:ext cx="6251110" cy="34838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974" t="-1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554416" y="365125"/>
            <a:ext cx="11167447" cy="20893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EDED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 txBox="1"/>
          <p:nvPr>
            <p:ph type="title"/>
          </p:nvPr>
        </p:nvSpPr>
        <p:spPr>
          <a:xfrm>
            <a:off x="1051560" y="586822"/>
            <a:ext cx="3657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Multi-Class Classification</a:t>
            </a:r>
            <a:endParaRPr sz="3200"/>
          </a:p>
        </p:txBody>
      </p:sp>
      <p:sp>
        <p:nvSpPr>
          <p:cNvPr id="111" name="Google Shape;111;p4"/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5250106" y="586822"/>
            <a:ext cx="6106742" cy="16459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072" l="-797" r="0" t="-14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descr="Micro-averaging for precision and recall"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783" y="2928851"/>
            <a:ext cx="5481509" cy="3084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cro-averaging for precision and recall" id="115" name="Google Shape;11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8781" y="2917153"/>
            <a:ext cx="5523082" cy="310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5"/>
          <p:cNvGrpSpPr/>
          <p:nvPr/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21" name="Google Shape;121;p5"/>
            <p:cNvSpPr/>
            <p:nvPr/>
          </p:nvSpPr>
          <p:spPr>
            <a:xfrm rot="-54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 rot="-54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58999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1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29000">
                  <a:srgbClr val="9CC2E5">
                    <a:alpha val="0"/>
                  </a:srgbClr>
                </a:gs>
                <a:gs pos="100000">
                  <a:srgbClr val="2E75B5"/>
                </a:gs>
              </a:gsLst>
              <a:lin ang="1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5"/>
          <p:cNvSpPr txBox="1"/>
          <p:nvPr>
            <p:ph type="title"/>
          </p:nvPr>
        </p:nvSpPr>
        <p:spPr>
          <a:xfrm>
            <a:off x="876691" y="301843"/>
            <a:ext cx="10477109" cy="1003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Confusion Matrix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382008" y="2028204"/>
            <a:ext cx="4078025" cy="299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Παρουσιάζει τις τιμές predicted/actual όταν υπάρχουν περισσότερες από 2 κλάσεις 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Κατασκευάζεται όπως ο πίνακας TP/FP, αλλά για πολλές κλάσεις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Έστω πρόβλημα classification με 7 κλάσεις, τότε το confusion matrix θα είναι:</a:t>
            </a:r>
            <a:endParaRPr/>
          </a:p>
        </p:txBody>
      </p:sp>
      <p:graphicFrame>
        <p:nvGraphicFramePr>
          <p:cNvPr id="126" name="Google Shape;126;p5"/>
          <p:cNvGraphicFramePr/>
          <p:nvPr/>
        </p:nvGraphicFramePr>
        <p:xfrm>
          <a:off x="6495009" y="2476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{1A516667-C266-4500-9DF3-5C747697AF56}</a:tableStyleId>
              </a:tblPr>
              <a:tblGrid>
                <a:gridCol w="566425"/>
                <a:gridCol w="566425"/>
                <a:gridCol w="566425"/>
                <a:gridCol w="566425"/>
                <a:gridCol w="566425"/>
                <a:gridCol w="566425"/>
                <a:gridCol w="566425"/>
                <a:gridCol w="566425"/>
              </a:tblGrid>
              <a:tr h="41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7125" marB="47125" marR="94275" marL="94275"/>
                </a:tc>
              </a:tr>
              <a:tr h="41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</a:tr>
              <a:tr h="41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</a:tr>
              <a:tr h="41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</a:tr>
              <a:tr h="41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</a:tr>
              <a:tr h="41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</a:tr>
              <a:tr h="41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</a:tr>
              <a:tr h="41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7125" marB="47125" marR="94275" marL="94275"/>
                </a:tc>
              </a:tr>
            </a:tbl>
          </a:graphicData>
        </a:graphic>
      </p:graphicFrame>
      <p:sp>
        <p:nvSpPr>
          <p:cNvPr id="127" name="Google Shape;127;p5"/>
          <p:cNvSpPr txBox="1"/>
          <p:nvPr/>
        </p:nvSpPr>
        <p:spPr>
          <a:xfrm rot="-5400000">
            <a:off x="5626361" y="3950916"/>
            <a:ext cx="1080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8371844" y="2107560"/>
            <a:ext cx="777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Regression Metrics (1)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3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Regression Metrics (2)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00" l="-1042" r="0" t="-30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>
            <p:ph type="title"/>
          </p:nvPr>
        </p:nvSpPr>
        <p:spPr>
          <a:xfrm>
            <a:off x="793662" y="386930"/>
            <a:ext cx="10066122" cy="12984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Model Overfitting/Underfitting</a:t>
            </a:r>
            <a:endParaRPr sz="4800"/>
          </a:p>
        </p:txBody>
      </p:sp>
      <p:sp>
        <p:nvSpPr>
          <p:cNvPr id="147" name="Google Shape;147;p8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400685" y="2587184"/>
            <a:ext cx="4530898" cy="363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Overfitting: Συμβαίνει όταν ένα μοντέλο “μαθαίνει απέξω» το σύνολο εκπαίδευσης. Το μοντέλο δίνει πολύ καλές προβλέψεις στο σύνολο εκπαίδευσης, αλλά όχι σε καινούργια δεδομένα.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Underfitting: Το μοντέλο αδυνατεί να μάθει τη συσχέτιση μεταξύ των εισόδων x και των εξόδων y.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1583" y="2461245"/>
            <a:ext cx="6247214" cy="338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Εικόνα που περιέχει θολούρα, πολυχρωμία, θολά, μπλε&#10;&#10;Περιγραφή που δημιουργήθηκε αυτόματα" id="156" name="Google Shape;156;p9"/>
          <p:cNvPicPr preferRelativeResize="0"/>
          <p:nvPr/>
        </p:nvPicPr>
        <p:blipFill rotWithShape="1">
          <a:blip r:embed="rId3">
            <a:alphaModFix/>
          </a:blip>
          <a:srcRect b="9731" l="0" r="0" t="134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7E6E6">
                  <a:alpha val="67843"/>
                </a:srgbClr>
              </a:gs>
              <a:gs pos="10000">
                <a:srgbClr val="E7E6E6">
                  <a:alpha val="67843"/>
                </a:srgbClr>
              </a:gs>
              <a:gs pos="85000">
                <a:srgbClr val="E7E6E6">
                  <a:alpha val="96862"/>
                </a:srgbClr>
              </a:gs>
              <a:gs pos="100000">
                <a:srgbClr val="E7E6E6">
                  <a:alpha val="9686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Overfitting/Underfitting - Αντιμετώπιση</a:t>
            </a:r>
            <a:endParaRPr/>
          </a:p>
        </p:txBody>
      </p:sp>
      <p:grpSp>
        <p:nvGrpSpPr>
          <p:cNvPr id="159" name="Google Shape;159;p9"/>
          <p:cNvGrpSpPr/>
          <p:nvPr/>
        </p:nvGrpSpPr>
        <p:grpSpPr>
          <a:xfrm>
            <a:off x="846261" y="1831604"/>
            <a:ext cx="10499477" cy="4339379"/>
            <a:chOff x="8061" y="5979"/>
            <a:chExt cx="10499477" cy="4339379"/>
          </a:xfrm>
        </p:grpSpPr>
        <p:sp>
          <p:nvSpPr>
            <p:cNvPr id="160" name="Google Shape;160;p9"/>
            <p:cNvSpPr/>
            <p:nvPr/>
          </p:nvSpPr>
          <p:spPr>
            <a:xfrm>
              <a:off x="3040792" y="870618"/>
              <a:ext cx="66734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 txBox="1"/>
            <p:nvPr/>
          </p:nvSpPr>
          <p:spPr>
            <a:xfrm>
              <a:off x="3357014" y="912848"/>
              <a:ext cx="34897" cy="6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8061" y="5979"/>
              <a:ext cx="3034531" cy="1820718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 txBox="1"/>
            <p:nvPr/>
          </p:nvSpPr>
          <p:spPr>
            <a:xfrm>
              <a:off x="8061" y="5979"/>
              <a:ext cx="3034531" cy="1820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075" lIns="148675" spcFirstLastPara="1" rIns="148675" wrap="square" tIns="156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Normalization (Δοκιμή Min-Max, Standard Scaler, κλπ.)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6773265" y="870618"/>
              <a:ext cx="66734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D77850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 txBox="1"/>
            <p:nvPr/>
          </p:nvSpPr>
          <p:spPr>
            <a:xfrm>
              <a:off x="7089488" y="912848"/>
              <a:ext cx="34897" cy="6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3740534" y="5979"/>
              <a:ext cx="3034531" cy="1820718"/>
            </a:xfrm>
            <a:prstGeom prst="rect">
              <a:avLst/>
            </a:prstGeom>
            <a:gradFill>
              <a:gsLst>
                <a:gs pos="0">
                  <a:srgbClr val="DF8763"/>
                </a:gs>
                <a:gs pos="50000">
                  <a:srgbClr val="E27542"/>
                </a:gs>
                <a:gs pos="100000">
                  <a:srgbClr val="CF643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 txBox="1"/>
            <p:nvPr/>
          </p:nvSpPr>
          <p:spPr>
            <a:xfrm>
              <a:off x="3740534" y="5979"/>
              <a:ext cx="3034531" cy="1820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075" lIns="148675" spcFirstLastPara="1" rIns="148675" wrap="square" tIns="156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Quality Checking (Έλεγχος για ελλιπής τιμές, έλεγχος της κατανομής των δεδομένων, κλπ.)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1525326" y="1824897"/>
              <a:ext cx="7464946" cy="66734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075"/>
                  </a:lnTo>
                  <a:lnTo>
                    <a:pt x="0" y="63075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C47F6E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 txBox="1"/>
            <p:nvPr/>
          </p:nvSpPr>
          <p:spPr>
            <a:xfrm>
              <a:off x="5070362" y="2155079"/>
              <a:ext cx="374875" cy="6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7473007" y="5979"/>
              <a:ext cx="3034531" cy="1820718"/>
            </a:xfrm>
            <a:prstGeom prst="rect">
              <a:avLst/>
            </a:prstGeom>
            <a:gradFill>
              <a:gsLst>
                <a:gs pos="0">
                  <a:srgbClr val="D08A76"/>
                </a:gs>
                <a:gs pos="50000">
                  <a:srgbClr val="CF795D"/>
                </a:gs>
                <a:gs pos="100000">
                  <a:srgbClr val="BD674B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 txBox="1"/>
            <p:nvPr/>
          </p:nvSpPr>
          <p:spPr>
            <a:xfrm>
              <a:off x="7473007" y="5979"/>
              <a:ext cx="3034531" cy="1820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075" lIns="148675" spcFirstLastPara="1" rIns="148675" wrap="square" tIns="156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Δοκιμή διαφόρων αλγορίθμων (πχ Random Forest, KNN, Logistic Regression, κλπ.)</a:t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3040792" y="3389279"/>
              <a:ext cx="66734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38E8A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 txBox="1"/>
            <p:nvPr/>
          </p:nvSpPr>
          <p:spPr>
            <a:xfrm>
              <a:off x="3357014" y="3431509"/>
              <a:ext cx="34897" cy="6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8061" y="2524640"/>
              <a:ext cx="3034531" cy="1820718"/>
            </a:xfrm>
            <a:prstGeom prst="rect">
              <a:avLst/>
            </a:prstGeom>
            <a:gradFill>
              <a:gsLst>
                <a:gs pos="0">
                  <a:srgbClr val="C39289"/>
                </a:gs>
                <a:gs pos="50000">
                  <a:srgbClr val="BF8275"/>
                </a:gs>
                <a:gs pos="100000">
                  <a:srgbClr val="AB706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 txBox="1"/>
            <p:nvPr/>
          </p:nvSpPr>
          <p:spPr>
            <a:xfrm>
              <a:off x="8061" y="2524640"/>
              <a:ext cx="3034531" cy="1820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075" lIns="148675" spcFirstLastPara="1" rIns="148675" wrap="square" tIns="156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Hyperparameter-tuning (Εύρεση κατάλληλων παραμέτρων, πχ “k” γείτονες)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6773265" y="3389279"/>
              <a:ext cx="66734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A4A4A4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9"/>
            <p:cNvSpPr txBox="1"/>
            <p:nvPr/>
          </p:nvSpPr>
          <p:spPr>
            <a:xfrm>
              <a:off x="7089488" y="3431509"/>
              <a:ext cx="34897" cy="6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3740534" y="2524640"/>
              <a:ext cx="3034531" cy="1820718"/>
            </a:xfrm>
            <a:prstGeom prst="rect">
              <a:avLst/>
            </a:prstGeom>
            <a:gradFill>
              <a:gsLst>
                <a:gs pos="0">
                  <a:srgbClr val="B79E9B"/>
                </a:gs>
                <a:gs pos="50000">
                  <a:srgbClr val="B0918E"/>
                </a:gs>
                <a:gs pos="100000">
                  <a:srgbClr val="9D7E7B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9"/>
            <p:cNvSpPr txBox="1"/>
            <p:nvPr/>
          </p:nvSpPr>
          <p:spPr>
            <a:xfrm>
              <a:off x="3740534" y="2524640"/>
              <a:ext cx="3034531" cy="1820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075" lIns="148675" spcFirstLastPara="1" rIns="148675" wrap="square" tIns="156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Cross-Validation (K-Folds + Holdout) αντί για απλό test set</a:t>
              </a: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7473007" y="2524640"/>
              <a:ext cx="3034531" cy="1820718"/>
            </a:xfrm>
            <a:prstGeom prst="rect">
              <a:avLst/>
            </a:prstGeom>
            <a:gradFill>
              <a:gsLst>
                <a:gs pos="0">
                  <a:srgbClr val="AEAEAE"/>
                </a:gs>
                <a:gs pos="50000">
                  <a:srgbClr val="A4A4A4"/>
                </a:gs>
                <a:gs pos="100000">
                  <a:srgbClr val="90909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9"/>
            <p:cNvSpPr txBox="1"/>
            <p:nvPr/>
          </p:nvSpPr>
          <p:spPr>
            <a:xfrm>
              <a:off x="7473007" y="2524640"/>
              <a:ext cx="3034531" cy="1820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075" lIns="148675" spcFirstLastPara="1" rIns="148675" wrap="square" tIns="156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Imbalanced-Learning (Σε περιπτώσεις αντιμετώπισης )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Θέμα του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2023-11-18T12:56:22Z</dcterms:created>
  <dc:creator>Vasileios Kochliaridis</dc:creator>
</cp:coreProperties>
</file>