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828" r:id="rId3"/>
    <p:sldId id="761" r:id="rId4"/>
    <p:sldId id="573" r:id="rId5"/>
    <p:sldId id="790" r:id="rId6"/>
    <p:sldId id="829" r:id="rId7"/>
    <p:sldId id="830" r:id="rId8"/>
    <p:sldId id="831" r:id="rId9"/>
    <p:sldId id="832" r:id="rId10"/>
    <p:sldId id="833" r:id="rId11"/>
    <p:sldId id="834" r:id="rId12"/>
    <p:sldId id="574" r:id="rId13"/>
    <p:sldId id="768" r:id="rId14"/>
    <p:sldId id="815" r:id="rId15"/>
    <p:sldId id="797" r:id="rId16"/>
    <p:sldId id="816" r:id="rId17"/>
    <p:sldId id="817" r:id="rId18"/>
    <p:sldId id="798" r:id="rId19"/>
    <p:sldId id="818" r:id="rId20"/>
    <p:sldId id="819" r:id="rId21"/>
    <p:sldId id="835" r:id="rId22"/>
    <p:sldId id="836" r:id="rId23"/>
    <p:sldId id="820" r:id="rId24"/>
    <p:sldId id="837" r:id="rId25"/>
    <p:sldId id="821" r:id="rId26"/>
    <p:sldId id="822" r:id="rId27"/>
    <p:sldId id="838" r:id="rId28"/>
    <p:sldId id="823" r:id="rId29"/>
    <p:sldId id="839" r:id="rId30"/>
    <p:sldId id="8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828"/>
            <p14:sldId id="761"/>
            <p14:sldId id="573"/>
            <p14:sldId id="790"/>
            <p14:sldId id="829"/>
            <p14:sldId id="830"/>
            <p14:sldId id="831"/>
            <p14:sldId id="832"/>
            <p14:sldId id="833"/>
            <p14:sldId id="834"/>
            <p14:sldId id="574"/>
            <p14:sldId id="768"/>
            <p14:sldId id="815"/>
            <p14:sldId id="797"/>
            <p14:sldId id="816"/>
            <p14:sldId id="817"/>
            <p14:sldId id="798"/>
            <p14:sldId id="818"/>
            <p14:sldId id="819"/>
            <p14:sldId id="835"/>
            <p14:sldId id="836"/>
            <p14:sldId id="820"/>
            <p14:sldId id="837"/>
            <p14:sldId id="821"/>
            <p14:sldId id="822"/>
            <p14:sldId id="838"/>
            <p14:sldId id="823"/>
            <p14:sldId id="839"/>
            <p14:sldId id="8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/>
    <p:restoredTop sz="93929"/>
  </p:normalViewPr>
  <p:slideViewPr>
    <p:cSldViewPr snapToGrid="0" snapToObjects="1">
      <p:cViewPr>
        <p:scale>
          <a:sx n="81" d="100"/>
          <a:sy n="81" d="100"/>
        </p:scale>
        <p:origin x="168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1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 =</a:t>
            </a:r>
            <a:r>
              <a:rPr lang="en-US" baseline="0" dirty="0" smtClean="0"/>
              <a:t> high-level operations</a:t>
            </a:r>
          </a:p>
          <a:p>
            <a:r>
              <a:rPr lang="en-US" baseline="0" dirty="0" smtClean="0"/>
              <a:t>LOP = low-level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3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1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4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2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6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1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1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2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79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27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19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21: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ML Optimizers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545" y="6171683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by </a:t>
            </a:r>
            <a:r>
              <a:rPr lang="en-US" dirty="0" smtClean="0"/>
              <a:t>Boehm and </a:t>
            </a:r>
            <a:r>
              <a:rPr lang="en-US" dirty="0" err="1" smtClean="0"/>
              <a:t>Surve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844025" y="254416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73030" y="5884980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5990" y="5293485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530680" y="4848939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305648" y="4906840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315758" y="310433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83548" y="356100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0286515" y="310434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9069060" y="4238128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32625" y="239078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4635620">
            <a:off x="7549338" y="4074950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542" y="791813"/>
            <a:ext cx="27809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We eliminate B earlier!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2535" y="5068436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573105" y="5576266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9195731" y="4209220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542" y="1985637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general, when is an attribute not needed…?</a:t>
            </a:r>
            <a:endParaRPr lang="en-US" sz="2800" b="1" dirty="0"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13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Optimization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Physical </a:t>
            </a:r>
            <a:r>
              <a:rPr lang="en-US" b="1" u="sng" dirty="0" smtClean="0"/>
              <a:t>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</a:t>
            </a:r>
            <a:r>
              <a:rPr lang="en-US" i="1" dirty="0" smtClean="0"/>
              <a:t>)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r>
              <a:rPr lang="en-US" dirty="0" smtClean="0"/>
              <a:t>Index-based selections</a:t>
            </a:r>
          </a:p>
          <a:p>
            <a:r>
              <a:rPr lang="en-US" dirty="0" smtClean="0"/>
              <a:t>Different join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ML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5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ML Program Compilation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87" y="1009090"/>
            <a:ext cx="9535425" cy="57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12874"/>
            <a:ext cx="10515600" cy="1325563"/>
          </a:xfrm>
        </p:spPr>
        <p:txBody>
          <a:bodyPr/>
          <a:lstStyle/>
          <a:p>
            <a:r>
              <a:rPr lang="en-US" dirty="0" smtClean="0"/>
              <a:t>Distributed Matrix 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29441" y="6333960"/>
            <a:ext cx="412531" cy="409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97" y="1153730"/>
            <a:ext cx="9330218" cy="55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Distributed Matrix Representation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954" y="1497724"/>
            <a:ext cx="8722092" cy="53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Common Workload Characteristics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69" y="1466495"/>
            <a:ext cx="9207062" cy="51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Optimization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0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SystemML’s</a:t>
            </a:r>
            <a:r>
              <a:rPr lang="en-US" dirty="0" smtClean="0"/>
              <a:t> Compilation Chain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07" y="1357206"/>
            <a:ext cx="8710786" cy="53642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24648" y="1027906"/>
            <a:ext cx="2837793" cy="97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HOP and LOP DAG Compilation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975" y="1349090"/>
            <a:ext cx="8240050" cy="55089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4790" y="1349090"/>
            <a:ext cx="6180082" cy="501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Open office hours tomorrow after 1pm to talk about projects. Please drop by CS4361.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63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Dynamic Rewrites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02" y="1440777"/>
            <a:ext cx="9421596" cy="54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12874"/>
            <a:ext cx="10515600" cy="1325563"/>
          </a:xfrm>
        </p:spPr>
        <p:txBody>
          <a:bodyPr/>
          <a:lstStyle/>
          <a:p>
            <a:r>
              <a:rPr lang="en-US" dirty="0" smtClean="0"/>
              <a:t>Example Static Rewrites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45" y="1355149"/>
            <a:ext cx="9916510" cy="55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65577"/>
            <a:ext cx="10515600" cy="1325563"/>
          </a:xfrm>
        </p:spPr>
        <p:txBody>
          <a:bodyPr/>
          <a:lstStyle/>
          <a:p>
            <a:r>
              <a:rPr lang="en-US" dirty="0" smtClean="0"/>
              <a:t>Example Dynamic Rewrites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60" y="1262325"/>
            <a:ext cx="9744740" cy="55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Chain Optimization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122" y="1321985"/>
            <a:ext cx="9291755" cy="540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Chain Optimization (2)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14" y="1328260"/>
            <a:ext cx="9351172" cy="55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Chain Optimization (3)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11" y="1388956"/>
            <a:ext cx="9185577" cy="54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Operator Selection: Matrix Multiplication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46" y="1690688"/>
            <a:ext cx="8565107" cy="52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Fused Operators: </a:t>
            </a:r>
            <a:r>
              <a:rPr lang="en-US" dirty="0" err="1" smtClean="0"/>
              <a:t>WSLoss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93" y="1497394"/>
            <a:ext cx="9027614" cy="53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optimizations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dirty="0" smtClean="0"/>
              <a:t>Dynamic Recompilation to address unknown/changing sizes</a:t>
            </a:r>
          </a:p>
          <a:p>
            <a:pPr lvl="1"/>
            <a:r>
              <a:rPr lang="en-US" dirty="0" smtClean="0"/>
              <a:t>Sparsity of intermediates</a:t>
            </a:r>
          </a:p>
          <a:p>
            <a:pPr lvl="1"/>
            <a:endParaRPr lang="en-US" dirty="0"/>
          </a:p>
          <a:p>
            <a:r>
              <a:rPr lang="en-US" dirty="0" smtClean="0"/>
              <a:t>Decisions:</a:t>
            </a:r>
          </a:p>
          <a:p>
            <a:pPr lvl="1"/>
            <a:r>
              <a:rPr lang="en-US" dirty="0" smtClean="0"/>
              <a:t>Split HOP DAGs for recompilation</a:t>
            </a:r>
          </a:p>
          <a:p>
            <a:pPr lvl="1"/>
            <a:r>
              <a:rPr lang="en-US" dirty="0" smtClean="0"/>
              <a:t>Mark HOP DAGs with unknown sizes / sparsity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52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Optimizer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09" y="1387560"/>
            <a:ext cx="9308381" cy="547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DB optimizers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ML programs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Optimization Techniques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SystemR</a:t>
            </a:r>
            <a:r>
              <a:rPr lang="en-US" dirty="0" smtClean="0"/>
              <a:t> to </a:t>
            </a:r>
            <a:r>
              <a:rPr lang="en-US" dirty="0" err="1" smtClean="0"/>
              <a:t>SystemML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mtClean="0"/>
              <a:t>A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4966" y="40675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259" y="1425885"/>
            <a:ext cx="8781482" cy="529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DB Optimizers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85988" y="3571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14" name="Right Arrow 13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22" name="Rounded Rectangle 21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4" name="Right Arrow 23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5224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to RA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00382" y="1690688"/>
            <a:ext cx="3182707" cy="3751009"/>
            <a:chOff x="7700382" y="1690688"/>
            <a:chExt cx="3182707" cy="3751009"/>
          </a:xfrm>
        </p:grpSpPr>
        <p:sp>
          <p:nvSpPr>
            <p:cNvPr id="26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7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7700382" y="4933866"/>
              <a:ext cx="1200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52560" y="4933866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9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763901" y="3958134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96110" y="2340519"/>
              <a:ext cx="14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err="1" smtClean="0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700" baseline="-25000" dirty="0" err="1" smtClean="0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700" baseline="-25000" dirty="0" smtClean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7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37" name="Straight Connector 36"/>
            <p:cNvCxnSpPr>
              <a:endCxn id="41" idx="2"/>
            </p:cNvCxnSpPr>
            <p:nvPr/>
          </p:nvCxnSpPr>
          <p:spPr>
            <a:xfrm flipV="1">
              <a:off x="9696680" y="2848349"/>
              <a:ext cx="1" cy="252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R.A &lt; 10;</a:t>
            </a: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00382" y="4933866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6110" y="2340519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9696680" y="2848349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712156" y="2216566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8508335" y="2933667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7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projection so 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8686591" y="2671939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8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8610</TotalTime>
  <Words>727</Words>
  <Application>Microsoft Macintosh PowerPoint</Application>
  <PresentationFormat>Widescreen</PresentationFormat>
  <Paragraphs>202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Calibri Light</vt:lpstr>
      <vt:lpstr>Cambria Math</vt:lpstr>
      <vt:lpstr>Mangal</vt:lpstr>
      <vt:lpstr>Menlo</vt:lpstr>
      <vt:lpstr>Symbol</vt:lpstr>
      <vt:lpstr>Arial</vt:lpstr>
      <vt:lpstr>Office Theme</vt:lpstr>
      <vt:lpstr>Lecture 21:  ML Optimizers</vt:lpstr>
      <vt:lpstr>Announcement</vt:lpstr>
      <vt:lpstr>Today</vt:lpstr>
      <vt:lpstr>1. DB Optimizers</vt:lpstr>
      <vt:lpstr>Logical vs. Physical Optimization</vt:lpstr>
      <vt:lpstr>Translating to RA</vt:lpstr>
      <vt:lpstr>Optimizing RA Plan</vt:lpstr>
      <vt:lpstr>Optimizing RA Plan</vt:lpstr>
      <vt:lpstr>Optimizing RA Plan</vt:lpstr>
      <vt:lpstr>Optimizing RA Plan</vt:lpstr>
      <vt:lpstr>Physical Optimization</vt:lpstr>
      <vt:lpstr>2. ML Programs</vt:lpstr>
      <vt:lpstr>ML Program Compilation</vt:lpstr>
      <vt:lpstr>Distributed Matrix Representation</vt:lpstr>
      <vt:lpstr>Distributed Matrix Representation (2)</vt:lpstr>
      <vt:lpstr>Common Workload Characteristics</vt:lpstr>
      <vt:lpstr>3. Optimization Techniques</vt:lpstr>
      <vt:lpstr>SystemML’s Compilation Chain</vt:lpstr>
      <vt:lpstr>Basic HOP and LOP DAG Compilation</vt:lpstr>
      <vt:lpstr>Static and Dynamic Rewrites</vt:lpstr>
      <vt:lpstr>Example Static Rewrites</vt:lpstr>
      <vt:lpstr>Example Dynamic Rewrites</vt:lpstr>
      <vt:lpstr>Matrix Multiplication Chain Optimization</vt:lpstr>
      <vt:lpstr>Matrix Multiplication Chain Optimization (2)</vt:lpstr>
      <vt:lpstr>Matrix Multiplication Chain Optimization (3)</vt:lpstr>
      <vt:lpstr>Example Operator Selection: Matrix Multiplication</vt:lpstr>
      <vt:lpstr>Fused Operators: WSLoss</vt:lpstr>
      <vt:lpstr>More optimizations</vt:lpstr>
      <vt:lpstr>Resource Optimizer</vt:lpstr>
      <vt:lpstr>From SystemR to SystemML – A Comparison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697</cp:revision>
  <cp:lastPrinted>2017-09-05T19:00:45Z</cp:lastPrinted>
  <dcterms:created xsi:type="dcterms:W3CDTF">2015-09-11T05:09:33Z</dcterms:created>
  <dcterms:modified xsi:type="dcterms:W3CDTF">2018-04-12T18:56:20Z</dcterms:modified>
</cp:coreProperties>
</file>