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534" r:id="rId3"/>
    <p:sldId id="573" r:id="rId4"/>
    <p:sldId id="576" r:id="rId5"/>
    <p:sldId id="579" r:id="rId6"/>
    <p:sldId id="580" r:id="rId7"/>
    <p:sldId id="574" r:id="rId8"/>
    <p:sldId id="577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575" r:id="rId23"/>
    <p:sldId id="578" r:id="rId24"/>
    <p:sldId id="594" r:id="rId25"/>
    <p:sldId id="595" r:id="rId26"/>
    <p:sldId id="596" r:id="rId27"/>
    <p:sldId id="597" r:id="rId28"/>
    <p:sldId id="598" r:id="rId29"/>
    <p:sldId id="5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534"/>
            <p14:sldId id="573"/>
            <p14:sldId id="576"/>
            <p14:sldId id="579"/>
            <p14:sldId id="580"/>
            <p14:sldId id="574"/>
            <p14:sldId id="577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75"/>
            <p14:sldId id="578"/>
            <p14:sldId id="594"/>
            <p14:sldId id="595"/>
            <p14:sldId id="596"/>
            <p14:sldId id="597"/>
            <p14:sldId id="598"/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8"/>
    <p:restoredTop sz="93735"/>
  </p:normalViewPr>
  <p:slideViewPr>
    <p:cSldViewPr snapToGrid="0" snapToObjects="1">
      <p:cViewPr>
        <p:scale>
          <a:sx n="120" d="100"/>
          <a:sy n="120" d="100"/>
        </p:scale>
        <p:origin x="47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4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8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0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0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9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8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4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9: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Entity Resolution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41" y="1297754"/>
            <a:ext cx="8014918" cy="50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9112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Name/attribute ambiguity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65" y="2684574"/>
            <a:ext cx="8331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86" y="1312385"/>
            <a:ext cx="8153027" cy="5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56" y="1296347"/>
            <a:ext cx="9227288" cy="556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linkage / Entity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77" y="1451072"/>
            <a:ext cx="8383846" cy="52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6" y="1377477"/>
            <a:ext cx="8766888" cy="53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56" y="1377477"/>
            <a:ext cx="8766888" cy="53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70" y="1439443"/>
            <a:ext cx="9000460" cy="48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0644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Pairwise metrics: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Precision/Recall, F1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# of predicted matching pairs</a:t>
            </a:r>
          </a:p>
          <a:p>
            <a:pPr lvl="1">
              <a:lnSpc>
                <a:spcPct val="140000"/>
              </a:lnSpc>
            </a:pPr>
            <a:endParaRPr lang="en-US" altLang="x-none" sz="2000" dirty="0"/>
          </a:p>
          <a:p>
            <a:pPr>
              <a:lnSpc>
                <a:spcPct val="140000"/>
              </a:lnSpc>
            </a:pPr>
            <a:r>
              <a:rPr lang="en-US" altLang="x-none" dirty="0" smtClean="0"/>
              <a:t>Cluster level metrics</a:t>
            </a:r>
            <a:r>
              <a:rPr lang="en-US" altLang="x-none" dirty="0" smtClean="0"/>
              <a:t>: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Purity, completeness, complexity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Precision/recall/F1: cluster-level, closest cluster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9486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85" y="1475603"/>
            <a:ext cx="8180630" cy="50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Overview of Data Integration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Entity Resolution (ER)</a:t>
            </a: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Pairwise ER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0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vs.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258" y="1625042"/>
            <a:ext cx="8681484" cy="49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vs. (Multi-relational)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80644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Computing entities from records is a clustering problem</a:t>
            </a:r>
          </a:p>
          <a:p>
            <a:pPr>
              <a:lnSpc>
                <a:spcPct val="140000"/>
              </a:lnSpc>
            </a:pPr>
            <a:endParaRPr lang="en-US" altLang="x-none" sz="2400" dirty="0"/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In typical clustering algorithms (k-means, LDA, etc.) number of clusters is a constant or sub linear in R</a:t>
            </a:r>
          </a:p>
          <a:p>
            <a:pPr lvl="1">
              <a:lnSpc>
                <a:spcPct val="140000"/>
              </a:lnSpc>
            </a:pPr>
            <a:endParaRPr lang="en-US" altLang="x-none" dirty="0"/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In ER: number of clusters is linear in R, and average cluster size is a </a:t>
            </a:r>
            <a:r>
              <a:rPr lang="en-US" altLang="x-none" dirty="0" err="1" smtClean="0"/>
              <a:t>constatnt</a:t>
            </a:r>
            <a:r>
              <a:rPr lang="en-US" altLang="x-none" dirty="0" smtClean="0"/>
              <a:t>. Significant fraction of clusters are singletons.  </a:t>
            </a:r>
          </a:p>
        </p:txBody>
      </p:sp>
    </p:spTree>
    <p:extLst>
      <p:ext uri="{BB962C8B-B14F-4D97-AF65-F5344CB8AC3E}">
        <p14:creationId xmlns:p14="http://schemas.microsoft.com/office/powerpoint/2010/main" val="11880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. Pairwise 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Match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2796363"/>
            <a:ext cx="10515600" cy="3380600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x-none" sz="2400" dirty="0" smtClean="0"/>
              <a:t>Solutions: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dirty="0" smtClean="0"/>
              <a:t>Weighted sum of average of component-wise similarity scores.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x-none" sz="2000" dirty="0" smtClean="0"/>
              <a:t>Threshold determines match or non-match</a:t>
            </a:r>
            <a:endParaRPr lang="en-US" altLang="x-none" sz="2000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x-none" sz="2000" dirty="0" smtClean="0"/>
              <a:t>Hard to pick weights </a:t>
            </a:r>
            <a:r>
              <a:rPr lang="mr-IN" altLang="x-none" sz="2000" dirty="0" smtClean="0"/>
              <a:t>–</a:t>
            </a:r>
            <a:r>
              <a:rPr lang="en-US" altLang="x-none" sz="2000" dirty="0" smtClean="0"/>
              <a:t> Hard to tune a threshold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x-none" dirty="0" smtClean="0"/>
              <a:t>Rules about what constitutes a match</a:t>
            </a:r>
            <a:endParaRPr lang="en-US" altLang="x-none" dirty="0"/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x-none" dirty="0" smtClean="0"/>
              <a:t>Finding the right set of rules is hard</a:t>
            </a:r>
            <a:endParaRPr lang="en-US" altLang="x-none" dirty="0"/>
          </a:p>
        </p:txBody>
      </p:sp>
      <p:sp>
        <p:nvSpPr>
          <p:cNvPr id="12" name="TextBox 11"/>
          <p:cNvSpPr txBox="1"/>
          <p:nvPr/>
        </p:nvSpPr>
        <p:spPr>
          <a:xfrm>
            <a:off x="700863" y="1690688"/>
            <a:ext cx="1079027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Problem: Given a vector of component-wise similarities for a pair of records (</a:t>
            </a:r>
            <a:r>
              <a:rPr lang="en-US" sz="2400" dirty="0" err="1" smtClean="0"/>
              <a:t>x,y</a:t>
            </a:r>
            <a:r>
              <a:rPr lang="en-US" sz="2400" dirty="0" smtClean="0"/>
              <a:t>) compute P(x and y match).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3" y="1444735"/>
            <a:ext cx="10188353" cy="5094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ML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1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Fellegi</a:t>
            </a:r>
            <a:r>
              <a:rPr lang="en-US" dirty="0" smtClean="0"/>
              <a:t> &amp; </a:t>
            </a:r>
            <a:r>
              <a:rPr lang="en-US" dirty="0" err="1" smtClean="0"/>
              <a:t>Sunter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32" y="1290981"/>
            <a:ext cx="9198935" cy="51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Pairwise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56771"/>
            <a:ext cx="10515600" cy="280644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Supervised ML algorithms: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Decision trees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Support vector machines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Ensembles of classifiers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Conditional random fields</a:t>
            </a:r>
          </a:p>
          <a:p>
            <a:pPr>
              <a:lnSpc>
                <a:spcPct val="140000"/>
              </a:lnSpc>
            </a:pPr>
            <a:r>
              <a:rPr lang="en-US" altLang="x-none" dirty="0" smtClean="0"/>
              <a:t>Issues: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Training set generation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Imbalanced classes </a:t>
            </a:r>
            <a:r>
              <a:rPr lang="mr-IN" altLang="x-none" dirty="0" smtClean="0"/>
              <a:t>–</a:t>
            </a:r>
            <a:r>
              <a:rPr lang="en-US" altLang="x-none" dirty="0" smtClean="0"/>
              <a:t> many more negatives than positives (even after eliminating obvious non-matches with </a:t>
            </a:r>
            <a:r>
              <a:rPr lang="en-US" altLang="x-none" b="1" i="1" dirty="0" smtClean="0"/>
              <a:t>Blocking</a:t>
            </a:r>
            <a:r>
              <a:rPr lang="en-US" altLang="x-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7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Training Set is a key issue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88" y="1404633"/>
            <a:ext cx="9323424" cy="53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creating a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56771"/>
            <a:ext cx="10515600" cy="280644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Unsupervised / Semi-supervised methods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EM, generative models</a:t>
            </a:r>
          </a:p>
          <a:p>
            <a:pPr lvl="1">
              <a:lnSpc>
                <a:spcPct val="140000"/>
              </a:lnSpc>
            </a:pPr>
            <a:endParaRPr lang="en-US" altLang="x-none" dirty="0"/>
          </a:p>
          <a:p>
            <a:pPr>
              <a:lnSpc>
                <a:spcPct val="140000"/>
              </a:lnSpc>
            </a:pPr>
            <a:r>
              <a:rPr lang="en-US" altLang="x-none" dirty="0" smtClean="0"/>
              <a:t>Active learning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Ensemble methods, active learning to optimize for precision/recall 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crowdsourcing</a:t>
            </a:r>
          </a:p>
        </p:txBody>
      </p:sp>
    </p:spTree>
    <p:extLst>
      <p:ext uri="{BB962C8B-B14F-4D97-AF65-F5344CB8AC3E}">
        <p14:creationId xmlns:p14="http://schemas.microsoft.com/office/powerpoint/2010/main" val="12120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56771"/>
            <a:ext cx="10304721" cy="217956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Many algorithms </a:t>
            </a:r>
            <a:r>
              <a:rPr lang="en-US" altLang="x-none" sz="2400" smtClean="0"/>
              <a:t>for independent </a:t>
            </a:r>
            <a:r>
              <a:rPr lang="en-US" altLang="x-none" sz="2400" dirty="0" smtClean="0"/>
              <a:t>classification of pairs of records as match/non-match</a:t>
            </a:r>
            <a:endParaRPr lang="en-US" altLang="x-none" sz="2400" dirty="0"/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ML based classification &amp; </a:t>
            </a:r>
            <a:r>
              <a:rPr lang="en-US" altLang="x-none" sz="2400" dirty="0" err="1" smtClean="0"/>
              <a:t>Fellegi-Sunter</a:t>
            </a:r>
            <a:endParaRPr lang="en-US" altLang="x-none" sz="2400" dirty="0" smtClean="0"/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Pro: advanced state of the art</a:t>
            </a:r>
          </a:p>
          <a:p>
            <a:pPr lvl="1">
              <a:lnSpc>
                <a:spcPct val="140000"/>
              </a:lnSpc>
            </a:pPr>
            <a:r>
              <a:rPr lang="en-US" altLang="x-none" dirty="0" smtClean="0"/>
              <a:t>Con: building high fidelity training sets is a hard problem</a:t>
            </a:r>
            <a:endParaRPr lang="en-US" altLang="x-none" dirty="0"/>
          </a:p>
          <a:p>
            <a:pPr>
              <a:lnSpc>
                <a:spcPct val="140000"/>
              </a:lnSpc>
            </a:pPr>
            <a:r>
              <a:rPr lang="en-US" altLang="x-none" sz="2400" dirty="0" smtClean="0"/>
              <a:t>Active learning and Crowdsourcing for ER are active areas of research (next lecture)</a:t>
            </a:r>
          </a:p>
        </p:txBody>
      </p:sp>
    </p:spTree>
    <p:extLst>
      <p:ext uri="{BB962C8B-B14F-4D97-AF65-F5344CB8AC3E}">
        <p14:creationId xmlns:p14="http://schemas.microsoft.com/office/powerpoint/2010/main" val="9818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Data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Data, data, data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846" y="1495757"/>
            <a:ext cx="9048307" cy="5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=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2412"/>
            <a:ext cx="12192000" cy="4202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3636" y="1299739"/>
            <a:ext cx="38201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Schema Alignment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33636" y="1820975"/>
            <a:ext cx="38201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2: Entity Resolution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33636" y="2342211"/>
            <a:ext cx="38201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/>
              <a:t>Step 3: Data Fusion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33636" y="771570"/>
            <a:ext cx="382016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0: Source 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9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Data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17" y="1283963"/>
            <a:ext cx="9367965" cy="54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Entity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Entity Resolution?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3370521"/>
            <a:ext cx="10515600" cy="280644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x-none" sz="2400" dirty="0" smtClean="0"/>
              <a:t>Examples: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Different ways of addressing the same person in text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Web pages with different descriptions of the same business</a:t>
            </a:r>
          </a:p>
          <a:p>
            <a:pPr lvl="1">
              <a:lnSpc>
                <a:spcPct val="140000"/>
              </a:lnSpc>
            </a:pPr>
            <a:r>
              <a:rPr lang="en-US" altLang="x-none" sz="2000" dirty="0" smtClean="0"/>
              <a:t>Different photos of the same person</a:t>
            </a:r>
            <a:endParaRPr lang="en-US" altLang="x-non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00863" y="1690688"/>
            <a:ext cx="1079027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 of identifying and linking/grouping different manifestations of the same real world object.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4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Resolution has itself duplicate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2275367"/>
            <a:ext cx="10515600" cy="2806442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x-none" sz="2400" dirty="0" smtClean="0"/>
              <a:t>Record linkage, duplicate detection, fuzzy match, reference reconciliations, object consolidation, entity clustering, reference matching, merge/purge, deduplication, </a:t>
            </a:r>
            <a:r>
              <a:rPr lang="en-US" altLang="x-none" sz="2400" dirty="0" err="1" smtClean="0"/>
              <a:t>coreference</a:t>
            </a:r>
            <a:r>
              <a:rPr lang="en-US" altLang="x-none" sz="2400" dirty="0" smtClean="0"/>
              <a:t> resolution, object identification, approximate match</a:t>
            </a:r>
            <a:r>
              <a:rPr lang="mr-IN" altLang="x-none" sz="2400" dirty="0" smtClean="0"/>
              <a:t>…</a:t>
            </a:r>
            <a:r>
              <a:rPr lang="en-US" altLang="x-none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1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565</Words>
  <Application>Microsoft Macintosh PowerPoint</Application>
  <PresentationFormat>Widescreen</PresentationFormat>
  <Paragraphs>166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Mangal</vt:lpstr>
      <vt:lpstr>Arial</vt:lpstr>
      <vt:lpstr>Office Theme</vt:lpstr>
      <vt:lpstr>Lecture 9:  Entity Resolution</vt:lpstr>
      <vt:lpstr>Today’s Agenda</vt:lpstr>
      <vt:lpstr>1. Data Integration</vt:lpstr>
      <vt:lpstr>Data, data, data…</vt:lpstr>
      <vt:lpstr>Data Integration = Value</vt:lpstr>
      <vt:lpstr>Modern Data Integration</vt:lpstr>
      <vt:lpstr>2. Entity Resolution</vt:lpstr>
      <vt:lpstr>What is Entity Resolution?</vt:lpstr>
      <vt:lpstr>Entity Resolution has itself duplicate names</vt:lpstr>
      <vt:lpstr>Examples</vt:lpstr>
      <vt:lpstr>Examples</vt:lpstr>
      <vt:lpstr>Abstract Problem Statement</vt:lpstr>
      <vt:lpstr>Deduplication</vt:lpstr>
      <vt:lpstr>Record linkage / Entity Matching</vt:lpstr>
      <vt:lpstr>Reference Matching</vt:lpstr>
      <vt:lpstr>Reference Matching</vt:lpstr>
      <vt:lpstr>Solving ER</vt:lpstr>
      <vt:lpstr>Metrics</vt:lpstr>
      <vt:lpstr>Typical Assumptions</vt:lpstr>
      <vt:lpstr>ER vs. Classification</vt:lpstr>
      <vt:lpstr>ER vs. (Multi-relational) Clustering</vt:lpstr>
      <vt:lpstr>3. Pairwise ER</vt:lpstr>
      <vt:lpstr>Pairwise Match Score</vt:lpstr>
      <vt:lpstr>Basic ML Approach</vt:lpstr>
      <vt:lpstr>Fellegi &amp; Sunter Model</vt:lpstr>
      <vt:lpstr>ML Pairwise Approaches</vt:lpstr>
      <vt:lpstr>Creating a Training Set is a key issue</vt:lpstr>
      <vt:lpstr>Avoid creating a dataset</vt:lpstr>
      <vt:lpstr>Summary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522</cp:revision>
  <cp:lastPrinted>2017-09-05T19:00:45Z</cp:lastPrinted>
  <dcterms:created xsi:type="dcterms:W3CDTF">2015-09-11T05:09:33Z</dcterms:created>
  <dcterms:modified xsi:type="dcterms:W3CDTF">2018-02-22T20:03:18Z</dcterms:modified>
</cp:coreProperties>
</file>