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9" r:id="rId3"/>
    <p:sldId id="307" r:id="rId4"/>
    <p:sldId id="511" r:id="rId5"/>
    <p:sldId id="514" r:id="rId6"/>
    <p:sldId id="516" r:id="rId7"/>
    <p:sldId id="515" r:id="rId8"/>
    <p:sldId id="434" r:id="rId9"/>
    <p:sldId id="512" r:id="rId10"/>
    <p:sldId id="517" r:id="rId11"/>
    <p:sldId id="518" r:id="rId12"/>
    <p:sldId id="519" r:id="rId13"/>
    <p:sldId id="520" r:id="rId14"/>
    <p:sldId id="521" r:id="rId15"/>
    <p:sldId id="523" r:id="rId16"/>
    <p:sldId id="524" r:id="rId17"/>
    <p:sldId id="525" r:id="rId18"/>
    <p:sldId id="526" r:id="rId19"/>
    <p:sldId id="522" r:id="rId20"/>
    <p:sldId id="527" r:id="rId21"/>
    <p:sldId id="529" r:id="rId22"/>
    <p:sldId id="530" r:id="rId23"/>
    <p:sldId id="528" r:id="rId24"/>
    <p:sldId id="531" r:id="rId25"/>
    <p:sldId id="532" r:id="rId26"/>
    <p:sldId id="53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259"/>
            <p14:sldId id="307"/>
            <p14:sldId id="511"/>
            <p14:sldId id="514"/>
            <p14:sldId id="516"/>
            <p14:sldId id="515"/>
            <p14:sldId id="434"/>
            <p14:sldId id="512"/>
            <p14:sldId id="517"/>
            <p14:sldId id="518"/>
            <p14:sldId id="519"/>
            <p14:sldId id="520"/>
            <p14:sldId id="521"/>
            <p14:sldId id="523"/>
            <p14:sldId id="524"/>
            <p14:sldId id="525"/>
            <p14:sldId id="526"/>
            <p14:sldId id="522"/>
            <p14:sldId id="527"/>
            <p14:sldId id="529"/>
            <p14:sldId id="530"/>
            <p14:sldId id="528"/>
            <p14:sldId id="531"/>
            <p14:sldId id="532"/>
            <p14:sldId id="5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BDBEBD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50"/>
    <p:restoredTop sz="93727"/>
  </p:normalViewPr>
  <p:slideViewPr>
    <p:cSldViewPr snapToGrid="0" snapToObjects="1">
      <p:cViewPr>
        <p:scale>
          <a:sx n="120" d="100"/>
          <a:sy n="120" d="100"/>
        </p:scale>
        <p:origin x="656" y="1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2/8/18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8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9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37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2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72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26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43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61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87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67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82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5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4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48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9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03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4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75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68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81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76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3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2/8/18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2/8/18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575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6: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Data Versioning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497" y="5831026"/>
            <a:ext cx="6078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Credit: </a:t>
            </a:r>
            <a:r>
              <a:rPr lang="en-US" sz="2000" i="1" dirty="0" smtClean="0"/>
              <a:t>Some slides </a:t>
            </a:r>
            <a:r>
              <a:rPr lang="en-US" sz="2000" i="1" dirty="0" smtClean="0"/>
              <a:t>by </a:t>
            </a:r>
            <a:r>
              <a:rPr lang="en-US" sz="2000" i="1" dirty="0" err="1" smtClean="0"/>
              <a:t>Chavan</a:t>
            </a:r>
            <a:r>
              <a:rPr lang="en-US" sz="2000" i="1" dirty="0" smtClean="0"/>
              <a:t> </a:t>
            </a:r>
            <a:r>
              <a:rPr lang="en-US" sz="2000" i="1" dirty="0" smtClean="0"/>
              <a:t>et al. 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</a:t>
            </a:r>
            <a:r>
              <a:rPr lang="en-US" dirty="0" smtClean="0"/>
              <a:t>e dataset versioning 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x-none" sz="2400" dirty="0" smtClean="0"/>
              <a:t>Many private copies of the datasets lead to </a:t>
            </a:r>
            <a:r>
              <a:rPr lang="en-US" altLang="x-none" sz="2400" b="1" dirty="0" smtClean="0"/>
              <a:t>massive redundancy </a:t>
            </a:r>
            <a:r>
              <a:rPr lang="en-US" altLang="x-none" sz="2400" dirty="0" smtClean="0"/>
              <a:t>in storage</a:t>
            </a:r>
            <a:endParaRPr lang="en-US" altLang="x-none" sz="2000" dirty="0" smtClean="0"/>
          </a:p>
          <a:p>
            <a:pPr>
              <a:lnSpc>
                <a:spcPct val="140000"/>
              </a:lnSpc>
            </a:pPr>
            <a:r>
              <a:rPr lang="en-US" altLang="x-none" sz="2400" dirty="0" smtClean="0"/>
              <a:t>No easy way to keep </a:t>
            </a:r>
            <a:r>
              <a:rPr lang="en-US" altLang="x-none" sz="2400" b="1" dirty="0" smtClean="0"/>
              <a:t>track of dependencies</a:t>
            </a:r>
            <a:endParaRPr lang="en-US" altLang="x-none" sz="2400" dirty="0" smtClean="0"/>
          </a:p>
          <a:p>
            <a:pPr>
              <a:lnSpc>
                <a:spcPct val="140000"/>
              </a:lnSpc>
            </a:pPr>
            <a:r>
              <a:rPr lang="en-US" altLang="x-none" sz="2400" dirty="0" smtClean="0"/>
              <a:t>No mechanisms to support and record manual </a:t>
            </a:r>
            <a:r>
              <a:rPr lang="en-US" altLang="x-none" sz="2400" b="1" dirty="0" smtClean="0"/>
              <a:t>conflict resolution</a:t>
            </a:r>
            <a:endParaRPr lang="en-US" altLang="x-none" sz="2400" dirty="0" smtClean="0"/>
          </a:p>
          <a:p>
            <a:pPr>
              <a:lnSpc>
                <a:spcPct val="140000"/>
              </a:lnSpc>
            </a:pPr>
            <a:r>
              <a:rPr lang="en-US" altLang="x-none" sz="2400" dirty="0" smtClean="0"/>
              <a:t>No way to </a:t>
            </a:r>
            <a:r>
              <a:rPr lang="en-US" altLang="x-none" sz="2400" b="1" dirty="0" smtClean="0"/>
              <a:t>analyze/compare/query </a:t>
            </a:r>
            <a:r>
              <a:rPr lang="en-US" altLang="x-none" sz="2400" dirty="0" smtClean="0"/>
              <a:t>versions (across users)</a:t>
            </a:r>
          </a:p>
          <a:p>
            <a:pPr>
              <a:lnSpc>
                <a:spcPct val="140000"/>
              </a:lnSpc>
            </a:pPr>
            <a:endParaRPr lang="en-US" altLang="x-none" sz="2400" dirty="0" smtClean="0"/>
          </a:p>
          <a:p>
            <a:pPr>
              <a:lnSpc>
                <a:spcPct val="140000"/>
              </a:lnSpc>
            </a:pPr>
            <a:endParaRPr lang="en-US" altLang="x-none" sz="2400" dirty="0">
              <a:solidFill>
                <a:srgbClr val="1575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16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version control desiderata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x-none" sz="2400" dirty="0" smtClean="0"/>
              <a:t>Branch, update, merge, transform</a:t>
            </a:r>
          </a:p>
          <a:p>
            <a:pPr lvl="1">
              <a:lnSpc>
                <a:spcPct val="140000"/>
              </a:lnSpc>
            </a:pPr>
            <a:r>
              <a:rPr lang="en-US" altLang="x-none" sz="2000" dirty="0" smtClean="0"/>
              <a:t>Large unstructured or structured datasets</a:t>
            </a:r>
          </a:p>
          <a:p>
            <a:pPr lvl="1">
              <a:lnSpc>
                <a:spcPct val="140000"/>
              </a:lnSpc>
            </a:pPr>
            <a:endParaRPr lang="en-US" altLang="x-none" sz="2000" dirty="0"/>
          </a:p>
          <a:p>
            <a:pPr>
              <a:lnSpc>
                <a:spcPct val="140000"/>
              </a:lnSpc>
            </a:pPr>
            <a:r>
              <a:rPr lang="en-US" altLang="x-none" dirty="0" smtClean="0"/>
              <a:t>Main challenges:</a:t>
            </a:r>
          </a:p>
          <a:p>
            <a:pPr lvl="1">
              <a:lnSpc>
                <a:spcPct val="140000"/>
              </a:lnSpc>
            </a:pPr>
            <a:r>
              <a:rPr lang="en-US" altLang="x-none" dirty="0" smtClean="0"/>
              <a:t>How can we store thousands of versions of datasets compactly?</a:t>
            </a:r>
          </a:p>
          <a:p>
            <a:pPr lvl="1">
              <a:lnSpc>
                <a:spcPct val="140000"/>
              </a:lnSpc>
            </a:pPr>
            <a:r>
              <a:rPr lang="en-US" altLang="x-none" dirty="0" smtClean="0"/>
              <a:t>How to access any version, on-demand, efficiently? </a:t>
            </a:r>
            <a:endParaRPr lang="en-US" altLang="x-none" dirty="0" smtClean="0"/>
          </a:p>
        </p:txBody>
      </p:sp>
    </p:spTree>
    <p:extLst>
      <p:ext uri="{BB962C8B-B14F-4D97-AF65-F5344CB8AC3E}">
        <p14:creationId xmlns:p14="http://schemas.microsoft.com/office/powerpoint/2010/main" val="21377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x-none" sz="2400" dirty="0" smtClean="0"/>
              <a:t>We already have </a:t>
            </a:r>
            <a:r>
              <a:rPr lang="en-US" altLang="x-none" sz="2400" dirty="0" err="1" smtClean="0"/>
              <a:t>Git</a:t>
            </a:r>
            <a:r>
              <a:rPr lang="en-US" altLang="x-none" sz="2400" dirty="0" smtClean="0"/>
              <a:t>/SVN and many more</a:t>
            </a:r>
          </a:p>
          <a:p>
            <a:pPr>
              <a:lnSpc>
                <a:spcPct val="140000"/>
              </a:lnSpc>
            </a:pPr>
            <a:r>
              <a:rPr lang="en-US" altLang="x-none" dirty="0" smtClean="0"/>
              <a:t>Versioning algorithms optimized to work with code-like data</a:t>
            </a:r>
          </a:p>
          <a:p>
            <a:pPr lvl="1">
              <a:lnSpc>
                <a:spcPct val="140000"/>
              </a:lnSpc>
            </a:pPr>
            <a:r>
              <a:rPr lang="en-US" altLang="x-none" dirty="0" smtClean="0"/>
              <a:t>Sparse </a:t>
            </a:r>
          </a:p>
          <a:p>
            <a:pPr lvl="1">
              <a:lnSpc>
                <a:spcPct val="140000"/>
              </a:lnSpc>
            </a:pPr>
            <a:r>
              <a:rPr lang="en-US" altLang="x-none" dirty="0" smtClean="0"/>
              <a:t>Local changes (focused in specific parts of the file)</a:t>
            </a:r>
          </a:p>
          <a:p>
            <a:pPr>
              <a:lnSpc>
                <a:spcPct val="140000"/>
              </a:lnSpc>
            </a:pPr>
            <a:r>
              <a:rPr lang="en-US" altLang="x-none" dirty="0" smtClean="0"/>
              <a:t>Scenario: What if we reformat a date that appears in all tuples of a structured dataset?</a:t>
            </a:r>
            <a:endParaRPr lang="en-US" altLang="x-none" dirty="0" smtClean="0"/>
          </a:p>
        </p:txBody>
      </p:sp>
    </p:spTree>
    <p:extLst>
      <p:ext uri="{BB962C8B-B14F-4D97-AF65-F5344CB8AC3E}">
        <p14:creationId xmlns:p14="http://schemas.microsoft.com/office/powerpoint/2010/main" val="21077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Systems in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60" y="1536627"/>
            <a:ext cx="8641949" cy="46240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24109" y="3248486"/>
            <a:ext cx="2919966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Even </a:t>
            </a:r>
            <a:r>
              <a:rPr lang="en-US" sz="2400" dirty="0" err="1" smtClean="0"/>
              <a:t>git</a:t>
            </a:r>
            <a:r>
              <a:rPr lang="en-US" sz="2400" dirty="0" smtClean="0"/>
              <a:t> uses large amounts of RAM for large files!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092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costs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94320" y="4593214"/>
            <a:ext cx="796639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Storage cost </a:t>
            </a:r>
            <a:r>
              <a:rPr lang="en-US" sz="2400" dirty="0" smtClean="0"/>
              <a:t>is the space required to store a set of versions</a:t>
            </a:r>
            <a:endParaRPr lang="en-US" sz="24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78711"/>
            <a:ext cx="11440633" cy="138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costs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94320" y="4593214"/>
            <a:ext cx="796639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Recreation cost </a:t>
            </a:r>
            <a:r>
              <a:rPr lang="en-US" sz="2400" dirty="0" smtClean="0"/>
              <a:t>is the time required to access a version</a:t>
            </a:r>
            <a:endParaRPr lang="en-US" sz="24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74" y="2122902"/>
            <a:ext cx="10169451" cy="233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3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recreate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12803" y="5762796"/>
            <a:ext cx="796639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Example delta ops: Unix diff, </a:t>
            </a:r>
            <a:r>
              <a:rPr lang="en-US" sz="2400" dirty="0" err="1" smtClean="0"/>
              <a:t>xdelta</a:t>
            </a:r>
            <a:r>
              <a:rPr lang="en-US" sz="2400" dirty="0" smtClean="0"/>
              <a:t>, XOR, etc.</a:t>
            </a:r>
            <a:endParaRPr lang="en-US" sz="24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83595" cy="3235473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x-none" sz="2400" dirty="0" smtClean="0"/>
              <a:t>Use </a:t>
            </a:r>
            <a:r>
              <a:rPr lang="en-US" altLang="x-none" sz="2400" b="1" dirty="0" smtClean="0"/>
              <a:t>deltas: </a:t>
            </a:r>
            <a:r>
              <a:rPr lang="en-US" altLang="x-none" sz="2400" dirty="0" smtClean="0"/>
              <a:t>A delta between versions is a file which allows constructing one version given the other.</a:t>
            </a:r>
          </a:p>
          <a:p>
            <a:pPr>
              <a:lnSpc>
                <a:spcPct val="140000"/>
              </a:lnSpc>
            </a:pPr>
            <a:r>
              <a:rPr lang="en-US" altLang="x-none" sz="2400" dirty="0" smtClean="0"/>
              <a:t>A delta has its own storage cost and recreation cost</a:t>
            </a:r>
            <a:endParaRPr lang="en-US" altLang="x-none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213" y="2630077"/>
            <a:ext cx="4647758" cy="27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Storage/Recreation Tradeoff (with delta encoding)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780" y="1293957"/>
            <a:ext cx="8510759" cy="545912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316819" y="1191591"/>
            <a:ext cx="3806455" cy="174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25833" y="1366499"/>
            <a:ext cx="886046" cy="128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Problem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389688"/>
            <a:ext cx="10515600" cy="3490654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x-none" sz="2000" b="1" dirty="0" smtClean="0"/>
              <a:t>Given</a:t>
            </a:r>
          </a:p>
          <a:p>
            <a:pPr lvl="1">
              <a:lnSpc>
                <a:spcPct val="140000"/>
              </a:lnSpc>
            </a:pPr>
            <a:r>
              <a:rPr lang="en-US" altLang="x-none" sz="1800" dirty="0" smtClean="0"/>
              <a:t>Set of versions</a:t>
            </a:r>
          </a:p>
          <a:p>
            <a:pPr lvl="1">
              <a:lnSpc>
                <a:spcPct val="140000"/>
              </a:lnSpc>
            </a:pPr>
            <a:r>
              <a:rPr lang="en-US" altLang="x-none" sz="1800" dirty="0" smtClean="0"/>
              <a:t>Partial information about deltas between versions</a:t>
            </a:r>
            <a:endParaRPr lang="en-US" altLang="x-none" sz="1800" dirty="0" smtClean="0"/>
          </a:p>
          <a:p>
            <a:pPr>
              <a:lnSpc>
                <a:spcPct val="140000"/>
              </a:lnSpc>
            </a:pPr>
            <a:r>
              <a:rPr lang="en-US" altLang="x-none" sz="2400" b="1" dirty="0" smtClean="0"/>
              <a:t>with</a:t>
            </a:r>
          </a:p>
          <a:p>
            <a:pPr lvl="1">
              <a:lnSpc>
                <a:spcPct val="140000"/>
              </a:lnSpc>
            </a:pPr>
            <a:r>
              <a:rPr lang="en-US" altLang="x-none" sz="2000" dirty="0" smtClean="0"/>
              <a:t>deltas being directed/undirected</a:t>
            </a:r>
          </a:p>
          <a:p>
            <a:pPr lvl="1">
              <a:lnSpc>
                <a:spcPct val="140000"/>
              </a:lnSpc>
            </a:pPr>
            <a:r>
              <a:rPr lang="en-US" altLang="x-none" sz="2000" dirty="0"/>
              <a:t>d</a:t>
            </a:r>
            <a:r>
              <a:rPr lang="en-US" altLang="x-none" sz="2000" dirty="0" smtClean="0"/>
              <a:t>eltas having different storage and recreation costs</a:t>
            </a:r>
          </a:p>
          <a:p>
            <a:pPr>
              <a:lnSpc>
                <a:spcPct val="140000"/>
              </a:lnSpc>
            </a:pPr>
            <a:r>
              <a:rPr lang="en-US" altLang="x-none" dirty="0" smtClean="0"/>
              <a:t>PROBLEM: Find a storage solution that:</a:t>
            </a:r>
          </a:p>
          <a:p>
            <a:pPr lvl="1">
              <a:lnSpc>
                <a:spcPct val="140000"/>
              </a:lnSpc>
            </a:pPr>
            <a:r>
              <a:rPr lang="en-US" altLang="x-none" dirty="0" smtClean="0"/>
              <a:t>Minimizes total recreation cost within storage budget</a:t>
            </a:r>
          </a:p>
          <a:p>
            <a:pPr lvl="1">
              <a:lnSpc>
                <a:spcPct val="140000"/>
              </a:lnSpc>
            </a:pPr>
            <a:r>
              <a:rPr lang="en-US" altLang="x-none" dirty="0" smtClean="0"/>
              <a:t>Minimizes maximum recreation cost within a storage budget</a:t>
            </a:r>
          </a:p>
        </p:txBody>
      </p:sp>
    </p:spTree>
    <p:extLst>
      <p:ext uri="{BB962C8B-B14F-4D97-AF65-F5344CB8AC3E}">
        <p14:creationId xmlns:p14="http://schemas.microsoft.com/office/powerpoint/2010/main" val="4232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</a:t>
            </a:r>
            <a:r>
              <a:rPr lang="en-US" dirty="0" smtClean="0"/>
              <a:t>e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62" y="2445488"/>
            <a:ext cx="11019275" cy="22009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12803" y="5762796"/>
            <a:ext cx="7966392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Let’s </a:t>
            </a:r>
            <a:r>
              <a:rPr lang="en-US" sz="2400" dirty="0"/>
              <a:t>f</a:t>
            </a:r>
            <a:r>
              <a:rPr lang="en-US" sz="2400" dirty="0" smtClean="0"/>
              <a:t>ocus on </a:t>
            </a:r>
            <a:r>
              <a:rPr lang="en-US" sz="2400" b="1" dirty="0" smtClean="0"/>
              <a:t>directed</a:t>
            </a:r>
            <a:r>
              <a:rPr lang="en-US" sz="2400" dirty="0" smtClean="0"/>
              <a:t> deltas with </a:t>
            </a:r>
            <a:r>
              <a:rPr lang="en-US" sz="2400" b="1" dirty="0" smtClean="0"/>
              <a:t>identical</a:t>
            </a:r>
            <a:r>
              <a:rPr lang="en-US" sz="2400" dirty="0" smtClean="0"/>
              <a:t> storage and recreation costs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710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Data </a:t>
            </a:r>
            <a:r>
              <a:rPr lang="en-US" dirty="0" smtClean="0">
                <a:latin typeface="+mj-lt"/>
              </a:rPr>
              <a:t>Hubs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Dataset </a:t>
            </a:r>
            <a:r>
              <a:rPr lang="en-US" dirty="0" smtClean="0">
                <a:latin typeface="+mj-lt"/>
              </a:rPr>
              <a:t>Versioning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15" y="365125"/>
            <a:ext cx="10515600" cy="1325563"/>
          </a:xfrm>
        </p:spPr>
        <p:txBody>
          <a:bodyPr/>
          <a:lstStyle/>
          <a:p>
            <a:r>
              <a:rPr lang="en-US" dirty="0" smtClean="0"/>
              <a:t>Baseline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615" y="1378393"/>
            <a:ext cx="83693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0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15" y="365125"/>
            <a:ext cx="10515600" cy="1325563"/>
          </a:xfrm>
        </p:spPr>
        <p:txBody>
          <a:bodyPr/>
          <a:lstStyle/>
          <a:p>
            <a:r>
              <a:rPr lang="en-US" dirty="0" smtClean="0"/>
              <a:t>Baseline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49" y="1229537"/>
            <a:ext cx="4723366" cy="24226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4773" y="3933996"/>
            <a:ext cx="4458118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Version 1: </a:t>
            </a:r>
            <a:r>
              <a:rPr lang="en-US" sz="2400" dirty="0" smtClean="0"/>
              <a:t>Minimize Storage Cost</a:t>
            </a:r>
          </a:p>
          <a:p>
            <a:pPr algn="ctr"/>
            <a:r>
              <a:rPr lang="en-US" sz="2400" dirty="0" smtClean="0"/>
              <a:t>Recreation Cost: No constraints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327" y="668376"/>
            <a:ext cx="4529472" cy="27737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73208" y="3317358"/>
                <a:ext cx="5080591" cy="303899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x-none" sz="2000" b="1" dirty="0" smtClean="0"/>
                  <a:t>Minimum Cost Arborescence (MCA): </a:t>
                </a:r>
              </a:p>
              <a:p>
                <a:pPr lvl="1">
                  <a:lnSpc>
                    <a:spcPct val="140000"/>
                  </a:lnSpc>
                </a:pPr>
                <a:r>
                  <a:rPr lang="en-US" altLang="x-none" sz="1600" dirty="0" smtClean="0"/>
                  <a:t>Given a digraph D = (V, E) and a root vertex r, an r-arborescence is a subset of arcs </a:t>
                </a:r>
                <a14:m>
                  <m:oMath xmlns:m="http://schemas.openxmlformats.org/officeDocument/2006/math">
                    <m:r>
                      <a:rPr lang="en-US" altLang="x-none" sz="1600" b="0" i="1" smtClean="0">
                        <a:latin typeface="Cambria Math" charset="0"/>
                      </a:rPr>
                      <m:t>𝐵</m:t>
                    </m:r>
                    <m:r>
                      <a:rPr lang="en-US" altLang="x-none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altLang="x-none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</m:oMath>
                </a14:m>
                <a:r>
                  <a:rPr lang="en-US" altLang="x-none" sz="1600" dirty="0" smtClean="0"/>
                  <a:t> such that for each vertex </a:t>
                </a:r>
                <a14:m>
                  <m:oMath xmlns:m="http://schemas.openxmlformats.org/officeDocument/2006/math">
                    <m:r>
                      <a:rPr lang="en-US" altLang="x-none" sz="1600" b="0" i="1" smtClean="0">
                        <a:latin typeface="Cambria Math" charset="0"/>
                      </a:rPr>
                      <m:t>𝑣</m:t>
                    </m:r>
                    <m:r>
                      <a:rPr lang="en-US" altLang="x-none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x-none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  <m:r>
                      <a:rPr lang="en-US" altLang="x-none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∖ {</m:t>
                    </m:r>
                    <m:r>
                      <a:rPr lang="en-US" altLang="x-none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  <m:r>
                      <a:rPr lang="en-US" altLang="x-none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r>
                  <a:rPr lang="en-US" altLang="x-none" sz="1600" dirty="0" smtClean="0"/>
                  <a:t> </a:t>
                </a:r>
                <a:r>
                  <a:rPr lang="en-US" altLang="x-none" sz="1600" dirty="0" smtClean="0"/>
                  <a:t>there is a unique path from r to v in (V,B).</a:t>
                </a:r>
              </a:p>
              <a:p>
                <a:pPr lvl="1">
                  <a:lnSpc>
                    <a:spcPct val="140000"/>
                  </a:lnSpc>
                </a:pPr>
                <a:r>
                  <a:rPr lang="en-US" altLang="x-none" sz="1600" dirty="0" smtClean="0"/>
                  <a:t>Find r-arborescence of minimum cost in D for a cost function </a:t>
                </a:r>
                <a14:m>
                  <m:oMath xmlns:m="http://schemas.openxmlformats.org/officeDocument/2006/math">
                    <m:r>
                      <a:rPr lang="en-US" altLang="x-none" sz="1600" b="0" i="1" smtClean="0">
                        <a:latin typeface="Cambria Math" charset="0"/>
                      </a:rPr>
                      <m:t>𝑐</m:t>
                    </m:r>
                    <m:r>
                      <a:rPr lang="en-US" altLang="x-none" sz="1600" b="0" i="1" smtClean="0">
                        <a:latin typeface="Cambria Math" charset="0"/>
                      </a:rPr>
                      <m:t>:</m:t>
                    </m:r>
                    <m:r>
                      <a:rPr lang="en-US" altLang="x-none" sz="1600" b="0" i="1" smtClean="0">
                        <a:latin typeface="Cambria Math" charset="0"/>
                      </a:rPr>
                      <m:t>𝐴</m:t>
                    </m:r>
                    <m:r>
                      <a:rPr lang="en-US" altLang="x-none" sz="1600" b="0" i="1" smtClean="0">
                        <a:latin typeface="Cambria Math" charset="0"/>
                      </a:rPr>
                      <m:t> ⟶</m:t>
                    </m:r>
                    <m:r>
                      <a:rPr lang="en-US" altLang="x-none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endParaRPr lang="en-US" altLang="x-none" sz="1600" dirty="0" smtClean="0"/>
              </a:p>
              <a:p>
                <a:pPr lvl="1">
                  <a:lnSpc>
                    <a:spcPct val="140000"/>
                  </a:lnSpc>
                </a:pPr>
                <a:r>
                  <a:rPr lang="en-US" altLang="x-none" sz="1600" dirty="0" smtClean="0"/>
                  <a:t>Edmonds’s algorithm: O(E + </a:t>
                </a:r>
                <a:r>
                  <a:rPr lang="en-US" altLang="x-none" sz="1600" dirty="0" err="1" smtClean="0"/>
                  <a:t>VlogV</a:t>
                </a:r>
                <a:r>
                  <a:rPr lang="en-US" altLang="x-none" sz="1600" dirty="0" smtClean="0"/>
                  <a:t>)</a:t>
                </a:r>
                <a:endParaRPr lang="en-US" altLang="x-none" sz="1600" dirty="0" smtClean="0"/>
              </a:p>
            </p:txBody>
          </p:sp>
        </mc:Choice>
        <mc:Fallback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3208" y="3317358"/>
                <a:ext cx="5080591" cy="3038992"/>
              </a:xfrm>
              <a:blipFill rotWithShape="0">
                <a:blip r:embed="rId5"/>
                <a:stretch>
                  <a:fillRect l="-1080" r="-960" b="-3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17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15" y="365125"/>
            <a:ext cx="10515600" cy="1325563"/>
          </a:xfrm>
        </p:spPr>
        <p:txBody>
          <a:bodyPr/>
          <a:lstStyle/>
          <a:p>
            <a:r>
              <a:rPr lang="en-US" dirty="0" smtClean="0"/>
              <a:t>Baseline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49" y="1229537"/>
            <a:ext cx="4723366" cy="24226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4773" y="3933996"/>
            <a:ext cx="479985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Version 2: </a:t>
            </a:r>
            <a:r>
              <a:rPr lang="en-US" sz="2400" dirty="0" smtClean="0"/>
              <a:t>Minimize Recreation Cost</a:t>
            </a:r>
          </a:p>
          <a:p>
            <a:pPr algn="ctr"/>
            <a:r>
              <a:rPr lang="en-US" sz="2400" dirty="0" smtClean="0"/>
              <a:t>Storage Cost: No constraints</a:t>
            </a:r>
            <a:endParaRPr lang="en-US" sz="24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73208" y="3317358"/>
            <a:ext cx="5080591" cy="3038992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x-none" sz="2000" b="1" dirty="0" smtClean="0"/>
              <a:t>Shortest Path Tree (SPT)</a:t>
            </a:r>
          </a:p>
          <a:p>
            <a:pPr lvl="1">
              <a:lnSpc>
                <a:spcPct val="140000"/>
              </a:lnSpc>
            </a:pPr>
            <a:r>
              <a:rPr lang="en-US" altLang="x-none" sz="1600" dirty="0" smtClean="0"/>
              <a:t>Dijkstra’s algorithm: O(E </a:t>
            </a:r>
            <a:r>
              <a:rPr lang="en-US" altLang="x-none" sz="1600" dirty="0" err="1" smtClean="0"/>
              <a:t>VlogV</a:t>
            </a:r>
            <a:r>
              <a:rPr lang="en-US" altLang="x-none" sz="1600" dirty="0" smtClean="0"/>
              <a:t>)</a:t>
            </a:r>
            <a:endParaRPr lang="en-US" altLang="x-none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664" y="635531"/>
            <a:ext cx="4541135" cy="278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2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15" y="365125"/>
            <a:ext cx="10515600" cy="1325563"/>
          </a:xfrm>
        </p:spPr>
        <p:txBody>
          <a:bodyPr/>
          <a:lstStyle/>
          <a:p>
            <a:r>
              <a:rPr lang="en-US" dirty="0" smtClean="0"/>
              <a:t>Local Move Greedy (LMG) heuristic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941909"/>
            <a:ext cx="10515600" cy="3490654"/>
          </a:xfrm>
        </p:spPr>
        <p:txBody>
          <a:bodyPr>
            <a:no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x-none" sz="2000" b="1" dirty="0" smtClean="0"/>
              <a:t>GOAL: </a:t>
            </a:r>
            <a:r>
              <a:rPr lang="en-US" altLang="x-none" sz="2000" dirty="0" smtClean="0"/>
              <a:t>Minimize total recreation cost</a:t>
            </a:r>
            <a:endParaRPr lang="en-US" altLang="x-none" sz="2000" b="1" dirty="0" smtClean="0"/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x-none" sz="2000" dirty="0" smtClean="0"/>
              <a:t>Start with MCA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x-none" sz="2000" dirty="0" smtClean="0"/>
              <a:t>Iterate until storage budget reached:</a:t>
            </a:r>
          </a:p>
          <a:p>
            <a:pPr marL="914400" lvl="1" indent="-457200">
              <a:lnSpc>
                <a:spcPct val="140000"/>
              </a:lnSpc>
              <a:buFont typeface="+mj-lt"/>
              <a:buAutoNum type="arabicPeriod"/>
            </a:pPr>
            <a:endParaRPr lang="en-US" altLang="x-none" sz="1600" dirty="0" smtClean="0"/>
          </a:p>
          <a:p>
            <a:pPr marL="914400" lvl="1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x-none" sz="1600" dirty="0" smtClean="0"/>
              <a:t>For each </a:t>
            </a:r>
            <a:r>
              <a:rPr lang="en-US" altLang="x-none" sz="1600" b="1" i="1" dirty="0" smtClean="0"/>
              <a:t>new</a:t>
            </a:r>
            <a:r>
              <a:rPr lang="en-US" altLang="x-none" sz="1600" i="1" dirty="0" smtClean="0"/>
              <a:t> </a:t>
            </a:r>
            <a:r>
              <a:rPr lang="en-US" altLang="x-none" sz="1600" dirty="0" smtClean="0"/>
              <a:t>delta, compute</a:t>
            </a:r>
            <a:endParaRPr lang="en-US" altLang="x-none" sz="1600" dirty="0"/>
          </a:p>
          <a:p>
            <a:pPr marL="914400" lvl="1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x-none" sz="1600" dirty="0" smtClean="0"/>
              <a:t>Choose the delta with </a:t>
            </a:r>
            <a:r>
              <a:rPr lang="en-US" altLang="x-none" sz="1600" b="1" dirty="0" smtClean="0"/>
              <a:t>the highest </a:t>
            </a:r>
            <a:r>
              <a:rPr lang="el-GR" altLang="x-none" sz="1600" b="1" i="1" dirty="0" smtClean="0"/>
              <a:t>ρ</a:t>
            </a:r>
            <a:r>
              <a:rPr lang="en-US" altLang="x-none" sz="1600" b="1" i="1" dirty="0" smtClean="0"/>
              <a:t> </a:t>
            </a:r>
            <a:r>
              <a:rPr lang="en-US" altLang="x-none" sz="1600" b="1" dirty="0" smtClean="0"/>
              <a:t>value</a:t>
            </a:r>
            <a:endParaRPr lang="en-US" altLang="x-none" sz="1600" b="1" dirty="0" smtClean="0"/>
          </a:p>
          <a:p>
            <a:pPr>
              <a:lnSpc>
                <a:spcPct val="140000"/>
              </a:lnSpc>
            </a:pPr>
            <a:endParaRPr lang="en-US" altLang="x-none" sz="20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153" y="3866844"/>
            <a:ext cx="4375298" cy="58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2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15" y="365125"/>
            <a:ext cx="10515600" cy="1325563"/>
          </a:xfrm>
        </p:spPr>
        <p:txBody>
          <a:bodyPr/>
          <a:lstStyle/>
          <a:p>
            <a:r>
              <a:rPr lang="en-US" dirty="0" smtClean="0"/>
              <a:t>Local Move Greedy (LMG) heuristic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548" y="1875997"/>
            <a:ext cx="3564894" cy="41360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259" y="1608264"/>
            <a:ext cx="3236056" cy="42983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911" y="3566220"/>
            <a:ext cx="2211572" cy="7556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3914" y="5701476"/>
            <a:ext cx="3524171" cy="8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2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15" y="365125"/>
            <a:ext cx="10515600" cy="1325563"/>
          </a:xfrm>
        </p:spPr>
        <p:txBody>
          <a:bodyPr/>
          <a:lstStyle/>
          <a:p>
            <a:r>
              <a:rPr lang="en-US" dirty="0" smtClean="0"/>
              <a:t>More heuristics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941909"/>
            <a:ext cx="10515600" cy="3490654"/>
          </a:xfrm>
        </p:spPr>
        <p:txBody>
          <a:bodyPr>
            <a:noAutofit/>
          </a:bodyPr>
          <a:lstStyle/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x-none" sz="2000" dirty="0" smtClean="0"/>
              <a:t>Local Move Greedy (LMG)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x-none" sz="2000" dirty="0" smtClean="0"/>
              <a:t>Modified Prim’s (MP): Incrementally build a tree by adapting Prim’s algorithm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x-none" sz="2000" dirty="0" smtClean="0"/>
              <a:t>Light Approximate Shortest path Three (LAST*): Balance minimum spanning tree and shortest path three</a:t>
            </a:r>
          </a:p>
        </p:txBody>
      </p:sp>
    </p:spTree>
    <p:extLst>
      <p:ext uri="{BB962C8B-B14F-4D97-AF65-F5344CB8AC3E}">
        <p14:creationId xmlns:p14="http://schemas.microsoft.com/office/powerpoint/2010/main" val="119966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15" y="365125"/>
            <a:ext cx="10515600" cy="1325563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26" y="1354747"/>
            <a:ext cx="8230934" cy="53375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4726" y="1440551"/>
            <a:ext cx="3806455" cy="499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467293" y="2989429"/>
            <a:ext cx="10245419" cy="2922273"/>
            <a:chOff x="1467293" y="2989429"/>
            <a:chExt cx="10245419" cy="2922273"/>
          </a:xfrm>
        </p:grpSpPr>
        <p:sp>
          <p:nvSpPr>
            <p:cNvPr id="12" name="TextBox 11"/>
            <p:cNvSpPr txBox="1"/>
            <p:nvPr/>
          </p:nvSpPr>
          <p:spPr>
            <a:xfrm>
              <a:off x="9002671" y="2989429"/>
              <a:ext cx="2710041" cy="1938992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Storage budget of 1.1x the MCA reduces total recreation cost by 1000x</a:t>
              </a:r>
              <a:endParaRPr lang="en-US" sz="24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467293" y="4928421"/>
              <a:ext cx="1456660" cy="983281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660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Data </a:t>
            </a:r>
            <a:r>
              <a:rPr lang="en-US" dirty="0" smtClean="0"/>
              <a:t>Hubs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9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old-school applications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854" y="1453246"/>
            <a:ext cx="8292292" cy="514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to the vision of 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297" y="1690688"/>
            <a:ext cx="8689406" cy="483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Accessibility: The key challenge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77" y="1793054"/>
            <a:ext cx="11541490" cy="424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challenges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x-none" sz="2400" dirty="0" smtClean="0"/>
              <a:t>A new architecture for storing large numbers of diverse datasets</a:t>
            </a:r>
          </a:p>
          <a:p>
            <a:pPr lvl="1">
              <a:lnSpc>
                <a:spcPct val="140000"/>
              </a:lnSpc>
            </a:pPr>
            <a:r>
              <a:rPr lang="en-US" altLang="x-none" sz="2000" dirty="0" smtClean="0"/>
              <a:t>Managed on behalf of different users/groups with sharing/collaboration capabilities</a:t>
            </a:r>
          </a:p>
          <a:p>
            <a:pPr lvl="1">
              <a:lnSpc>
                <a:spcPct val="140000"/>
              </a:lnSpc>
            </a:pPr>
            <a:r>
              <a:rPr lang="en-US" altLang="x-none" sz="2000" dirty="0" smtClean="0"/>
              <a:t>Support for different formats</a:t>
            </a:r>
          </a:p>
          <a:p>
            <a:pPr>
              <a:lnSpc>
                <a:spcPct val="140000"/>
              </a:lnSpc>
            </a:pPr>
            <a:r>
              <a:rPr lang="en-US" altLang="x-none" sz="2400" dirty="0" smtClean="0"/>
              <a:t>Data movement</a:t>
            </a:r>
          </a:p>
          <a:p>
            <a:pPr>
              <a:lnSpc>
                <a:spcPct val="140000"/>
              </a:lnSpc>
            </a:pPr>
            <a:r>
              <a:rPr lang="en-US" altLang="x-none" sz="2400" dirty="0" smtClean="0"/>
              <a:t>Easy ingest, cleaning, and visualization</a:t>
            </a:r>
          </a:p>
          <a:p>
            <a:pPr>
              <a:lnSpc>
                <a:spcPct val="140000"/>
              </a:lnSpc>
            </a:pPr>
            <a:r>
              <a:rPr lang="en-US" altLang="x-none" sz="2400" dirty="0" smtClean="0"/>
              <a:t>Data versioning - lineage</a:t>
            </a:r>
          </a:p>
          <a:p>
            <a:pPr>
              <a:lnSpc>
                <a:spcPct val="140000"/>
              </a:lnSpc>
            </a:pPr>
            <a:r>
              <a:rPr lang="en-US" altLang="x-none" sz="2400" dirty="0" smtClean="0"/>
              <a:t>Infrastructure to host a large number of data-processing apps (</a:t>
            </a:r>
            <a:r>
              <a:rPr lang="en-US" altLang="x-none" sz="2400" dirty="0" err="1" smtClean="0"/>
              <a:t>ModelHub</a:t>
            </a:r>
            <a:r>
              <a:rPr lang="en-US" altLang="x-none" sz="2400" dirty="0" smtClean="0"/>
              <a:t> later!)</a:t>
            </a:r>
          </a:p>
          <a:p>
            <a:pPr>
              <a:lnSpc>
                <a:spcPct val="140000"/>
              </a:lnSpc>
            </a:pPr>
            <a:endParaRPr lang="en-US" altLang="x-none" sz="2400" dirty="0" smtClean="0"/>
          </a:p>
          <a:p>
            <a:pPr>
              <a:lnSpc>
                <a:spcPct val="140000"/>
              </a:lnSpc>
            </a:pPr>
            <a:endParaRPr lang="en-US" altLang="x-none" sz="2400" dirty="0">
              <a:solidFill>
                <a:srgbClr val="1575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8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smtClean="0"/>
              <a:t>Dataset Versioning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6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data analysis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926" y="1476715"/>
            <a:ext cx="9452344" cy="506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0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5523</TotalTime>
  <Words>692</Words>
  <Application>Microsoft Macintosh PowerPoint</Application>
  <PresentationFormat>Widescreen</PresentationFormat>
  <Paragraphs>163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Calibri Light</vt:lpstr>
      <vt:lpstr>Cambria Math</vt:lpstr>
      <vt:lpstr>Mangal</vt:lpstr>
      <vt:lpstr>Arial</vt:lpstr>
      <vt:lpstr>Office Theme</vt:lpstr>
      <vt:lpstr>Lecture 6:  Data Versioning</vt:lpstr>
      <vt:lpstr>Today’s Lecture</vt:lpstr>
      <vt:lpstr>1. Data Hubs</vt:lpstr>
      <vt:lpstr>From old-school applications…</vt:lpstr>
      <vt:lpstr>…to the vision of Ground</vt:lpstr>
      <vt:lpstr>Accessibility: The key challenge</vt:lpstr>
      <vt:lpstr>Core challenges</vt:lpstr>
      <vt:lpstr>2. Dataset Versioning</vt:lpstr>
      <vt:lpstr>A typical data analysis workflow</vt:lpstr>
      <vt:lpstr>The dataset versioning hell</vt:lpstr>
      <vt:lpstr>Dataset version control desiderata</vt:lpstr>
      <vt:lpstr>Version Control Systems</vt:lpstr>
      <vt:lpstr>Version Control Systems in practice</vt:lpstr>
      <vt:lpstr>It’s all about costs</vt:lpstr>
      <vt:lpstr>It’s all about costs</vt:lpstr>
      <vt:lpstr>How to recreate version</vt:lpstr>
      <vt:lpstr>Storage/Recreation Tradeoff (with delta encoding)</vt:lpstr>
      <vt:lpstr>Problem</vt:lpstr>
      <vt:lpstr>Multiple versions</vt:lpstr>
      <vt:lpstr>Baseline</vt:lpstr>
      <vt:lpstr>Baseline</vt:lpstr>
      <vt:lpstr>Baseline</vt:lpstr>
      <vt:lpstr>Local Move Greedy (LMG) heuristic</vt:lpstr>
      <vt:lpstr>Local Move Greedy (LMG) heuristic</vt:lpstr>
      <vt:lpstr>More heuristics</vt:lpstr>
      <vt:lpstr>Evaluation 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484</cp:revision>
  <cp:lastPrinted>2017-09-05T19:00:45Z</cp:lastPrinted>
  <dcterms:created xsi:type="dcterms:W3CDTF">2015-09-11T05:09:33Z</dcterms:created>
  <dcterms:modified xsi:type="dcterms:W3CDTF">2018-02-08T18:18:37Z</dcterms:modified>
</cp:coreProperties>
</file>