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761" r:id="rId3"/>
    <p:sldId id="573" r:id="rId4"/>
    <p:sldId id="790" r:id="rId5"/>
    <p:sldId id="791" r:id="rId6"/>
    <p:sldId id="792" r:id="rId7"/>
    <p:sldId id="793" r:id="rId8"/>
    <p:sldId id="794" r:id="rId9"/>
    <p:sldId id="795" r:id="rId10"/>
    <p:sldId id="796" r:id="rId11"/>
    <p:sldId id="574" r:id="rId12"/>
    <p:sldId id="768" r:id="rId13"/>
    <p:sldId id="797" r:id="rId14"/>
    <p:sldId id="798" r:id="rId15"/>
    <p:sldId id="679" r:id="rId16"/>
    <p:sldId id="737" r:id="rId17"/>
    <p:sldId id="783" r:id="rId18"/>
    <p:sldId id="799" r:id="rId19"/>
    <p:sldId id="800" r:id="rId20"/>
    <p:sldId id="801" r:id="rId21"/>
    <p:sldId id="802" r:id="rId22"/>
    <p:sldId id="803" r:id="rId23"/>
    <p:sldId id="804" r:id="rId24"/>
    <p:sldId id="805" r:id="rId25"/>
    <p:sldId id="806" r:id="rId26"/>
    <p:sldId id="807" r:id="rId27"/>
    <p:sldId id="80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761"/>
            <p14:sldId id="573"/>
            <p14:sldId id="790"/>
            <p14:sldId id="791"/>
            <p14:sldId id="792"/>
            <p14:sldId id="793"/>
            <p14:sldId id="794"/>
            <p14:sldId id="795"/>
            <p14:sldId id="796"/>
            <p14:sldId id="574"/>
            <p14:sldId id="768"/>
            <p14:sldId id="797"/>
            <p14:sldId id="798"/>
            <p14:sldId id="679"/>
            <p14:sldId id="737"/>
            <p14:sldId id="783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BDBEBD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3929"/>
  </p:normalViewPr>
  <p:slideViewPr>
    <p:cSldViewPr snapToGrid="0" snapToObjects="1">
      <p:cViewPr>
        <p:scale>
          <a:sx n="81" d="100"/>
          <a:sy n="81" d="100"/>
        </p:scale>
        <p:origin x="1368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1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6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27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5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56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80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7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3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50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06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1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43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4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4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28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7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3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575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18: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SQL and UFDs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425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MLD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38200" y="1825625"/>
            <a:ext cx="11120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Performance</a:t>
            </a:r>
          </a:p>
          <a:p>
            <a:endParaRPr lang="en-US" dirty="0"/>
          </a:p>
          <a:p>
            <a:pPr lvl="1"/>
            <a:r>
              <a:rPr lang="en-US" sz="3200" dirty="0" smtClean="0"/>
              <a:t>Dense data</a:t>
            </a:r>
          </a:p>
          <a:p>
            <a:pPr lvl="1"/>
            <a:r>
              <a:rPr lang="en-US" sz="3200" dirty="0" smtClean="0"/>
              <a:t>Number of data dimensions is large</a:t>
            </a:r>
          </a:p>
          <a:p>
            <a:pPr lvl="1"/>
            <a:r>
              <a:rPr lang="en-US" sz="3200" dirty="0" smtClean="0"/>
              <a:t>DBs follow an iterator-based model</a:t>
            </a:r>
          </a:p>
          <a:p>
            <a:pPr lvl="2"/>
            <a:r>
              <a:rPr lang="en-US" sz="2800" dirty="0" smtClean="0"/>
              <a:t>Fixed cost per tuple</a:t>
            </a:r>
          </a:p>
          <a:p>
            <a:pPr lvl="2"/>
            <a:r>
              <a:rPr lang="en-US" sz="2800" dirty="0" smtClean="0"/>
              <a:t>We need vectors-based processing</a:t>
            </a:r>
          </a:p>
        </p:txBody>
      </p:sp>
    </p:spTree>
    <p:extLst>
      <p:ext uri="{BB962C8B-B14F-4D97-AF65-F5344CB8AC3E}">
        <p14:creationId xmlns:p14="http://schemas.microsoft.com/office/powerpoint/2010/main" val="1813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Declarative 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5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New Types in the Data Model</a:t>
            </a:r>
            <a:endParaRPr 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838200" y="1825625"/>
            <a:ext cx="11120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Labeled scalar</a:t>
            </a:r>
          </a:p>
          <a:p>
            <a:r>
              <a:rPr lang="en-US" sz="2800" dirty="0" smtClean="0"/>
              <a:t>Vector</a:t>
            </a:r>
          </a:p>
          <a:p>
            <a:r>
              <a:rPr lang="en-US" dirty="0" smtClean="0"/>
              <a:t>Matrix</a:t>
            </a: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0" y="4138612"/>
            <a:ext cx="7556500" cy="2400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569" y="1875932"/>
            <a:ext cx="3683000" cy="43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0" y="2358039"/>
            <a:ext cx="2527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3598"/>
            <a:ext cx="6527800" cy="889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71" y="3515519"/>
            <a:ext cx="7874000" cy="101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471" y="4745347"/>
            <a:ext cx="6997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159919"/>
            <a:ext cx="7797800" cy="172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0" y="1928840"/>
            <a:ext cx="7645400" cy="44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900" y="5530850"/>
            <a:ext cx="7467600" cy="8255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38200" y="1592262"/>
            <a:ext cx="11120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 single tuple with a single matrix from </a:t>
            </a:r>
          </a:p>
          <a:p>
            <a:endParaRPr lang="en-US" sz="2800" dirty="0"/>
          </a:p>
          <a:p>
            <a:r>
              <a:rPr lang="en-US" dirty="0" smtClean="0"/>
              <a:t>Solution</a:t>
            </a:r>
            <a:endParaRPr lang="en-US" sz="4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4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A System’s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7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MADlib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559254"/>
            <a:ext cx="96393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1758950"/>
            <a:ext cx="96901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Logistic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45" y="1444754"/>
            <a:ext cx="4501931" cy="51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2004219"/>
            <a:ext cx="9093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LA on top of RA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Declarative LA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 System’s Perspective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8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1690688"/>
            <a:ext cx="98806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Mlbase</a:t>
            </a:r>
            <a:r>
              <a:rPr lang="en-US" dirty="0" smtClean="0"/>
              <a:t>: A Distributed ML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451523"/>
            <a:ext cx="9398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361" y="1031982"/>
            <a:ext cx="8767598" cy="56894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MLbase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7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MLbase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07" y="1366690"/>
            <a:ext cx="8444186" cy="53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879600"/>
            <a:ext cx="96393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61" y="1492989"/>
            <a:ext cx="8708478" cy="506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1655105"/>
            <a:ext cx="7632700" cy="506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90688"/>
            <a:ext cx="92964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LA on top of 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85988" y="3571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488" y="1720055"/>
            <a:ext cx="8483600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declarative ML program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425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MLD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38200" y="1825625"/>
            <a:ext cx="11120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Ordinary Least Squares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24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425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MLD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170" y="1427911"/>
            <a:ext cx="9109075" cy="474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Multiply v2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425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MLD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85" y="1314120"/>
            <a:ext cx="8520430" cy="52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Multiply v3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425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MLD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517650"/>
            <a:ext cx="8610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488" y="1720055"/>
            <a:ext cx="8483600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declarative ML program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425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MLD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38200" y="1825625"/>
            <a:ext cx="11120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Ordinary Least Squares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287" y="4617418"/>
            <a:ext cx="5840413" cy="17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4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425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MLD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38200" y="1825625"/>
            <a:ext cx="11120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Complexity of writing LA on top of SQL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060" y="1359078"/>
            <a:ext cx="4864100" cy="50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160" y="1971142"/>
            <a:ext cx="5080000" cy="43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900" y="505182"/>
            <a:ext cx="4864100" cy="93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458" y="2518615"/>
            <a:ext cx="7655604" cy="42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8538</TotalTime>
  <Words>248</Words>
  <Application>Microsoft Macintosh PowerPoint</Application>
  <PresentationFormat>Widescreen</PresentationFormat>
  <Paragraphs>123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Arial</vt:lpstr>
      <vt:lpstr>Office Theme</vt:lpstr>
      <vt:lpstr>Lecture 18:  SQL and UFDs</vt:lpstr>
      <vt:lpstr>Today</vt:lpstr>
      <vt:lpstr>1. LA on top of RA</vt:lpstr>
      <vt:lpstr>Simplest declarative ML program</vt:lpstr>
      <vt:lpstr>Matrix Multiply</vt:lpstr>
      <vt:lpstr>Matrix Multiply v2</vt:lpstr>
      <vt:lpstr>Matrix Multiply v3</vt:lpstr>
      <vt:lpstr>Simplest declarative ML program</vt:lpstr>
      <vt:lpstr>Challenges</vt:lpstr>
      <vt:lpstr>Challenges</vt:lpstr>
      <vt:lpstr>2. Declarative LA</vt:lpstr>
      <vt:lpstr>New Types in the Data Model</vt:lpstr>
      <vt:lpstr>Extensions</vt:lpstr>
      <vt:lpstr>Extensions</vt:lpstr>
      <vt:lpstr>3. A System’s Perspective</vt:lpstr>
      <vt:lpstr>MADlib</vt:lpstr>
      <vt:lpstr>Interface</vt:lpstr>
      <vt:lpstr>Example: Logistic Regression</vt:lpstr>
      <vt:lpstr>Example: K-means</vt:lpstr>
      <vt:lpstr>Example: K-means</vt:lpstr>
      <vt:lpstr>Mlbase: A Distributed ML system</vt:lpstr>
      <vt:lpstr>MLbase Stack</vt:lpstr>
      <vt:lpstr>MLbase Architecture</vt:lpstr>
      <vt:lpstr>ML Interface</vt:lpstr>
      <vt:lpstr>Algorithms Pool</vt:lpstr>
      <vt:lpstr>Query Optimization</vt:lpstr>
      <vt:lpstr>Conclusion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682</cp:revision>
  <cp:lastPrinted>2017-09-05T19:00:45Z</cp:lastPrinted>
  <dcterms:created xsi:type="dcterms:W3CDTF">2015-09-11T05:09:33Z</dcterms:created>
  <dcterms:modified xsi:type="dcterms:W3CDTF">2018-04-05T18:38:16Z</dcterms:modified>
</cp:coreProperties>
</file>