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534" r:id="rId3"/>
    <p:sldId id="573" r:id="rId4"/>
    <p:sldId id="653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574" r:id="rId13"/>
    <p:sldId id="650" r:id="rId14"/>
    <p:sldId id="670" r:id="rId15"/>
    <p:sldId id="671" r:id="rId16"/>
    <p:sldId id="672" r:id="rId17"/>
    <p:sldId id="673" r:id="rId18"/>
    <p:sldId id="674" r:id="rId19"/>
    <p:sldId id="675" r:id="rId20"/>
    <p:sldId id="676" r:id="rId21"/>
    <p:sldId id="677" r:id="rId22"/>
    <p:sldId id="678" r:id="rId23"/>
    <p:sldId id="679" r:id="rId24"/>
    <p:sldId id="651" r:id="rId25"/>
    <p:sldId id="680" r:id="rId26"/>
    <p:sldId id="681" r:id="rId27"/>
    <p:sldId id="682" r:id="rId28"/>
    <p:sldId id="683" r:id="rId29"/>
    <p:sldId id="684" r:id="rId30"/>
    <p:sldId id="685" r:id="rId31"/>
    <p:sldId id="686" r:id="rId32"/>
    <p:sldId id="687" r:id="rId33"/>
    <p:sldId id="688" r:id="rId34"/>
    <p:sldId id="689" r:id="rId35"/>
    <p:sldId id="690" r:id="rId36"/>
    <p:sldId id="691" r:id="rId37"/>
    <p:sldId id="692" r:id="rId38"/>
    <p:sldId id="693" r:id="rId39"/>
    <p:sldId id="694" r:id="rId40"/>
    <p:sldId id="695" r:id="rId41"/>
    <p:sldId id="696" r:id="rId42"/>
    <p:sldId id="697" r:id="rId43"/>
    <p:sldId id="698" r:id="rId44"/>
    <p:sldId id="6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534"/>
            <p14:sldId id="573"/>
            <p14:sldId id="653"/>
            <p14:sldId id="663"/>
            <p14:sldId id="664"/>
            <p14:sldId id="665"/>
            <p14:sldId id="666"/>
            <p14:sldId id="667"/>
            <p14:sldId id="668"/>
            <p14:sldId id="669"/>
            <p14:sldId id="574"/>
            <p14:sldId id="650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51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2"/>
    <p:restoredTop sz="93785"/>
  </p:normalViewPr>
  <p:slideViewPr>
    <p:cSldViewPr snapToGrid="0" snapToObjects="1">
      <p:cViewPr>
        <p:scale>
          <a:sx n="90" d="100"/>
          <a:sy n="90" d="100"/>
        </p:scale>
        <p:origin x="2088" y="1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28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15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3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05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8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9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5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0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32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73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8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07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1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08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68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9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5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91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89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70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69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56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10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95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1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2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6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4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1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7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6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16: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Probabilistic Databases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5710018"/>
            <a:ext cx="3204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by Gerome </a:t>
            </a:r>
            <a:r>
              <a:rPr lang="en-US" dirty="0" err="1" smtClean="0"/>
              <a:t>Miklau</a:t>
            </a:r>
            <a:endParaRPr lang="en-US" dirty="0"/>
          </a:p>
          <a:p>
            <a:r>
              <a:rPr lang="en-US" dirty="0" smtClean="0"/>
              <a:t>Based on a tutorial by Dan </a:t>
            </a:r>
            <a:r>
              <a:rPr lang="en-US" dirty="0" err="1" smtClean="0"/>
              <a:t>Suciu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query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27471" y="1793054"/>
            <a:ext cx="9230954" cy="2806442"/>
          </a:xfrm>
        </p:spPr>
        <p:txBody>
          <a:bodyPr>
            <a:noAutofit/>
          </a:bodyPr>
          <a:lstStyle/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Database is deterministic</a:t>
            </a: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Query answers are uncertain: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Query terms loosened due to user’s lack of understanding of the data or schema</a:t>
            </a: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The query returns a ranked list of tuples; user interested in top-k</a:t>
            </a: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283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motivating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19" y="1528673"/>
            <a:ext cx="9453562" cy="51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Probabilistic Data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worlds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0" y="1690688"/>
            <a:ext cx="8369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1500187"/>
            <a:ext cx="8191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1" y="1360450"/>
            <a:ext cx="8850199" cy="53261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58300" y="6129338"/>
            <a:ext cx="957263" cy="59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as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9258300" y="6129338"/>
            <a:ext cx="957263" cy="59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1" y="1392238"/>
            <a:ext cx="8208962" cy="43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9258300" y="6129338"/>
            <a:ext cx="957263" cy="59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60" y="1690688"/>
            <a:ext cx="7935765" cy="4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9258300" y="6129338"/>
            <a:ext cx="957263" cy="59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44" y="1399642"/>
            <a:ext cx="9002712" cy="50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9258300" y="6129338"/>
            <a:ext cx="957263" cy="59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857500"/>
            <a:ext cx="8077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Motivation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Probabilistic Data Semantics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Representation Systems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Complexity</a:t>
            </a:r>
            <a:endParaRPr lang="en-US" dirty="0" smtClean="0">
              <a:latin typeface="+mj-lt"/>
            </a:endParaRPr>
          </a:p>
          <a:p>
            <a:pPr marL="1371600" lvl="2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0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9258300" y="6129338"/>
            <a:ext cx="957263" cy="59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0" y="1567657"/>
            <a:ext cx="8470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Query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9258300" y="6129338"/>
            <a:ext cx="957263" cy="59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1236663"/>
            <a:ext cx="84328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9258300" y="6129338"/>
            <a:ext cx="957263" cy="59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1608932"/>
            <a:ext cx="81280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Representation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7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1530350"/>
            <a:ext cx="8102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690688"/>
            <a:ext cx="82677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independent probabilistic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690688"/>
            <a:ext cx="8458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Prob. -&gt; Possible Worlds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3" y="1471662"/>
            <a:ext cx="8978900" cy="52498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44150" y="6356350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Prob. -&gt; Query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44150" y="6356350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1458119"/>
            <a:ext cx="84963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Tuple-independent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44150" y="6356350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1416050"/>
            <a:ext cx="8255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9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Intensional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44150" y="6356350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584325"/>
            <a:ext cx="8420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Intensional</a:t>
            </a:r>
            <a:r>
              <a:rPr lang="en-US" dirty="0" smtClean="0"/>
              <a:t> DB =&gt; Possible Worlds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44150" y="6356350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1560512"/>
            <a:ext cx="8509000" cy="4978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29812" y="6173788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Worlds =&gt; </a:t>
            </a:r>
            <a:r>
              <a:rPr lang="en-US" dirty="0" err="1" smtClean="0"/>
              <a:t>Intensional</a:t>
            </a:r>
            <a:r>
              <a:rPr lang="en-US" dirty="0" smtClean="0"/>
              <a:t>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44150" y="6356350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29812" y="6173788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1489869"/>
            <a:ext cx="8483600" cy="5067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74262" y="6255941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under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44150" y="6356350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29812" y="6173788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74262" y="6255941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1385888"/>
            <a:ext cx="85471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Intensional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44150" y="6356350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29812" y="6173788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74262" y="6255941"/>
            <a:ext cx="414338" cy="18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1374974"/>
            <a:ext cx="83947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27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</a:t>
            </a:r>
            <a:r>
              <a:rPr lang="en-US" dirty="0" err="1" smtClean="0"/>
              <a:t>boolean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1301750"/>
            <a:ext cx="8432800" cy="505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51230" y="6057900"/>
            <a:ext cx="47148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9851230" y="6057900"/>
            <a:ext cx="47148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690688"/>
            <a:ext cx="8267700" cy="4711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212" y="897732"/>
            <a:ext cx="3810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Boolean Expression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9851230" y="6057900"/>
            <a:ext cx="47148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1533525"/>
            <a:ext cx="80899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9851230" y="6057900"/>
            <a:ext cx="47148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562100"/>
            <a:ext cx="8204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27471" y="1528792"/>
            <a:ext cx="9230954" cy="2806442"/>
          </a:xfrm>
        </p:spPr>
        <p:txBody>
          <a:bodyPr>
            <a:noAutofit/>
          </a:bodyPr>
          <a:lstStyle/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Text extraction &amp; record linkage</a:t>
            </a: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Inconsistent data</a:t>
            </a: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Ranking query answers</a:t>
            </a:r>
            <a:endParaRPr lang="en-US" b="1" dirty="0" smtClean="0">
              <a:latin typeface="+mj-lt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733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Intensional</a:t>
            </a:r>
            <a:r>
              <a:rPr lang="en-US" dirty="0" smtClean="0"/>
              <a:t> query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9851230" y="6057900"/>
            <a:ext cx="47148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321594"/>
            <a:ext cx="8572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Extensional query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9851230" y="6057900"/>
            <a:ext cx="47148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21594"/>
            <a:ext cx="8534400" cy="5105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58325" y="6057900"/>
            <a:ext cx="110013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9851230" y="6057900"/>
            <a:ext cx="47148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58325" y="6057900"/>
            <a:ext cx="110013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269875"/>
            <a:ext cx="8585200" cy="6451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610725" y="6210300"/>
            <a:ext cx="110013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9851230" y="6057900"/>
            <a:ext cx="47148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58325" y="6057900"/>
            <a:ext cx="110013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1569244"/>
            <a:ext cx="85217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query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4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9851230" y="6057900"/>
            <a:ext cx="47148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58325" y="6057900"/>
            <a:ext cx="1100138" cy="298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477169"/>
            <a:ext cx="8077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extraction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793054"/>
            <a:ext cx="84582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Linkage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0" y="1534319"/>
            <a:ext cx="84455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27471" y="1793054"/>
            <a:ext cx="9230954" cy="2806442"/>
          </a:xfrm>
        </p:spPr>
        <p:txBody>
          <a:bodyPr>
            <a:noAutofit/>
          </a:bodyPr>
          <a:lstStyle/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Goal: consistent query answers from inconsistent databases</a:t>
            </a: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Applications: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Integration of autonomous data sources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Un-enforced integrity constraints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Temporary inconsistencies</a:t>
            </a: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813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571625"/>
            <a:ext cx="8267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</a:t>
            </a:r>
            <a:r>
              <a:rPr lang="en-US" dirty="0" smtClean="0"/>
              <a:t>e probabilistic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1555750"/>
            <a:ext cx="8331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7195</TotalTime>
  <Words>378</Words>
  <Application>Microsoft Macintosh PowerPoint</Application>
  <PresentationFormat>Widescreen</PresentationFormat>
  <Paragraphs>193</Paragraphs>
  <Slides>44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Calibri Light</vt:lpstr>
      <vt:lpstr>Helvetica</vt:lpstr>
      <vt:lpstr>Arial</vt:lpstr>
      <vt:lpstr>Office Theme</vt:lpstr>
      <vt:lpstr>Lecture 16:  Probabilistic Databases</vt:lpstr>
      <vt:lpstr>Today’s Agenda</vt:lpstr>
      <vt:lpstr>1. Motivation</vt:lpstr>
      <vt:lpstr>Motivating Applications</vt:lpstr>
      <vt:lpstr>Text extraction</vt:lpstr>
      <vt:lpstr>Record Linkage</vt:lpstr>
      <vt:lpstr>Inconsistent Data</vt:lpstr>
      <vt:lpstr>Repair semantics</vt:lpstr>
      <vt:lpstr>Alternative probabilistic approach</vt:lpstr>
      <vt:lpstr>Ranking query answers</vt:lpstr>
      <vt:lpstr>Summary: motivating applications</vt:lpstr>
      <vt:lpstr>2. Probabilistic Data Semantics</vt:lpstr>
      <vt:lpstr>Possible worlds semantics</vt:lpstr>
      <vt:lpstr>The definition</vt:lpstr>
      <vt:lpstr>Example</vt:lpstr>
      <vt:lpstr>Tuples as Events</vt:lpstr>
      <vt:lpstr>Tuple correlation</vt:lpstr>
      <vt:lpstr>Example</vt:lpstr>
      <vt:lpstr>Query semantics</vt:lpstr>
      <vt:lpstr>Query semantics</vt:lpstr>
      <vt:lpstr>Example: Query Semantics</vt:lpstr>
      <vt:lpstr>Query semantics</vt:lpstr>
      <vt:lpstr>3. Representation Systems</vt:lpstr>
      <vt:lpstr>Representation systems</vt:lpstr>
      <vt:lpstr>Representation systems</vt:lpstr>
      <vt:lpstr>Tuple independent probabilistic database</vt:lpstr>
      <vt:lpstr>Tuple Prob. -&gt; Possible Worlds</vt:lpstr>
      <vt:lpstr>Tuple Prob. -&gt; Query evaluation</vt:lpstr>
      <vt:lpstr>Tuple-independent distributions</vt:lpstr>
      <vt:lpstr>Intensional database</vt:lpstr>
      <vt:lpstr>Intensional DB =&gt; Possible Worlds</vt:lpstr>
      <vt:lpstr>Possible Worlds =&gt; Intensional DB</vt:lpstr>
      <vt:lpstr>Closure under operators</vt:lpstr>
      <vt:lpstr>Summary of Intensional Databases</vt:lpstr>
      <vt:lpstr>4. Complexity</vt:lpstr>
      <vt:lpstr>Probability of boolean expressions</vt:lpstr>
      <vt:lpstr>Example</vt:lpstr>
      <vt:lpstr>Complexity of Boolean Expression Probability</vt:lpstr>
      <vt:lpstr>Query complexity</vt:lpstr>
      <vt:lpstr>Intensional query evaluation</vt:lpstr>
      <vt:lpstr>Extensional query evaluation</vt:lpstr>
      <vt:lpstr>PowerPoint Presentation</vt:lpstr>
      <vt:lpstr>Query complexity</vt:lpstr>
      <vt:lpstr>Summary on query complexity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593</cp:revision>
  <cp:lastPrinted>2017-09-05T19:00:45Z</cp:lastPrinted>
  <dcterms:created xsi:type="dcterms:W3CDTF">2015-09-11T05:09:33Z</dcterms:created>
  <dcterms:modified xsi:type="dcterms:W3CDTF">2018-03-20T18:27:42Z</dcterms:modified>
</cp:coreProperties>
</file>