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649" r:id="rId3"/>
    <p:sldId id="534" r:id="rId4"/>
    <p:sldId id="573" r:id="rId5"/>
    <p:sldId id="653" r:id="rId6"/>
    <p:sldId id="652" r:id="rId7"/>
    <p:sldId id="654" r:id="rId8"/>
    <p:sldId id="655" r:id="rId9"/>
    <p:sldId id="574" r:id="rId10"/>
    <p:sldId id="650" r:id="rId11"/>
    <p:sldId id="656" r:id="rId12"/>
    <p:sldId id="657" r:id="rId13"/>
    <p:sldId id="658" r:id="rId14"/>
    <p:sldId id="659" r:id="rId15"/>
    <p:sldId id="660" r:id="rId16"/>
    <p:sldId id="662" r:id="rId17"/>
    <p:sldId id="661" r:id="rId18"/>
    <p:sldId id="6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649"/>
            <p14:sldId id="534"/>
            <p14:sldId id="573"/>
            <p14:sldId id="653"/>
            <p14:sldId id="652"/>
            <p14:sldId id="654"/>
            <p14:sldId id="655"/>
            <p14:sldId id="574"/>
            <p14:sldId id="650"/>
            <p14:sldId id="656"/>
            <p14:sldId id="657"/>
            <p14:sldId id="658"/>
            <p14:sldId id="659"/>
            <p14:sldId id="660"/>
            <p14:sldId id="662"/>
            <p14:sldId id="661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/>
    <p:restoredTop sz="93750"/>
  </p:normalViewPr>
  <p:slideViewPr>
    <p:cSldViewPr snapToGrid="0" snapToObjects="1">
      <p:cViewPr>
        <p:scale>
          <a:sx n="90" d="100"/>
          <a:sy n="90" d="100"/>
        </p:scale>
        <p:origin x="1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15: </a:t>
            </a:r>
            <a:br>
              <a:rPr lang="en-US" dirty="0" smtClean="0"/>
            </a:br>
            <a:r>
              <a:rPr lang="en-US" b="1" dirty="0" smtClean="0"/>
              <a:t>Data Cleaning for 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with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Optimizing for data obtained by a different distribution.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Empirical risk is different.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950934"/>
            <a:ext cx="2971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deal with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6150" y="5472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552"/>
            <a:ext cx="12192000" cy="50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deal with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6150" y="5472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552"/>
            <a:ext cx="12192000" cy="50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6150" y="5472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1" y="1485569"/>
            <a:ext cx="9229725" cy="50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6150" y="5472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1861754"/>
            <a:ext cx="46863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0" y="3029744"/>
            <a:ext cx="511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Dirty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6150" y="5472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Detector returns: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Whether a record is dirty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And if it is dirty, which attributes have errors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Enumerate set of records that violate at least one rule: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Clean data = union between the set of clean data and records that satisfy all rules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Dirty = violate at least one rule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Adaptive methods for detection = train a classifier</a:t>
            </a:r>
          </a:p>
        </p:txBody>
      </p:sp>
    </p:spTree>
    <p:extLst>
      <p:ext uri="{BB962C8B-B14F-4D97-AF65-F5344CB8AC3E}">
        <p14:creationId xmlns:p14="http://schemas.microsoft.com/office/powerpoint/2010/main" val="1768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which records to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6150" y="5472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Sampling problem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Minimize the variance of the sampled gradient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Use a detector to estimate cleaned values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3313792"/>
            <a:ext cx="6959600" cy="20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5734050"/>
            <a:ext cx="3149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which records to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6150" y="5472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Estimator: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Estimate clean gradient using the dirty gradient and previous cleaning actions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Linear approximation of gradient: uses average change of each feature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4179773"/>
            <a:ext cx="63246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515" y="5079092"/>
            <a:ext cx="472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Strengths? Weaknesses?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Discussion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Intermediate report due </a:t>
            </a:r>
            <a:r>
              <a:rPr lang="en-US" smtClean="0">
                <a:latin typeface="+mj-lt"/>
              </a:rPr>
              <a:t>right after spring break: </a:t>
            </a:r>
            <a:r>
              <a:rPr lang="en-US" b="1" smtClean="0">
                <a:latin typeface="+mj-lt"/>
              </a:rPr>
              <a:t>4/3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+mj-lt"/>
              </a:rPr>
              <a:t>Required </a:t>
            </a:r>
            <a:r>
              <a:rPr lang="en-US" dirty="0">
                <a:latin typeface="+mj-lt"/>
              </a:rPr>
              <a:t>elements: https://</a:t>
            </a:r>
            <a:r>
              <a:rPr lang="en-US" dirty="0" err="1">
                <a:latin typeface="+mj-lt"/>
              </a:rPr>
              <a:t>cs.stanford.edu</a:t>
            </a:r>
            <a:r>
              <a:rPr lang="en-US" dirty="0">
                <a:latin typeface="+mj-lt"/>
              </a:rPr>
              <a:t>/people/</a:t>
            </a:r>
            <a:r>
              <a:rPr lang="en-US" dirty="0" err="1">
                <a:latin typeface="+mj-lt"/>
              </a:rPr>
              <a:t>widom</a:t>
            </a:r>
            <a:r>
              <a:rPr lang="en-US" dirty="0">
                <a:latin typeface="+mj-lt"/>
              </a:rPr>
              <a:t>/paper-</a:t>
            </a:r>
            <a:r>
              <a:rPr lang="en-US" dirty="0" err="1">
                <a:latin typeface="+mj-lt"/>
              </a:rPr>
              <a:t>writing.html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Introduction</a:t>
            </a:r>
          </a:p>
          <a:p>
            <a:pPr lvl="1"/>
            <a:r>
              <a:rPr lang="en-US" dirty="0" smtClean="0">
                <a:latin typeface="+mj-lt"/>
              </a:rPr>
              <a:t>Related work</a:t>
            </a:r>
          </a:p>
          <a:p>
            <a:pPr lvl="1"/>
            <a:r>
              <a:rPr lang="en-US" dirty="0" smtClean="0">
                <a:latin typeface="+mj-lt"/>
              </a:rPr>
              <a:t>Outline of contribution and technique</a:t>
            </a:r>
          </a:p>
          <a:p>
            <a:pPr lvl="1"/>
            <a:r>
              <a:rPr lang="en-US" dirty="0">
                <a:latin typeface="+mj-lt"/>
              </a:rPr>
              <a:t>Experimental setup https://</a:t>
            </a:r>
            <a:r>
              <a:rPr lang="en-US" dirty="0" err="1">
                <a:latin typeface="+mj-lt"/>
              </a:rPr>
              <a:t>drive.google.com</a:t>
            </a:r>
            <a:r>
              <a:rPr lang="en-US" dirty="0">
                <a:latin typeface="+mj-lt"/>
              </a:rPr>
              <a:t>/drive/folders/1tdPe6H77DL0lHb7JOvl2In-xc5Cahx3u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Project meetings next week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Send me emails if you want to meet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Recap on ML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Training under noise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0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Recap on ML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 all about?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Minimization of a modular loss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Example for a linear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48" y="2222157"/>
            <a:ext cx="4025900" cy="1200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813" y="2608163"/>
            <a:ext cx="3416300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200" y="5498901"/>
            <a:ext cx="5435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[Cauchy 1847]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1003"/>
            <a:ext cx="12192000" cy="51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0600"/>
            <a:ext cx="12192000" cy="36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Rate and Computational Complexity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35400"/>
            <a:ext cx="11353800" cy="51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Training under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318</Words>
  <Application>Microsoft Macintosh PowerPoint</Application>
  <PresentationFormat>Widescreen</PresentationFormat>
  <Paragraphs>107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Helvetica</vt:lpstr>
      <vt:lpstr>Arial</vt:lpstr>
      <vt:lpstr>Office Theme</vt:lpstr>
      <vt:lpstr>Lecture 15:  Data Cleaning for ML</vt:lpstr>
      <vt:lpstr>Announcements</vt:lpstr>
      <vt:lpstr>Today’s Agenda</vt:lpstr>
      <vt:lpstr>1. Recap on ML models</vt:lpstr>
      <vt:lpstr>What is ML all about?</vt:lpstr>
      <vt:lpstr>Gradient Descent [Cauchy 1847]</vt:lpstr>
      <vt:lpstr>Stochastic Methods</vt:lpstr>
      <vt:lpstr>Convergence Rate and Computational Complexity </vt:lpstr>
      <vt:lpstr>2. Training under noise</vt:lpstr>
      <vt:lpstr>What is the problem with noise?</vt:lpstr>
      <vt:lpstr>How can we deal with noise?</vt:lpstr>
      <vt:lpstr>How can we deal with noise?</vt:lpstr>
      <vt:lpstr>Model update</vt:lpstr>
      <vt:lpstr>Estimating the gradient</vt:lpstr>
      <vt:lpstr>Detecting Dirty Data</vt:lpstr>
      <vt:lpstr>Selecting which records to clean</vt:lpstr>
      <vt:lpstr>Selecting which records to clean</vt:lpstr>
      <vt:lpstr>Strengths? Weaknesses?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577</cp:revision>
  <cp:lastPrinted>2017-09-05T19:00:45Z</cp:lastPrinted>
  <dcterms:created xsi:type="dcterms:W3CDTF">2015-09-11T05:09:33Z</dcterms:created>
  <dcterms:modified xsi:type="dcterms:W3CDTF">2018-03-15T18:40:09Z</dcterms:modified>
</cp:coreProperties>
</file>