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801" r:id="rId3"/>
    <p:sldId id="761" r:id="rId4"/>
    <p:sldId id="802" r:id="rId5"/>
    <p:sldId id="803" r:id="rId6"/>
    <p:sldId id="804" r:id="rId7"/>
    <p:sldId id="805" r:id="rId8"/>
    <p:sldId id="806" r:id="rId9"/>
    <p:sldId id="800" r:id="rId10"/>
    <p:sldId id="807" r:id="rId11"/>
    <p:sldId id="808" r:id="rId12"/>
    <p:sldId id="809" r:id="rId13"/>
    <p:sldId id="810" r:id="rId14"/>
    <p:sldId id="812" r:id="rId15"/>
    <p:sldId id="813" r:id="rId16"/>
    <p:sldId id="814" r:id="rId17"/>
    <p:sldId id="815" r:id="rId18"/>
    <p:sldId id="811" r:id="rId19"/>
    <p:sldId id="816" r:id="rId20"/>
    <p:sldId id="817" r:id="rId21"/>
    <p:sldId id="818" r:id="rId22"/>
    <p:sldId id="819" r:id="rId23"/>
    <p:sldId id="821" r:id="rId24"/>
    <p:sldId id="822" r:id="rId25"/>
    <p:sldId id="8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801"/>
            <p14:sldId id="761"/>
            <p14:sldId id="802"/>
            <p14:sldId id="803"/>
            <p14:sldId id="804"/>
            <p14:sldId id="805"/>
            <p14:sldId id="806"/>
            <p14:sldId id="800"/>
            <p14:sldId id="807"/>
            <p14:sldId id="808"/>
            <p14:sldId id="809"/>
            <p14:sldId id="810"/>
            <p14:sldId id="812"/>
            <p14:sldId id="813"/>
            <p14:sldId id="814"/>
            <p14:sldId id="815"/>
            <p14:sldId id="811"/>
            <p14:sldId id="816"/>
            <p14:sldId id="817"/>
            <p14:sldId id="818"/>
            <p14:sldId id="819"/>
            <p14:sldId id="821"/>
            <p14:sldId id="822"/>
            <p14:sldId id="8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2"/>
    <p:restoredTop sz="93887"/>
  </p:normalViewPr>
  <p:slideViewPr>
    <p:cSldViewPr snapToGrid="0" snapToObjects="1">
      <p:cViewPr>
        <p:scale>
          <a:sx n="81" d="100"/>
          <a:sy n="81" d="100"/>
        </p:scale>
        <p:origin x="1424" y="2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66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8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4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3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9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24: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Hub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Facilities: </a:t>
            </a:r>
            <a:r>
              <a:rPr lang="en-US" dirty="0" err="1" smtClean="0"/>
              <a:t>EnumerationQueries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33234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Select models from repo</a:t>
            </a:r>
          </a:p>
          <a:p>
            <a:r>
              <a:rPr lang="en-US" dirty="0" smtClean="0"/>
              <a:t>Slice models to get components</a:t>
            </a:r>
          </a:p>
          <a:p>
            <a:r>
              <a:rPr lang="en-US" dirty="0" smtClean="0"/>
              <a:t>Construct new models by mutating existing ones</a:t>
            </a:r>
          </a:p>
          <a:p>
            <a:r>
              <a:rPr lang="en-US" dirty="0" smtClean="0"/>
              <a:t>Try new </a:t>
            </a:r>
            <a:r>
              <a:rPr lang="en-US" dirty="0" err="1" smtClean="0"/>
              <a:t>configs</a:t>
            </a:r>
            <a:r>
              <a:rPr lang="en-US" dirty="0" smtClean="0"/>
              <a:t> on existing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Design a domain-specific language for </a:t>
            </a:r>
            <a:r>
              <a:rPr lang="en-US" dirty="0" err="1" smtClean="0"/>
              <a:t>ModelHub</a:t>
            </a:r>
            <a:r>
              <a:rPr lang="en-US" dirty="0" smtClean="0"/>
              <a:t>. Based on SQL.</a:t>
            </a:r>
          </a:p>
        </p:txBody>
      </p:sp>
    </p:spTree>
    <p:extLst>
      <p:ext uri="{BB962C8B-B14F-4D97-AF65-F5344CB8AC3E}">
        <p14:creationId xmlns:p14="http://schemas.microsoft.com/office/powerpoint/2010/main" val="9892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6724"/>
            <a:ext cx="10602945" cy="24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6" y="2331326"/>
            <a:ext cx="11637464" cy="28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5" y="2470587"/>
            <a:ext cx="9478702" cy="21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DQL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60" y="1984264"/>
            <a:ext cx="9096653" cy="34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Archival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2926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Use a version graph</a:t>
            </a:r>
            <a:endParaRPr lang="en-US" dirty="0"/>
          </a:p>
          <a:p>
            <a:r>
              <a:rPr lang="en-US" dirty="0" smtClean="0"/>
              <a:t>Snapshots corresponds to model instances during training</a:t>
            </a:r>
          </a:p>
          <a:p>
            <a:r>
              <a:rPr lang="en-US" dirty="0" smtClean="0"/>
              <a:t>Nodes </a:t>
            </a:r>
            <a:r>
              <a:rPr lang="en-US" dirty="0"/>
              <a:t>V</a:t>
            </a:r>
            <a:r>
              <a:rPr lang="en-US" dirty="0" smtClean="0"/>
              <a:t> correspond to model versions</a:t>
            </a:r>
          </a:p>
          <a:p>
            <a:endParaRPr lang="en-US" dirty="0"/>
          </a:p>
          <a:p>
            <a:r>
              <a:rPr lang="en-US" dirty="0" smtClean="0"/>
              <a:t>Question: How do you store all this data?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1793054"/>
            <a:ext cx="7061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65221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among fine-tuned models (e.g., similar parameters)</a:t>
            </a:r>
          </a:p>
          <a:p>
            <a:r>
              <a:rPr lang="en-US" dirty="0" smtClean="0"/>
              <a:t>Co-usage constraints</a:t>
            </a:r>
          </a:p>
          <a:p>
            <a:r>
              <a:rPr lang="en-US" dirty="0" smtClean="0"/>
              <a:t>Low-precision tolerance (DNNs tolerate small variances)</a:t>
            </a:r>
          </a:p>
          <a:p>
            <a:r>
              <a:rPr lang="en-US" dirty="0" smtClean="0"/>
              <a:t>Unbalanced access frequencies (not all models are great)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8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65221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standard tricks:</a:t>
            </a:r>
          </a:p>
          <a:p>
            <a:pPr lvl="1"/>
            <a:r>
              <a:rPr lang="en-US" dirty="0" smtClean="0"/>
              <a:t>Lower the precision</a:t>
            </a:r>
          </a:p>
          <a:p>
            <a:pPr lvl="1"/>
            <a:r>
              <a:rPr lang="en-US" dirty="0" smtClean="0"/>
              <a:t>Used fixed point encoding</a:t>
            </a:r>
          </a:p>
          <a:p>
            <a:pPr lvl="1"/>
            <a:r>
              <a:rPr lang="en-US" dirty="0" smtClean="0"/>
              <a:t>Quantization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Still high-entropy of float numbers</a:t>
            </a:r>
          </a:p>
          <a:p>
            <a:pPr lvl="1"/>
            <a:r>
              <a:rPr lang="en-US" dirty="0" smtClean="0"/>
              <a:t>Separate high-order and low-order bits</a:t>
            </a:r>
          </a:p>
          <a:p>
            <a:pPr lvl="1"/>
            <a:r>
              <a:rPr lang="en-US" dirty="0" smtClean="0"/>
              <a:t>Float matrix is stored in multiple chuncks:8 high-order bits first rest are segmented in one byte per chunk.</a:t>
            </a:r>
          </a:p>
          <a:p>
            <a:pPr lvl="1"/>
            <a:endParaRPr lang="en-US" dirty="0"/>
          </a:p>
          <a:p>
            <a:r>
              <a:rPr lang="en-US" dirty="0" smtClean="0"/>
              <a:t>Delta encoding between </a:t>
            </a:r>
            <a:r>
              <a:rPr lang="en-US" dirty="0" err="1" smtClean="0"/>
              <a:t>checkpointed</a:t>
            </a:r>
            <a:r>
              <a:rPr lang="en-US" dirty="0" smtClean="0"/>
              <a:t> snapshot in one model and latest snapshots across multiple model versions.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Storage and Graph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60" y="3114697"/>
            <a:ext cx="8676498" cy="342421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65221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Same problems now as versioning control we saw before. </a:t>
            </a:r>
          </a:p>
          <a:p>
            <a:r>
              <a:rPr lang="en-US" dirty="0" smtClean="0"/>
              <a:t>Optimize for average snapshot recreation or storage cost</a:t>
            </a:r>
          </a:p>
        </p:txBody>
      </p:sp>
    </p:spTree>
    <p:extLst>
      <p:ext uri="{BB962C8B-B14F-4D97-AF65-F5344CB8AC3E}">
        <p14:creationId xmlns:p14="http://schemas.microsoft.com/office/powerpoint/2010/main" val="123599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65221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Apply DNN on a data point to get the prediction</a:t>
            </a:r>
          </a:p>
          <a:p>
            <a:r>
              <a:rPr lang="en-US" dirty="0" smtClean="0"/>
              <a:t>For exploration: Decompress and evaluate a model</a:t>
            </a:r>
          </a:p>
          <a:p>
            <a:pPr lvl="1"/>
            <a:r>
              <a:rPr lang="en-US" dirty="0" smtClean="0"/>
              <a:t>Expensive!</a:t>
            </a:r>
          </a:p>
          <a:p>
            <a:pPr lvl="1"/>
            <a:endParaRPr lang="en-US" dirty="0"/>
          </a:p>
          <a:p>
            <a:r>
              <a:rPr lang="en-US" dirty="0" smtClean="0"/>
              <a:t>Segmented parameters: you know min </a:t>
            </a:r>
            <a:r>
              <a:rPr lang="mr-IN" dirty="0" smtClean="0"/>
              <a:t>–</a:t>
            </a:r>
            <a:r>
              <a:rPr lang="en-US" dirty="0" smtClean="0"/>
              <a:t> max for that range</a:t>
            </a:r>
          </a:p>
          <a:p>
            <a:pPr lvl="1"/>
            <a:r>
              <a:rPr lang="en-US" dirty="0" smtClean="0"/>
              <a:t>If prediction is the same then no need to access lower order bytes</a:t>
            </a:r>
          </a:p>
          <a:p>
            <a:pPr lvl="1"/>
            <a:r>
              <a:rPr lang="en-US" dirty="0" smtClean="0"/>
              <a:t>Think of stability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8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/>
          <a:lstStyle/>
          <a:p>
            <a:r>
              <a:rPr lang="en-US" b="1" u="sng" dirty="0" smtClean="0"/>
              <a:t>No class on Thursday:</a:t>
            </a:r>
            <a:r>
              <a:rPr lang="en-US" dirty="0"/>
              <a:t> </a:t>
            </a:r>
            <a:r>
              <a:rPr lang="en-US" dirty="0" smtClean="0"/>
              <a:t>Push for the projects.</a:t>
            </a:r>
            <a:endParaRPr lang="en-US" dirty="0"/>
          </a:p>
          <a:p>
            <a:endParaRPr lang="en-US" dirty="0"/>
          </a:p>
          <a:p>
            <a:r>
              <a:rPr lang="en-US" b="1" u="sng" dirty="0" smtClean="0"/>
              <a:t>Presentations next week:</a:t>
            </a:r>
          </a:p>
          <a:p>
            <a:pPr lvl="1"/>
            <a:r>
              <a:rPr lang="en-US" dirty="0" smtClean="0"/>
              <a:t>15+3 minutes per group</a:t>
            </a:r>
          </a:p>
          <a:p>
            <a:pPr lvl="1"/>
            <a:r>
              <a:rPr lang="en-US" dirty="0" smtClean="0"/>
              <a:t>Should be like a conference presentation</a:t>
            </a:r>
          </a:p>
          <a:p>
            <a:pPr lvl="2"/>
            <a:r>
              <a:rPr lang="en-US" dirty="0" smtClean="0"/>
              <a:t>Motivation, problem + background, approach, results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Tuesday 5/1: Groups 1 - 4</a:t>
            </a:r>
          </a:p>
          <a:p>
            <a:pPr lvl="1"/>
            <a:r>
              <a:rPr lang="en-US" dirty="0" smtClean="0"/>
              <a:t>Thursday  5/3: Groups 5 - 8</a:t>
            </a:r>
          </a:p>
        </p:txBody>
      </p:sp>
    </p:spTree>
    <p:extLst>
      <p:ext uri="{BB962C8B-B14F-4D97-AF65-F5344CB8AC3E}">
        <p14:creationId xmlns:p14="http://schemas.microsoft.com/office/powerpoint/2010/main" val="3479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15" y="1531663"/>
            <a:ext cx="10110169" cy="31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Model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690688"/>
            <a:ext cx="8051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86819"/>
            <a:ext cx="7772400" cy="215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0" y="4695990"/>
            <a:ext cx="7912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65" y="1207969"/>
            <a:ext cx="6012574" cy="514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95" y="1408651"/>
            <a:ext cx="5590409" cy="52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690688"/>
            <a:ext cx="9575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75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/>
          <a:lstStyle/>
          <a:p>
            <a:r>
              <a:rPr lang="en-US" b="1" u="sng" dirty="0" smtClean="0"/>
              <a:t>No class on Thursday:</a:t>
            </a:r>
            <a:r>
              <a:rPr lang="en-US" dirty="0"/>
              <a:t> </a:t>
            </a:r>
            <a:r>
              <a:rPr lang="en-US" dirty="0" smtClean="0"/>
              <a:t>Push for the projects.</a:t>
            </a:r>
            <a:endParaRPr lang="en-US" dirty="0"/>
          </a:p>
          <a:p>
            <a:endParaRPr lang="en-US" dirty="0"/>
          </a:p>
          <a:p>
            <a:r>
              <a:rPr lang="en-US" b="1" u="sng" dirty="0" smtClean="0"/>
              <a:t>Presentations next week:</a:t>
            </a:r>
          </a:p>
          <a:p>
            <a:pPr lvl="1"/>
            <a:r>
              <a:rPr lang="en-US" dirty="0" smtClean="0"/>
              <a:t>15+3 minutes per group</a:t>
            </a:r>
          </a:p>
          <a:p>
            <a:pPr lvl="1"/>
            <a:r>
              <a:rPr lang="en-US" dirty="0" smtClean="0"/>
              <a:t>Should be like a conference presentation</a:t>
            </a:r>
          </a:p>
          <a:p>
            <a:pPr lvl="2"/>
            <a:r>
              <a:rPr lang="en-US" dirty="0" smtClean="0"/>
              <a:t>Motivation, problem + background, approach, results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Tuesday 5/1: Groups 1 - 4</a:t>
            </a:r>
          </a:p>
          <a:p>
            <a:pPr lvl="1"/>
            <a:r>
              <a:rPr lang="en-US" dirty="0" smtClean="0"/>
              <a:t>Thursday  5/3: Groups 5 - 8</a:t>
            </a:r>
          </a:p>
        </p:txBody>
      </p:sp>
    </p:spTree>
    <p:extLst>
      <p:ext uri="{BB962C8B-B14F-4D97-AF65-F5344CB8AC3E}">
        <p14:creationId xmlns:p14="http://schemas.microsoft.com/office/powerpoint/2010/main" val="6366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/>
          <a:lstStyle/>
          <a:p>
            <a:r>
              <a:rPr lang="en-US" dirty="0" smtClean="0"/>
              <a:t>Everyone is using DL models</a:t>
            </a:r>
          </a:p>
          <a:p>
            <a:pPr lvl="1"/>
            <a:r>
              <a:rPr lang="en-US" i="1" dirty="0" smtClean="0"/>
              <a:t>Multiple users/models even for the same task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Train, evaluate, and serve.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4001294"/>
            <a:ext cx="7950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Current tools focus on model building, training, and evaluation of single model</a:t>
            </a:r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How do we reason about model variations?</a:t>
            </a:r>
          </a:p>
          <a:p>
            <a:pPr lvl="1"/>
            <a:r>
              <a:rPr lang="en-US" dirty="0" smtClean="0"/>
              <a:t>Different architectures, features</a:t>
            </a:r>
          </a:p>
          <a:p>
            <a:pPr lvl="1"/>
            <a:endParaRPr lang="en-US" dirty="0"/>
          </a:p>
          <a:p>
            <a:r>
              <a:rPr lang="en-US" dirty="0" smtClean="0"/>
              <a:t>Questions/Tasks:</a:t>
            </a:r>
          </a:p>
          <a:p>
            <a:pPr lvl="1"/>
            <a:r>
              <a:rPr lang="en-US" dirty="0" smtClean="0"/>
              <a:t>How to understand and compare models?</a:t>
            </a:r>
          </a:p>
          <a:p>
            <a:pPr lvl="1"/>
            <a:r>
              <a:rPr lang="en-US" dirty="0" smtClean="0"/>
              <a:t>How to adjust models? </a:t>
            </a:r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</a:p>
          <a:p>
            <a:pPr lvl="1"/>
            <a:r>
              <a:rPr lang="en-US" dirty="0" smtClean="0"/>
              <a:t>Model versioning: reuse weights for warm start</a:t>
            </a:r>
          </a:p>
          <a:p>
            <a:pPr lvl="1"/>
            <a:r>
              <a:rPr lang="en-US" dirty="0" smtClean="0"/>
              <a:t>Parameter archiving</a:t>
            </a:r>
          </a:p>
          <a:p>
            <a:pPr lvl="1"/>
            <a:r>
              <a:rPr lang="en-US" dirty="0" smtClean="0"/>
              <a:t>Model results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1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4324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ModelHub</a:t>
            </a:r>
            <a:r>
              <a:rPr lang="en-US" dirty="0" smtClean="0"/>
              <a:t>: Manage DL lifecycle artifacts.</a:t>
            </a:r>
          </a:p>
          <a:p>
            <a:pPr lvl="1"/>
            <a:r>
              <a:rPr lang="en-US" dirty="0" smtClean="0"/>
              <a:t>Model versioning: store and query models</a:t>
            </a:r>
          </a:p>
          <a:p>
            <a:pPr lvl="1"/>
            <a:r>
              <a:rPr lang="en-US" dirty="0" smtClean="0"/>
              <a:t>Model network adjustment and hyper parameter tuning</a:t>
            </a:r>
          </a:p>
          <a:p>
            <a:pPr lvl="1"/>
            <a:r>
              <a:rPr lang="en-US" dirty="0" smtClean="0"/>
              <a:t>Deep learning model sharing to exchange model repositories and enable publishing, sharing and reuse.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158" y="1690688"/>
            <a:ext cx="6146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DNNs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10" y="1370286"/>
            <a:ext cx="9356779" cy="387853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5076497"/>
            <a:ext cx="11033234" cy="1100466"/>
          </a:xfrm>
        </p:spPr>
        <p:txBody>
          <a:bodyPr>
            <a:normAutofit/>
          </a:bodyPr>
          <a:lstStyle/>
          <a:p>
            <a:r>
              <a:rPr lang="en-US" dirty="0" smtClean="0"/>
              <a:t>Function relationships (f</a:t>
            </a:r>
            <a:r>
              <a:rPr lang="en-US" baseline="-25000" dirty="0" smtClean="0"/>
              <a:t>i</a:t>
            </a:r>
            <a:r>
              <a:rPr lang="en-US" dirty="0" smtClean="0"/>
              <a:t>, f</a:t>
            </a:r>
            <a:r>
              <a:rPr lang="en-US" baseline="-25000" dirty="0" smtClean="0"/>
              <a:t>i-1</a:t>
            </a:r>
            <a:r>
              <a:rPr lang="en-US" dirty="0" smtClean="0"/>
              <a:t>). A DNN is a DAG</a:t>
            </a:r>
          </a:p>
          <a:p>
            <a:r>
              <a:rPr lang="en-US" dirty="0" smtClean="0"/>
              <a:t>Layers or arithmetic operations can be 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0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33234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A model version:</a:t>
            </a:r>
          </a:p>
          <a:p>
            <a:pPr lvl="1"/>
            <a:r>
              <a:rPr lang="en-US" dirty="0" smtClean="0"/>
              <a:t>Network definition</a:t>
            </a:r>
          </a:p>
          <a:p>
            <a:pPr lvl="1"/>
            <a:r>
              <a:rPr lang="en-US" dirty="0" smtClean="0"/>
              <a:t>Collection of weights</a:t>
            </a:r>
          </a:p>
          <a:p>
            <a:pPr lvl="1"/>
            <a:r>
              <a:rPr lang="en-US" dirty="0" smtClean="0"/>
              <a:t>Metadata: </a:t>
            </a:r>
            <a:r>
              <a:rPr lang="en-US" dirty="0" err="1" smtClean="0"/>
              <a:t>hyperparameters</a:t>
            </a:r>
            <a:r>
              <a:rPr lang="en-US" dirty="0" smtClean="0"/>
              <a:t>, accuracy, loss</a:t>
            </a:r>
          </a:p>
          <a:p>
            <a:pPr lvl="1"/>
            <a:r>
              <a:rPr lang="en-US" dirty="0" smtClean="0"/>
              <a:t>Other files: scripts, datasets</a:t>
            </a:r>
          </a:p>
          <a:p>
            <a:pPr lvl="1"/>
            <a:endParaRPr lang="en-US" dirty="0"/>
          </a:p>
          <a:p>
            <a:r>
              <a:rPr lang="en-US" dirty="0" smtClean="0"/>
              <a:t>Use the versioning ideas from </a:t>
            </a:r>
            <a:r>
              <a:rPr lang="en-US" dirty="0" err="1" smtClean="0"/>
              <a:t>Datahub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6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versioning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2913993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Model exploration queries</a:t>
            </a:r>
          </a:p>
          <a:p>
            <a:endParaRPr lang="en-US" dirty="0" smtClean="0"/>
          </a:p>
          <a:p>
            <a:r>
              <a:rPr lang="en-US" dirty="0" smtClean="0"/>
              <a:t>Model enumeration queries</a:t>
            </a:r>
          </a:p>
          <a:p>
            <a:endParaRPr lang="en-US" dirty="0" smtClean="0"/>
          </a:p>
          <a:p>
            <a:r>
              <a:rPr lang="en-US" dirty="0" smtClean="0"/>
              <a:t>Remote Interaction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58" y="1690688"/>
            <a:ext cx="8026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Facilities: Explorations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33234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List Models and related lineages</a:t>
            </a:r>
          </a:p>
          <a:p>
            <a:pPr lvl="1"/>
            <a:r>
              <a:rPr lang="en-US" dirty="0" smtClean="0"/>
              <a:t>Obtain commit descriptions and parent versions</a:t>
            </a:r>
          </a:p>
          <a:p>
            <a:pPr lvl="1"/>
            <a:endParaRPr lang="en-US" dirty="0"/>
          </a:p>
          <a:p>
            <a:r>
              <a:rPr lang="en-US" dirty="0" smtClean="0"/>
              <a:t>Describe model</a:t>
            </a:r>
          </a:p>
          <a:p>
            <a:pPr lvl="1"/>
            <a:r>
              <a:rPr lang="en-US" dirty="0" smtClean="0"/>
              <a:t>Show extracted metadata from a model version</a:t>
            </a:r>
          </a:p>
          <a:p>
            <a:pPr lvl="1"/>
            <a:endParaRPr lang="en-US" dirty="0"/>
          </a:p>
          <a:p>
            <a:r>
              <a:rPr lang="en-US" dirty="0" smtClean="0"/>
              <a:t>Compare models</a:t>
            </a:r>
          </a:p>
          <a:p>
            <a:pPr lvl="1"/>
            <a:r>
              <a:rPr lang="en-US" dirty="0" smtClean="0"/>
              <a:t>diff over models: compare DNN models (architectures)</a:t>
            </a:r>
          </a:p>
          <a:p>
            <a:pPr lvl="1"/>
            <a:endParaRPr lang="en-US" dirty="0"/>
          </a:p>
          <a:p>
            <a:r>
              <a:rPr lang="en-US" dirty="0" smtClean="0"/>
              <a:t>Evaluate a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0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606</Words>
  <Application>Microsoft Macintosh PowerPoint</Application>
  <PresentationFormat>Widescreen</PresentationFormat>
  <Paragraphs>163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 Light</vt:lpstr>
      <vt:lpstr>Mangal</vt:lpstr>
      <vt:lpstr>Arial</vt:lpstr>
      <vt:lpstr>Calibri</vt:lpstr>
      <vt:lpstr>Office Theme</vt:lpstr>
      <vt:lpstr>Lecture 24:  Model Hub</vt:lpstr>
      <vt:lpstr>Announcements</vt:lpstr>
      <vt:lpstr>Deep learning everywhere</vt:lpstr>
      <vt:lpstr>Beyond training</vt:lpstr>
      <vt:lpstr>ModelHub</vt:lpstr>
      <vt:lpstr>Representing DNNs</vt:lpstr>
      <vt:lpstr>Version Control System</vt:lpstr>
      <vt:lpstr>Model versioning operations</vt:lpstr>
      <vt:lpstr>Query Facilities: Explorations Queries</vt:lpstr>
      <vt:lpstr>Query Facilities: EnumerationQueries</vt:lpstr>
      <vt:lpstr>DQL examples</vt:lpstr>
      <vt:lpstr>DQL examples</vt:lpstr>
      <vt:lpstr>DQL examples</vt:lpstr>
      <vt:lpstr>DQL examples</vt:lpstr>
      <vt:lpstr>Parameter Archival Storage</vt:lpstr>
      <vt:lpstr>Challenges</vt:lpstr>
      <vt:lpstr>Float Data</vt:lpstr>
      <vt:lpstr>Matrix Storage and Graph Plan</vt:lpstr>
      <vt:lpstr>Model Evaluation</vt:lpstr>
      <vt:lpstr>Model Evaluation</vt:lpstr>
      <vt:lpstr>Progressive Model Evaluation</vt:lpstr>
      <vt:lpstr>Evaluation</vt:lpstr>
      <vt:lpstr>Evaluation</vt:lpstr>
      <vt:lpstr>Conclusions</vt:lpstr>
      <vt:lpstr>Reminder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728</cp:revision>
  <cp:lastPrinted>2017-09-05T19:00:45Z</cp:lastPrinted>
  <dcterms:created xsi:type="dcterms:W3CDTF">2015-09-11T05:09:33Z</dcterms:created>
  <dcterms:modified xsi:type="dcterms:W3CDTF">2018-04-24T19:18:00Z</dcterms:modified>
</cp:coreProperties>
</file>