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534" r:id="rId3"/>
    <p:sldId id="573" r:id="rId4"/>
    <p:sldId id="602" r:id="rId5"/>
    <p:sldId id="617" r:id="rId6"/>
    <p:sldId id="618" r:id="rId7"/>
    <p:sldId id="619" r:id="rId8"/>
    <p:sldId id="574" r:id="rId9"/>
    <p:sldId id="609" r:id="rId10"/>
    <p:sldId id="620" r:id="rId11"/>
    <p:sldId id="621" r:id="rId12"/>
    <p:sldId id="622" r:id="rId13"/>
    <p:sldId id="623" r:id="rId14"/>
    <p:sldId id="610" r:id="rId15"/>
    <p:sldId id="624" r:id="rId16"/>
    <p:sldId id="625" r:id="rId17"/>
    <p:sldId id="626" r:id="rId18"/>
    <p:sldId id="575" r:id="rId19"/>
    <p:sldId id="578" r:id="rId20"/>
    <p:sldId id="612" r:id="rId21"/>
    <p:sldId id="62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534"/>
            <p14:sldId id="573"/>
            <p14:sldId id="602"/>
            <p14:sldId id="617"/>
            <p14:sldId id="618"/>
            <p14:sldId id="619"/>
            <p14:sldId id="574"/>
            <p14:sldId id="609"/>
            <p14:sldId id="620"/>
            <p14:sldId id="621"/>
            <p14:sldId id="622"/>
            <p14:sldId id="623"/>
            <p14:sldId id="610"/>
            <p14:sldId id="624"/>
            <p14:sldId id="625"/>
            <p14:sldId id="626"/>
            <p14:sldId id="575"/>
            <p14:sldId id="578"/>
            <p14:sldId id="612"/>
            <p14:sldId id="6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BDBEBD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3"/>
    <p:restoredTop sz="93750"/>
  </p:normalViewPr>
  <p:slideViewPr>
    <p:cSldViewPr snapToGrid="0" snapToObjects="1">
      <p:cViewPr>
        <p:scale>
          <a:sx n="90" d="100"/>
          <a:sy n="90" d="100"/>
        </p:scale>
        <p:origin x="140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88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91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48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21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93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41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6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97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00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33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39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98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00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4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42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6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3/8/18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3/8/18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3/8/18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3/8/18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575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13: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Error Detection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FDs and CFDs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027471" y="1528792"/>
            <a:ext cx="9230954" cy="2806442"/>
          </a:xfrm>
        </p:spPr>
        <p:txBody>
          <a:bodyPr>
            <a:noAutofit/>
          </a:bodyPr>
          <a:lstStyle/>
          <a:p>
            <a:pPr marL="221894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Functional dependency (FD):</a:t>
            </a:r>
          </a:p>
          <a:p>
            <a:pPr marL="221894" indent="-221894" defTabSz="291633">
              <a:spcBef>
                <a:spcPts val="2039"/>
              </a:spcBef>
              <a:defRPr sz="2556"/>
            </a:pPr>
            <a:endParaRPr lang="en-US" b="1" dirty="0">
              <a:latin typeface="+mj-lt"/>
              <a:ea typeface="Helvetica"/>
              <a:cs typeface="Helvetica"/>
              <a:sym typeface="Helvetica"/>
            </a:endParaRPr>
          </a:p>
          <a:p>
            <a:pPr marL="221894" indent="-221894" defTabSz="291633">
              <a:spcBef>
                <a:spcPts val="2039"/>
              </a:spcBef>
              <a:defRPr sz="2556"/>
            </a:pPr>
            <a:endParaRPr lang="en-US" b="1" dirty="0" smtClean="0">
              <a:latin typeface="+mj-lt"/>
              <a:ea typeface="Helvetica"/>
              <a:cs typeface="Helvetica"/>
              <a:sym typeface="Helvetica"/>
            </a:endParaRPr>
          </a:p>
          <a:p>
            <a:pPr marL="221894" indent="-221894" defTabSz="291633">
              <a:spcBef>
                <a:spcPts val="2039"/>
              </a:spcBef>
              <a:defRPr sz="2556"/>
            </a:pPr>
            <a:endParaRPr lang="en-US" b="1" dirty="0" smtClean="0">
              <a:latin typeface="+mj-lt"/>
              <a:ea typeface="Helvetica"/>
              <a:cs typeface="Helvetica"/>
              <a:sym typeface="Helvetica"/>
            </a:endParaRPr>
          </a:p>
          <a:p>
            <a:pPr marL="221894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Conditional Functional Dependency (CFD):</a:t>
            </a:r>
          </a:p>
          <a:p>
            <a:pPr marL="679094" lvl="1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A functiona</a:t>
            </a: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l dependency on a subset of the data</a:t>
            </a:r>
            <a:endParaRPr lang="en-US" b="1" dirty="0" smtClean="0">
              <a:latin typeface="+mj-lt"/>
              <a:ea typeface="Helvetica"/>
              <a:cs typeface="Helvetica"/>
              <a:sym typeface="Helvetic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450" y="2195413"/>
            <a:ext cx="4483100" cy="147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0" y="5073650"/>
            <a:ext cx="57150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Dependencies (MDs)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777" y="1741871"/>
            <a:ext cx="8840445" cy="456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Constraints (DCs)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697" y="1690688"/>
            <a:ext cx="8670605" cy="461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Constraints (DCs)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26" y="1582737"/>
            <a:ext cx="8461349" cy="453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and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Hypergraph-based approach: Each cell in the DB is a vertex, each set of tuples violating a constraint form a </a:t>
            </a:r>
            <a:r>
              <a:rPr lang="en-US" dirty="0" err="1" smtClean="0"/>
              <a:t>hyperedge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350" y="2882900"/>
            <a:ext cx="6845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and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Hypergraph-based approach: Each cell in the DB is a vertex, each set of tuples violating a constraint form a </a:t>
            </a:r>
            <a:r>
              <a:rPr lang="en-US" dirty="0" err="1" smtClean="0"/>
              <a:t>hyperedge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650" y="3084512"/>
            <a:ext cx="73787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6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and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Hypergraph-based approach: Each cell in the DB is a vertex, each set of tuples violating a constraint form a </a:t>
            </a:r>
            <a:r>
              <a:rPr lang="en-US" dirty="0" err="1" smtClean="0"/>
              <a:t>hyperedge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550" y="2851150"/>
            <a:ext cx="7454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 engine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1543670"/>
            <a:ext cx="9458325" cy="481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4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smtClean="0"/>
              <a:t>Combining Error Detectors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67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Lots of Detectors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237" y="1233461"/>
            <a:ext cx="8645525" cy="512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Data Errors and Detection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Qualitative Error Detection</a:t>
            </a:r>
            <a:endParaRPr lang="en-US" dirty="0" smtClean="0">
              <a:latin typeface="+mj-lt"/>
            </a:endParaRPr>
          </a:p>
          <a:p>
            <a:pPr marL="1371600" lvl="2" indent="-45720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Combining Error Detectors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900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27471" y="1528792"/>
            <a:ext cx="9230954" cy="2806442"/>
          </a:xfrm>
        </p:spPr>
        <p:txBody>
          <a:bodyPr>
            <a:noAutofit/>
          </a:bodyPr>
          <a:lstStyle/>
          <a:p>
            <a:pPr marL="514350" indent="-514350" defTabSz="291633">
              <a:spcBef>
                <a:spcPts val="2039"/>
              </a:spcBef>
              <a:buFont typeface="+mj-lt"/>
              <a:buAutoNum type="arabicPeriod"/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Naïve: A least k tools agree on a value to be an error</a:t>
            </a:r>
          </a:p>
          <a:p>
            <a:pPr lvl="1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Introduces precision recall tradeoff</a:t>
            </a:r>
            <a:endParaRPr lang="en-US" b="1" dirty="0" smtClean="0">
              <a:latin typeface="+mj-lt"/>
              <a:ea typeface="Helvetica"/>
              <a:cs typeface="Helvetica"/>
              <a:sym typeface="Helvetica"/>
            </a:endParaRPr>
          </a:p>
          <a:p>
            <a:pPr marL="514350" indent="-514350" defTabSz="291633">
              <a:spcBef>
                <a:spcPts val="2039"/>
              </a:spcBef>
              <a:buFont typeface="+mj-lt"/>
              <a:buAutoNum type="arabicPeriod"/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Ordered: Apply tools as a chain</a:t>
            </a:r>
          </a:p>
          <a:p>
            <a:pPr marL="679094" lvl="1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Run all tools on samples</a:t>
            </a:r>
          </a:p>
          <a:p>
            <a:pPr marL="679094" lvl="1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Pick the tool with the highest precision</a:t>
            </a:r>
          </a:p>
          <a:p>
            <a:pPr marL="679094" lvl="1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Apply and verify the results</a:t>
            </a:r>
          </a:p>
          <a:p>
            <a:pPr marL="679094" lvl="1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Update prevision and recall of other tools</a:t>
            </a:r>
          </a:p>
          <a:p>
            <a:pPr marL="679094" lvl="1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Repeat</a:t>
            </a:r>
            <a:endParaRPr lang="en-US" b="1" dirty="0">
              <a:latin typeface="+mj-lt"/>
              <a:ea typeface="Helvetica"/>
              <a:cs typeface="Helvetica"/>
              <a:sym typeface="Helvetica"/>
            </a:endParaRPr>
          </a:p>
          <a:p>
            <a:pPr marL="221894" indent="-221894" defTabSz="291633">
              <a:spcBef>
                <a:spcPts val="2039"/>
              </a:spcBef>
              <a:defRPr sz="2556"/>
            </a:pPr>
            <a:endParaRPr lang="en-US" b="1" dirty="0" smtClean="0">
              <a:latin typeface="+mj-lt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5512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27471" y="1528792"/>
            <a:ext cx="9230954" cy="2806442"/>
          </a:xfrm>
        </p:spPr>
        <p:txBody>
          <a:bodyPr>
            <a:noAutofit/>
          </a:bodyPr>
          <a:lstStyle/>
          <a:p>
            <a:pPr marL="514350" indent="-514350" defTabSz="291633">
              <a:spcBef>
                <a:spcPts val="2039"/>
              </a:spcBef>
              <a:buFont typeface="+mj-lt"/>
              <a:buAutoNum type="arabicPeriod"/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We need real ensembles for error detectors</a:t>
            </a:r>
          </a:p>
          <a:p>
            <a:pPr marL="514350" indent="-514350" defTabSz="291633">
              <a:spcBef>
                <a:spcPts val="2039"/>
              </a:spcBef>
              <a:buFont typeface="+mj-lt"/>
              <a:buAutoNum type="arabicPeriod"/>
              <a:defRPr sz="2556"/>
            </a:pPr>
            <a:endParaRPr lang="en-US" b="1" dirty="0">
              <a:latin typeface="+mj-lt"/>
              <a:ea typeface="Helvetica"/>
              <a:cs typeface="Helvetica"/>
              <a:sym typeface="Helvetica"/>
            </a:endParaRPr>
          </a:p>
          <a:p>
            <a:pPr marL="514350" indent="-514350" defTabSz="291633">
              <a:spcBef>
                <a:spcPts val="2039"/>
              </a:spcBef>
              <a:buFont typeface="+mj-lt"/>
              <a:buAutoNum type="arabicPeriod"/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Discovery of integrity constraints is challenging</a:t>
            </a:r>
          </a:p>
          <a:p>
            <a:pPr lvl="1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Mining is not robust to noise</a:t>
            </a:r>
          </a:p>
          <a:p>
            <a:pPr lvl="1" defTabSz="291633">
              <a:spcBef>
                <a:spcPts val="2039"/>
              </a:spcBef>
              <a:defRPr sz="2556"/>
            </a:pPr>
            <a:endParaRPr lang="en-US" b="1" dirty="0">
              <a:latin typeface="+mj-lt"/>
              <a:ea typeface="Helvetica"/>
              <a:cs typeface="Helvetica"/>
              <a:sym typeface="Helvetica"/>
            </a:endParaRPr>
          </a:p>
          <a:p>
            <a:pPr marL="514350" indent="-514350" defTabSz="291633">
              <a:spcBef>
                <a:spcPts val="2039"/>
              </a:spcBef>
              <a:buFont typeface="+mj-lt"/>
              <a:buAutoNum type="arabicPeriod"/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Data exploration and metadata discovery is needed</a:t>
            </a:r>
            <a:endParaRPr lang="en-US" b="1" dirty="0" smtClean="0">
              <a:latin typeface="+mj-lt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6958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Data Errors and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8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 Error?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3305175"/>
            <a:ext cx="104775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9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Data Error?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06" y="1398020"/>
            <a:ext cx="9907588" cy="545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2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027471" y="1528792"/>
            <a:ext cx="9230954" cy="2806442"/>
          </a:xfrm>
        </p:spPr>
        <p:txBody>
          <a:bodyPr>
            <a:noAutofit/>
          </a:bodyPr>
          <a:lstStyle/>
          <a:p>
            <a:pPr marL="221894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Rule-based detection algorithms</a:t>
            </a:r>
          </a:p>
          <a:p>
            <a:pPr marL="679094" lvl="1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Constraint violations, FDs, CFDs, Denial Constraints</a:t>
            </a:r>
            <a:endParaRPr lang="en-US" b="1" dirty="0">
              <a:latin typeface="+mj-lt"/>
              <a:ea typeface="Helvetica"/>
              <a:cs typeface="Helvetica"/>
              <a:sym typeface="Helvetica"/>
            </a:endParaRPr>
          </a:p>
          <a:p>
            <a:pPr marL="221894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Pattern verification and enforcement</a:t>
            </a:r>
          </a:p>
          <a:p>
            <a:pPr marL="679094" lvl="1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Syntactic patterns (date formatting)</a:t>
            </a:r>
          </a:p>
          <a:p>
            <a:pPr marL="679094" lvl="1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Semantic patterns (location names WI)</a:t>
            </a:r>
            <a:endParaRPr lang="en-US" b="1" dirty="0">
              <a:latin typeface="+mj-lt"/>
              <a:ea typeface="Helvetica"/>
              <a:cs typeface="Helvetica"/>
              <a:sym typeface="Helvetica"/>
            </a:endParaRPr>
          </a:p>
          <a:p>
            <a:pPr marL="221894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Quantitative methods</a:t>
            </a:r>
          </a:p>
          <a:p>
            <a:pPr marL="679094" lvl="1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Statistical outliers</a:t>
            </a:r>
          </a:p>
          <a:p>
            <a:pPr marL="221894" indent="-221894" defTabSz="291633">
              <a:spcBef>
                <a:spcPts val="2039"/>
              </a:spcBef>
              <a:defRPr sz="2556"/>
            </a:pPr>
            <a:r>
              <a:rPr lang="en-US" b="1" dirty="0" smtClean="0">
                <a:latin typeface="+mj-lt"/>
                <a:ea typeface="Helvetica"/>
                <a:cs typeface="Helvetica"/>
                <a:sym typeface="Helvetica"/>
              </a:rPr>
              <a:t>Deduplication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437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Variety of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1793054"/>
            <a:ext cx="99187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1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 smtClean="0"/>
              <a:t>Qualitative Error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2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55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Detection Taxonomy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952" y="1690688"/>
            <a:ext cx="8792095" cy="436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6021</TotalTime>
  <Words>362</Words>
  <Application>Microsoft Macintosh PowerPoint</Application>
  <PresentationFormat>Widescreen</PresentationFormat>
  <Paragraphs>116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Helvetica</vt:lpstr>
      <vt:lpstr>Arial</vt:lpstr>
      <vt:lpstr>Office Theme</vt:lpstr>
      <vt:lpstr>Lecture 13:  Error Detection</vt:lpstr>
      <vt:lpstr>Today’s Agenda</vt:lpstr>
      <vt:lpstr>1. Data Errors and Detection</vt:lpstr>
      <vt:lpstr>What is a Data Error?</vt:lpstr>
      <vt:lpstr>What is a Data Error?</vt:lpstr>
      <vt:lpstr>Error Detection Strategies</vt:lpstr>
      <vt:lpstr>Variety of tools</vt:lpstr>
      <vt:lpstr>2. Qualitative Error Detection</vt:lpstr>
      <vt:lpstr>Error Detection Taxonomy</vt:lpstr>
      <vt:lpstr>FDs and CFDs</vt:lpstr>
      <vt:lpstr>Matching Dependencies (MDs)</vt:lpstr>
      <vt:lpstr>Denial Constraints (DCs)</vt:lpstr>
      <vt:lpstr>Denial Constraints (DCs)</vt:lpstr>
      <vt:lpstr>Constraints and Detection</vt:lpstr>
      <vt:lpstr>Constraints and Detection</vt:lpstr>
      <vt:lpstr>Constraints and Detection</vt:lpstr>
      <vt:lpstr>Error detection engine</vt:lpstr>
      <vt:lpstr>3. Combining Error Detectors</vt:lpstr>
      <vt:lpstr>Lots of Detectors</vt:lpstr>
      <vt:lpstr>Combining Tools</vt:lpstr>
      <vt:lpstr>What’s next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549</cp:revision>
  <cp:lastPrinted>2017-09-05T19:00:45Z</cp:lastPrinted>
  <dcterms:created xsi:type="dcterms:W3CDTF">2015-09-11T05:09:33Z</dcterms:created>
  <dcterms:modified xsi:type="dcterms:W3CDTF">2018-03-08T18:43:01Z</dcterms:modified>
</cp:coreProperties>
</file>