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7"/>
  </p:notesMasterIdLst>
  <p:sldIdLst>
    <p:sldId id="257" r:id="rId2"/>
    <p:sldId id="600" r:id="rId3"/>
    <p:sldId id="534" r:id="rId4"/>
    <p:sldId id="573" r:id="rId5"/>
    <p:sldId id="601" r:id="rId6"/>
    <p:sldId id="603" r:id="rId7"/>
    <p:sldId id="604" r:id="rId8"/>
    <p:sldId id="605" r:id="rId9"/>
    <p:sldId id="606" r:id="rId10"/>
    <p:sldId id="607" r:id="rId11"/>
    <p:sldId id="602" r:id="rId12"/>
    <p:sldId id="608" r:id="rId13"/>
    <p:sldId id="574" r:id="rId14"/>
    <p:sldId id="577" r:id="rId15"/>
    <p:sldId id="609" r:id="rId16"/>
    <p:sldId id="610" r:id="rId17"/>
    <p:sldId id="611" r:id="rId18"/>
    <p:sldId id="575" r:id="rId19"/>
    <p:sldId id="578" r:id="rId20"/>
    <p:sldId id="612" r:id="rId21"/>
    <p:sldId id="613" r:id="rId22"/>
    <p:sldId id="614" r:id="rId23"/>
    <p:sldId id="615" r:id="rId24"/>
    <p:sldId id="616" r:id="rId25"/>
    <p:sldId id="599"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6777F86-1AD3-E745-8504-58BCD5495FDB}">
          <p14:sldIdLst>
            <p14:sldId id="257"/>
            <p14:sldId id="600"/>
            <p14:sldId id="534"/>
            <p14:sldId id="573"/>
            <p14:sldId id="601"/>
            <p14:sldId id="603"/>
            <p14:sldId id="604"/>
            <p14:sldId id="605"/>
            <p14:sldId id="606"/>
            <p14:sldId id="607"/>
            <p14:sldId id="602"/>
            <p14:sldId id="608"/>
            <p14:sldId id="574"/>
            <p14:sldId id="577"/>
            <p14:sldId id="609"/>
            <p14:sldId id="610"/>
            <p14:sldId id="611"/>
            <p14:sldId id="575"/>
            <p14:sldId id="578"/>
            <p14:sldId id="612"/>
            <p14:sldId id="613"/>
            <p14:sldId id="614"/>
            <p14:sldId id="615"/>
            <p14:sldId id="616"/>
            <p14:sldId id="599"/>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7E79"/>
    <a:srgbClr val="BDBEBD"/>
    <a:srgbClr val="00EC6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899"/>
    <p:restoredTop sz="93750"/>
  </p:normalViewPr>
  <p:slideViewPr>
    <p:cSldViewPr snapToGrid="0" snapToObjects="1">
      <p:cViewPr>
        <p:scale>
          <a:sx n="90" d="100"/>
          <a:sy n="90" d="100"/>
        </p:scale>
        <p:origin x="320" y="1032"/>
      </p:cViewPr>
      <p:guideLst>
        <p:guide orient="horz" pos="2160"/>
        <p:guide pos="3840"/>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notesMaster" Target="notesMasters/notesMaster1.xml"/><Relationship Id="rId28" Type="http://schemas.openxmlformats.org/officeDocument/2006/relationships/presProps" Target="presProps.xml"/><Relationship Id="rId29" Type="http://schemas.openxmlformats.org/officeDocument/2006/relationships/viewProps" Target="viewProps.xml"/><Relationship Id="rId30" Type="http://schemas.openxmlformats.org/officeDocument/2006/relationships/theme" Target="theme/theme1.xml"/><Relationship Id="rId3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B8A9A7-2F8A-8542-A5B3-1DCBE9DCB46D}" type="datetimeFigureOut">
              <a:rPr lang="en-US" smtClean="0"/>
              <a:t>3/6/18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21345F-47DA-8D41-A25D-7C1673F27225}" type="slidenum">
              <a:rPr lang="en-US" smtClean="0"/>
              <a:t>‹#›</a:t>
            </a:fld>
            <a:endParaRPr lang="en-US"/>
          </a:p>
        </p:txBody>
      </p:sp>
    </p:spTree>
    <p:extLst>
      <p:ext uri="{BB962C8B-B14F-4D97-AF65-F5344CB8AC3E}">
        <p14:creationId xmlns:p14="http://schemas.microsoft.com/office/powerpoint/2010/main" val="3073862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807C9EC-6344-46D0-ADA9-294A7D3D533F}" type="slidenum">
              <a:rPr lang="en-US" smtClean="0"/>
              <a:pPr/>
              <a:t>1</a:t>
            </a:fld>
            <a:endParaRPr lang="en-US"/>
          </a:p>
        </p:txBody>
      </p:sp>
    </p:spTree>
    <p:extLst>
      <p:ext uri="{BB962C8B-B14F-4D97-AF65-F5344CB8AC3E}">
        <p14:creationId xmlns:p14="http://schemas.microsoft.com/office/powerpoint/2010/main" val="3261056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807C9EC-6344-46D0-ADA9-294A7D3D533F}" type="slidenum">
              <a:rPr lang="en-US" smtClean="0"/>
              <a:pPr/>
              <a:t>11</a:t>
            </a:fld>
            <a:endParaRPr lang="en-US"/>
          </a:p>
        </p:txBody>
      </p:sp>
    </p:spTree>
    <p:extLst>
      <p:ext uri="{BB962C8B-B14F-4D97-AF65-F5344CB8AC3E}">
        <p14:creationId xmlns:p14="http://schemas.microsoft.com/office/powerpoint/2010/main" val="10045330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807C9EC-6344-46D0-ADA9-294A7D3D533F}" type="slidenum">
              <a:rPr lang="en-US" smtClean="0"/>
              <a:pPr/>
              <a:t>12</a:t>
            </a:fld>
            <a:endParaRPr lang="en-US"/>
          </a:p>
        </p:txBody>
      </p:sp>
    </p:spTree>
    <p:extLst>
      <p:ext uri="{BB962C8B-B14F-4D97-AF65-F5344CB8AC3E}">
        <p14:creationId xmlns:p14="http://schemas.microsoft.com/office/powerpoint/2010/main" val="9253867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807C9EC-6344-46D0-ADA9-294A7D3D533F}" type="slidenum">
              <a:rPr lang="en-US" smtClean="0"/>
              <a:pPr/>
              <a:t>14</a:t>
            </a:fld>
            <a:endParaRPr lang="en-US"/>
          </a:p>
        </p:txBody>
      </p:sp>
    </p:spTree>
    <p:extLst>
      <p:ext uri="{BB962C8B-B14F-4D97-AF65-F5344CB8AC3E}">
        <p14:creationId xmlns:p14="http://schemas.microsoft.com/office/powerpoint/2010/main" val="6725680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807C9EC-6344-46D0-ADA9-294A7D3D533F}" type="slidenum">
              <a:rPr lang="en-US" smtClean="0"/>
              <a:pPr/>
              <a:t>15</a:t>
            </a:fld>
            <a:endParaRPr lang="en-US"/>
          </a:p>
        </p:txBody>
      </p:sp>
    </p:spTree>
    <p:extLst>
      <p:ext uri="{BB962C8B-B14F-4D97-AF65-F5344CB8AC3E}">
        <p14:creationId xmlns:p14="http://schemas.microsoft.com/office/powerpoint/2010/main" val="14322466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807C9EC-6344-46D0-ADA9-294A7D3D533F}" type="slidenum">
              <a:rPr lang="en-US" smtClean="0"/>
              <a:pPr/>
              <a:t>16</a:t>
            </a:fld>
            <a:endParaRPr lang="en-US"/>
          </a:p>
        </p:txBody>
      </p:sp>
    </p:spTree>
    <p:extLst>
      <p:ext uri="{BB962C8B-B14F-4D97-AF65-F5344CB8AC3E}">
        <p14:creationId xmlns:p14="http://schemas.microsoft.com/office/powerpoint/2010/main" val="9429487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807C9EC-6344-46D0-ADA9-294A7D3D533F}" type="slidenum">
              <a:rPr lang="en-US" smtClean="0"/>
              <a:pPr/>
              <a:t>17</a:t>
            </a:fld>
            <a:endParaRPr lang="en-US"/>
          </a:p>
        </p:txBody>
      </p:sp>
    </p:spTree>
    <p:extLst>
      <p:ext uri="{BB962C8B-B14F-4D97-AF65-F5344CB8AC3E}">
        <p14:creationId xmlns:p14="http://schemas.microsoft.com/office/powerpoint/2010/main" val="13255243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807C9EC-6344-46D0-ADA9-294A7D3D533F}" type="slidenum">
              <a:rPr lang="en-US" smtClean="0"/>
              <a:pPr/>
              <a:t>19</a:t>
            </a:fld>
            <a:endParaRPr lang="en-US"/>
          </a:p>
        </p:txBody>
      </p:sp>
    </p:spTree>
    <p:extLst>
      <p:ext uri="{BB962C8B-B14F-4D97-AF65-F5344CB8AC3E}">
        <p14:creationId xmlns:p14="http://schemas.microsoft.com/office/powerpoint/2010/main" val="3249868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807C9EC-6344-46D0-ADA9-294A7D3D533F}" type="slidenum">
              <a:rPr lang="en-US" smtClean="0"/>
              <a:pPr/>
              <a:t>20</a:t>
            </a:fld>
            <a:endParaRPr lang="en-US"/>
          </a:p>
        </p:txBody>
      </p:sp>
    </p:spTree>
    <p:extLst>
      <p:ext uri="{BB962C8B-B14F-4D97-AF65-F5344CB8AC3E}">
        <p14:creationId xmlns:p14="http://schemas.microsoft.com/office/powerpoint/2010/main" val="9865977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807C9EC-6344-46D0-ADA9-294A7D3D533F}" type="slidenum">
              <a:rPr lang="en-US" smtClean="0"/>
              <a:pPr/>
              <a:t>21</a:t>
            </a:fld>
            <a:endParaRPr lang="en-US"/>
          </a:p>
        </p:txBody>
      </p:sp>
    </p:spTree>
    <p:extLst>
      <p:ext uri="{BB962C8B-B14F-4D97-AF65-F5344CB8AC3E}">
        <p14:creationId xmlns:p14="http://schemas.microsoft.com/office/powerpoint/2010/main" val="149596712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807C9EC-6344-46D0-ADA9-294A7D3D533F}" type="slidenum">
              <a:rPr lang="en-US" smtClean="0"/>
              <a:pPr/>
              <a:t>22</a:t>
            </a:fld>
            <a:endParaRPr lang="en-US"/>
          </a:p>
        </p:txBody>
      </p:sp>
    </p:spTree>
    <p:extLst>
      <p:ext uri="{BB962C8B-B14F-4D97-AF65-F5344CB8AC3E}">
        <p14:creationId xmlns:p14="http://schemas.microsoft.com/office/powerpoint/2010/main" val="4320372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807C9EC-6344-46D0-ADA9-294A7D3D533F}" type="slidenum">
              <a:rPr lang="en-US" smtClean="0"/>
              <a:pPr/>
              <a:t>2</a:t>
            </a:fld>
            <a:endParaRPr lang="en-US"/>
          </a:p>
        </p:txBody>
      </p:sp>
    </p:spTree>
    <p:extLst>
      <p:ext uri="{BB962C8B-B14F-4D97-AF65-F5344CB8AC3E}">
        <p14:creationId xmlns:p14="http://schemas.microsoft.com/office/powerpoint/2010/main" val="185862821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807C9EC-6344-46D0-ADA9-294A7D3D533F}" type="slidenum">
              <a:rPr lang="en-US" smtClean="0"/>
              <a:pPr/>
              <a:t>23</a:t>
            </a:fld>
            <a:endParaRPr lang="en-US"/>
          </a:p>
        </p:txBody>
      </p:sp>
    </p:spTree>
    <p:extLst>
      <p:ext uri="{BB962C8B-B14F-4D97-AF65-F5344CB8AC3E}">
        <p14:creationId xmlns:p14="http://schemas.microsoft.com/office/powerpoint/2010/main" val="31339170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807C9EC-6344-46D0-ADA9-294A7D3D533F}" type="slidenum">
              <a:rPr lang="en-US" smtClean="0"/>
              <a:pPr/>
              <a:t>24</a:t>
            </a:fld>
            <a:endParaRPr lang="en-US"/>
          </a:p>
        </p:txBody>
      </p:sp>
    </p:spTree>
    <p:extLst>
      <p:ext uri="{BB962C8B-B14F-4D97-AF65-F5344CB8AC3E}">
        <p14:creationId xmlns:p14="http://schemas.microsoft.com/office/powerpoint/2010/main" val="69668730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807C9EC-6344-46D0-ADA9-294A7D3D533F}" type="slidenum">
              <a:rPr lang="en-US" smtClean="0"/>
              <a:pPr/>
              <a:t>25</a:t>
            </a:fld>
            <a:endParaRPr lang="en-US"/>
          </a:p>
        </p:txBody>
      </p:sp>
    </p:spTree>
    <p:extLst>
      <p:ext uri="{BB962C8B-B14F-4D97-AF65-F5344CB8AC3E}">
        <p14:creationId xmlns:p14="http://schemas.microsoft.com/office/powerpoint/2010/main" val="6796147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807C9EC-6344-46D0-ADA9-294A7D3D533F}" type="slidenum">
              <a:rPr lang="en-US" smtClean="0"/>
              <a:pPr/>
              <a:t>3</a:t>
            </a:fld>
            <a:endParaRPr lang="en-US"/>
          </a:p>
        </p:txBody>
      </p:sp>
    </p:spTree>
    <p:extLst>
      <p:ext uri="{BB962C8B-B14F-4D97-AF65-F5344CB8AC3E}">
        <p14:creationId xmlns:p14="http://schemas.microsoft.com/office/powerpoint/2010/main" val="12319004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807C9EC-6344-46D0-ADA9-294A7D3D533F}" type="slidenum">
              <a:rPr lang="en-US" smtClean="0"/>
              <a:pPr/>
              <a:t>5</a:t>
            </a:fld>
            <a:endParaRPr lang="en-US"/>
          </a:p>
        </p:txBody>
      </p:sp>
    </p:spTree>
    <p:extLst>
      <p:ext uri="{BB962C8B-B14F-4D97-AF65-F5344CB8AC3E}">
        <p14:creationId xmlns:p14="http://schemas.microsoft.com/office/powerpoint/2010/main" val="16720652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807C9EC-6344-46D0-ADA9-294A7D3D533F}" type="slidenum">
              <a:rPr lang="en-US" smtClean="0"/>
              <a:pPr/>
              <a:t>6</a:t>
            </a:fld>
            <a:endParaRPr lang="en-US"/>
          </a:p>
        </p:txBody>
      </p:sp>
    </p:spTree>
    <p:extLst>
      <p:ext uri="{BB962C8B-B14F-4D97-AF65-F5344CB8AC3E}">
        <p14:creationId xmlns:p14="http://schemas.microsoft.com/office/powerpoint/2010/main" val="6070793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807C9EC-6344-46D0-ADA9-294A7D3D533F}" type="slidenum">
              <a:rPr lang="en-US" smtClean="0"/>
              <a:pPr/>
              <a:t>7</a:t>
            </a:fld>
            <a:endParaRPr lang="en-US"/>
          </a:p>
        </p:txBody>
      </p:sp>
    </p:spTree>
    <p:extLst>
      <p:ext uri="{BB962C8B-B14F-4D97-AF65-F5344CB8AC3E}">
        <p14:creationId xmlns:p14="http://schemas.microsoft.com/office/powerpoint/2010/main" val="10681313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807C9EC-6344-46D0-ADA9-294A7D3D533F}" type="slidenum">
              <a:rPr lang="en-US" smtClean="0"/>
              <a:pPr/>
              <a:t>8</a:t>
            </a:fld>
            <a:endParaRPr lang="en-US"/>
          </a:p>
        </p:txBody>
      </p:sp>
    </p:spTree>
    <p:extLst>
      <p:ext uri="{BB962C8B-B14F-4D97-AF65-F5344CB8AC3E}">
        <p14:creationId xmlns:p14="http://schemas.microsoft.com/office/powerpoint/2010/main" val="10551603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807C9EC-6344-46D0-ADA9-294A7D3D533F}" type="slidenum">
              <a:rPr lang="en-US" smtClean="0"/>
              <a:pPr/>
              <a:t>9</a:t>
            </a:fld>
            <a:endParaRPr lang="en-US"/>
          </a:p>
        </p:txBody>
      </p:sp>
    </p:spTree>
    <p:extLst>
      <p:ext uri="{BB962C8B-B14F-4D97-AF65-F5344CB8AC3E}">
        <p14:creationId xmlns:p14="http://schemas.microsoft.com/office/powerpoint/2010/main" val="388512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807C9EC-6344-46D0-ADA9-294A7D3D533F}" type="slidenum">
              <a:rPr lang="en-US" smtClean="0"/>
              <a:pPr/>
              <a:t>10</a:t>
            </a:fld>
            <a:endParaRPr lang="en-US"/>
          </a:p>
        </p:txBody>
      </p:sp>
    </p:spTree>
    <p:extLst>
      <p:ext uri="{BB962C8B-B14F-4D97-AF65-F5344CB8AC3E}">
        <p14:creationId xmlns:p14="http://schemas.microsoft.com/office/powerpoint/2010/main" val="6807125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7F75508-BB0A-464D-ADEF-3A0075ABE227}" type="datetime1">
              <a:rPr lang="en-US" smtClean="0"/>
              <a:t>3/6/18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A01959-B587-3B45-A9B3-C17F42F09305}" type="slidenum">
              <a:rPr lang="en-US" smtClean="0"/>
              <a:t>‹#›</a:t>
            </a:fld>
            <a:endParaRPr lang="en-US"/>
          </a:p>
        </p:txBody>
      </p:sp>
    </p:spTree>
    <p:extLst>
      <p:ext uri="{BB962C8B-B14F-4D97-AF65-F5344CB8AC3E}">
        <p14:creationId xmlns:p14="http://schemas.microsoft.com/office/powerpoint/2010/main" val="3092915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16159A3-DF54-4C46-A244-9A1C3258A5D5}" type="datetime1">
              <a:rPr lang="en-US" smtClean="0"/>
              <a:t>3/6/18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A01959-B587-3B45-A9B3-C17F42F09305}" type="slidenum">
              <a:rPr lang="en-US" smtClean="0"/>
              <a:t>‹#›</a:t>
            </a:fld>
            <a:endParaRPr lang="en-US"/>
          </a:p>
        </p:txBody>
      </p:sp>
    </p:spTree>
    <p:extLst>
      <p:ext uri="{BB962C8B-B14F-4D97-AF65-F5344CB8AC3E}">
        <p14:creationId xmlns:p14="http://schemas.microsoft.com/office/powerpoint/2010/main" val="13375133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3E23A13-4A4C-C245-A282-B82029FF14A9}" type="datetime1">
              <a:rPr lang="en-US" smtClean="0"/>
              <a:t>3/6/18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A01959-B587-3B45-A9B3-C17F42F09305}" type="slidenum">
              <a:rPr lang="en-US" smtClean="0"/>
              <a:t>‹#›</a:t>
            </a:fld>
            <a:endParaRPr lang="en-US"/>
          </a:p>
        </p:txBody>
      </p:sp>
    </p:spTree>
    <p:extLst>
      <p:ext uri="{BB962C8B-B14F-4D97-AF65-F5344CB8AC3E}">
        <p14:creationId xmlns:p14="http://schemas.microsoft.com/office/powerpoint/2010/main" val="18747167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1FDBABF-E9B9-0B48-88BB-0E26979FE3C3}" type="datetime1">
              <a:rPr lang="en-US" smtClean="0"/>
              <a:t>3/6/18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A01959-B587-3B45-A9B3-C17F42F09305}" type="slidenum">
              <a:rPr lang="en-US" smtClean="0"/>
              <a:t>‹#›</a:t>
            </a:fld>
            <a:endParaRPr lang="en-US"/>
          </a:p>
        </p:txBody>
      </p:sp>
    </p:spTree>
    <p:extLst>
      <p:ext uri="{BB962C8B-B14F-4D97-AF65-F5344CB8AC3E}">
        <p14:creationId xmlns:p14="http://schemas.microsoft.com/office/powerpoint/2010/main" val="18246684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70FF0DC-4CC6-E74B-ADE9-A3A724E54A70}" type="datetime1">
              <a:rPr lang="en-US" smtClean="0"/>
              <a:t>3/6/18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A01959-B587-3B45-A9B3-C17F42F09305}" type="slidenum">
              <a:rPr lang="en-US" smtClean="0"/>
              <a:t>‹#›</a:t>
            </a:fld>
            <a:endParaRPr lang="en-US"/>
          </a:p>
        </p:txBody>
      </p:sp>
    </p:spTree>
    <p:extLst>
      <p:ext uri="{BB962C8B-B14F-4D97-AF65-F5344CB8AC3E}">
        <p14:creationId xmlns:p14="http://schemas.microsoft.com/office/powerpoint/2010/main" val="11365297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96CA4E7-51A4-4043-B144-32E78EB53B2F}" type="datetime1">
              <a:rPr lang="en-US" smtClean="0"/>
              <a:t>3/6/18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A01959-B587-3B45-A9B3-C17F42F09305}" type="slidenum">
              <a:rPr lang="en-US" smtClean="0"/>
              <a:t>‹#›</a:t>
            </a:fld>
            <a:endParaRPr lang="en-US"/>
          </a:p>
        </p:txBody>
      </p:sp>
    </p:spTree>
    <p:extLst>
      <p:ext uri="{BB962C8B-B14F-4D97-AF65-F5344CB8AC3E}">
        <p14:creationId xmlns:p14="http://schemas.microsoft.com/office/powerpoint/2010/main" val="19358509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EA253EF-D8E3-0440-8139-36EEB92428E3}" type="datetime1">
              <a:rPr lang="en-US" smtClean="0"/>
              <a:t>3/6/18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0A01959-B587-3B45-A9B3-C17F42F09305}" type="slidenum">
              <a:rPr lang="en-US" smtClean="0"/>
              <a:t>‹#›</a:t>
            </a:fld>
            <a:endParaRPr lang="en-US"/>
          </a:p>
        </p:txBody>
      </p:sp>
    </p:spTree>
    <p:extLst>
      <p:ext uri="{BB962C8B-B14F-4D97-AF65-F5344CB8AC3E}">
        <p14:creationId xmlns:p14="http://schemas.microsoft.com/office/powerpoint/2010/main" val="14703368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3FA77A2-9965-7C42-98E1-8D5C145B4EDB}" type="datetime1">
              <a:rPr lang="en-US" smtClean="0"/>
              <a:t>3/6/18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0A01959-B587-3B45-A9B3-C17F42F09305}" type="slidenum">
              <a:rPr lang="en-US" smtClean="0"/>
              <a:t>‹#›</a:t>
            </a:fld>
            <a:endParaRPr lang="en-US"/>
          </a:p>
        </p:txBody>
      </p:sp>
    </p:spTree>
    <p:extLst>
      <p:ext uri="{BB962C8B-B14F-4D97-AF65-F5344CB8AC3E}">
        <p14:creationId xmlns:p14="http://schemas.microsoft.com/office/powerpoint/2010/main" val="8576161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A307D39-643B-3A4B-8B1B-C9B22069A6E3}" type="datetime1">
              <a:rPr lang="en-US" smtClean="0"/>
              <a:t>3/6/18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0A01959-B587-3B45-A9B3-C17F42F09305}" type="slidenum">
              <a:rPr lang="en-US" smtClean="0"/>
              <a:t>‹#›</a:t>
            </a:fld>
            <a:endParaRPr lang="en-US"/>
          </a:p>
        </p:txBody>
      </p:sp>
    </p:spTree>
    <p:extLst>
      <p:ext uri="{BB962C8B-B14F-4D97-AF65-F5344CB8AC3E}">
        <p14:creationId xmlns:p14="http://schemas.microsoft.com/office/powerpoint/2010/main" val="440750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2591225-698E-4144-BE2D-C0FAD87E1DE5}" type="datetime1">
              <a:rPr lang="en-US" smtClean="0"/>
              <a:t>3/6/18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A01959-B587-3B45-A9B3-C17F42F09305}" type="slidenum">
              <a:rPr lang="en-US" smtClean="0"/>
              <a:t>‹#›</a:t>
            </a:fld>
            <a:endParaRPr lang="en-US"/>
          </a:p>
        </p:txBody>
      </p:sp>
    </p:spTree>
    <p:extLst>
      <p:ext uri="{BB962C8B-B14F-4D97-AF65-F5344CB8AC3E}">
        <p14:creationId xmlns:p14="http://schemas.microsoft.com/office/powerpoint/2010/main" val="20350412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092CE43-A1E8-1340-A845-87D6176A44FB}" type="datetime1">
              <a:rPr lang="en-US" smtClean="0"/>
              <a:t>3/6/18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A01959-B587-3B45-A9B3-C17F42F09305}" type="slidenum">
              <a:rPr lang="en-US" smtClean="0"/>
              <a:t>‹#›</a:t>
            </a:fld>
            <a:endParaRPr lang="en-US"/>
          </a:p>
        </p:txBody>
      </p:sp>
    </p:spTree>
    <p:extLst>
      <p:ext uri="{BB962C8B-B14F-4D97-AF65-F5344CB8AC3E}">
        <p14:creationId xmlns:p14="http://schemas.microsoft.com/office/powerpoint/2010/main" val="211293669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E80DAD-0F0E-1C48-9551-E0290ADDD356}" type="datetime1">
              <a:rPr lang="en-US" smtClean="0"/>
              <a:t>3/6/18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0A01959-B587-3B45-A9B3-C17F42F09305}" type="slidenum">
              <a:rPr lang="en-US" smtClean="0"/>
              <a:t>‹#›</a:t>
            </a:fld>
            <a:endParaRPr lang="en-US"/>
          </a:p>
        </p:txBody>
      </p:sp>
    </p:spTree>
    <p:extLst>
      <p:ext uri="{BB962C8B-B14F-4D97-AF65-F5344CB8AC3E}">
        <p14:creationId xmlns:p14="http://schemas.microsoft.com/office/powerpoint/2010/main" val="3774603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s://doodle.com/poll/c2p4vha97tqsi8e6"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115754"/>
            <a:ext cx="9144000" cy="2387600"/>
          </a:xfrm>
        </p:spPr>
        <p:txBody>
          <a:bodyPr>
            <a:normAutofit/>
          </a:bodyPr>
          <a:lstStyle/>
          <a:p>
            <a:r>
              <a:rPr lang="en-US" dirty="0" smtClean="0"/>
              <a:t>Lecture </a:t>
            </a:r>
            <a:r>
              <a:rPr lang="en-US" dirty="0" smtClean="0"/>
              <a:t>12: </a:t>
            </a:r>
            <a:r>
              <a:rPr lang="en-US" dirty="0" smtClean="0"/>
              <a:t/>
            </a:r>
            <a:br>
              <a:rPr lang="en-US" dirty="0" smtClean="0"/>
            </a:br>
            <a:r>
              <a:rPr lang="en-US" b="1" dirty="0" smtClean="0"/>
              <a:t>Data Wrangling</a:t>
            </a:r>
            <a:endParaRPr lang="en-US" b="1" dirty="0"/>
          </a:p>
        </p:txBody>
      </p:sp>
      <p:sp>
        <p:nvSpPr>
          <p:cNvPr id="4" name="Slide Number Placeholder 3"/>
          <p:cNvSpPr>
            <a:spLocks noGrp="1"/>
          </p:cNvSpPr>
          <p:nvPr>
            <p:ph type="sldNum" sz="quarter" idx="12"/>
          </p:nvPr>
        </p:nvSpPr>
        <p:spPr/>
        <p:txBody>
          <a:bodyPr/>
          <a:lstStyle/>
          <a:p>
            <a:fld id="{40A01959-B587-3B45-A9B3-C17F42F09305}" type="slidenum">
              <a:rPr lang="en-US" smtClean="0"/>
              <a:t>1</a:t>
            </a:fld>
            <a:endParaRPr lang="en-US"/>
          </a:p>
        </p:txBody>
      </p:sp>
      <p:sp>
        <p:nvSpPr>
          <p:cNvPr id="6" name="Rectangle 5"/>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Scenario</a:t>
            </a:r>
            <a:endParaRPr lang="en-US" dirty="0"/>
          </a:p>
        </p:txBody>
      </p:sp>
      <p:sp>
        <p:nvSpPr>
          <p:cNvPr id="4" name="Slide Number Placeholder 3"/>
          <p:cNvSpPr>
            <a:spLocks noGrp="1"/>
          </p:cNvSpPr>
          <p:nvPr>
            <p:ph type="sldNum" sz="quarter" idx="12"/>
          </p:nvPr>
        </p:nvSpPr>
        <p:spPr/>
        <p:txBody>
          <a:bodyPr/>
          <a:lstStyle/>
          <a:p>
            <a:fld id="{DF92A6B5-0D7C-48A8-B49A-953CF10F77E3}" type="slidenum">
              <a:rPr lang="en-US" smtClean="0"/>
              <a:pPr/>
              <a:t>10</a:t>
            </a:fld>
            <a:endParaRPr lang="en-US"/>
          </a:p>
        </p:txBody>
      </p:sp>
      <p:grpSp>
        <p:nvGrpSpPr>
          <p:cNvPr id="7" name="Group 6"/>
          <p:cNvGrpSpPr/>
          <p:nvPr/>
        </p:nvGrpSpPr>
        <p:grpSpPr>
          <a:xfrm>
            <a:off x="0" y="-22510"/>
            <a:ext cx="12192000" cy="307777"/>
            <a:chOff x="0" y="-22510"/>
            <a:chExt cx="12192000" cy="307777"/>
          </a:xfrm>
        </p:grpSpPr>
        <p:sp>
          <p:nvSpPr>
            <p:cNvPr id="8" name="Rectangle 7"/>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9" name="TextBox 8"/>
            <p:cNvSpPr txBox="1"/>
            <p:nvPr/>
          </p:nvSpPr>
          <p:spPr>
            <a:xfrm>
              <a:off x="188780" y="-22510"/>
              <a:ext cx="838691"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Section </a:t>
              </a:r>
              <a:r>
                <a:rPr lang="en-US" sz="1400" b="1" i="1" dirty="0" smtClean="0">
                  <a:solidFill>
                    <a:schemeClr val="tx1">
                      <a:lumMod val="65000"/>
                      <a:lumOff val="35000"/>
                    </a:schemeClr>
                  </a:solidFill>
                  <a:latin typeface="+mj-lt"/>
                </a:rPr>
                <a:t>1</a:t>
              </a:r>
              <a:endParaRPr lang="en-US" sz="1400" b="1" i="1" dirty="0">
                <a:solidFill>
                  <a:schemeClr val="tx1">
                    <a:lumMod val="65000"/>
                    <a:lumOff val="35000"/>
                  </a:schemeClr>
                </a:solidFill>
                <a:latin typeface="+mj-lt"/>
              </a:endParaRPr>
            </a:p>
          </p:txBody>
        </p:sp>
      </p:grpSp>
      <p:pic>
        <p:nvPicPr>
          <p:cNvPr id="3" name="Picture 2"/>
          <p:cNvPicPr>
            <a:picLocks noChangeAspect="1"/>
          </p:cNvPicPr>
          <p:nvPr/>
        </p:nvPicPr>
        <p:blipFill>
          <a:blip r:embed="rId3"/>
          <a:stretch>
            <a:fillRect/>
          </a:stretch>
        </p:blipFill>
        <p:spPr>
          <a:xfrm>
            <a:off x="1735137" y="1793054"/>
            <a:ext cx="8247063" cy="4520256"/>
          </a:xfrm>
          <a:prstGeom prst="rect">
            <a:avLst/>
          </a:prstGeom>
        </p:spPr>
      </p:pic>
    </p:spTree>
    <p:extLst>
      <p:ext uri="{BB962C8B-B14F-4D97-AF65-F5344CB8AC3E}">
        <p14:creationId xmlns:p14="http://schemas.microsoft.com/office/powerpoint/2010/main" val="84909320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Challenges</a:t>
            </a:r>
            <a:endParaRPr lang="en-US" dirty="0"/>
          </a:p>
        </p:txBody>
      </p:sp>
      <p:sp>
        <p:nvSpPr>
          <p:cNvPr id="4" name="Slide Number Placeholder 3"/>
          <p:cNvSpPr>
            <a:spLocks noGrp="1"/>
          </p:cNvSpPr>
          <p:nvPr>
            <p:ph type="sldNum" sz="quarter" idx="12"/>
          </p:nvPr>
        </p:nvSpPr>
        <p:spPr/>
        <p:txBody>
          <a:bodyPr/>
          <a:lstStyle/>
          <a:p>
            <a:fld id="{DF92A6B5-0D7C-48A8-B49A-953CF10F77E3}" type="slidenum">
              <a:rPr lang="en-US" smtClean="0"/>
              <a:pPr/>
              <a:t>11</a:t>
            </a:fld>
            <a:endParaRPr lang="en-US"/>
          </a:p>
        </p:txBody>
      </p:sp>
      <p:grpSp>
        <p:nvGrpSpPr>
          <p:cNvPr id="7" name="Group 6"/>
          <p:cNvGrpSpPr/>
          <p:nvPr/>
        </p:nvGrpSpPr>
        <p:grpSpPr>
          <a:xfrm>
            <a:off x="0" y="-22510"/>
            <a:ext cx="12192000" cy="307777"/>
            <a:chOff x="0" y="-22510"/>
            <a:chExt cx="12192000" cy="307777"/>
          </a:xfrm>
        </p:grpSpPr>
        <p:sp>
          <p:nvSpPr>
            <p:cNvPr id="8" name="Rectangle 7"/>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9" name="TextBox 8"/>
            <p:cNvSpPr txBox="1"/>
            <p:nvPr/>
          </p:nvSpPr>
          <p:spPr>
            <a:xfrm>
              <a:off x="188780" y="-22510"/>
              <a:ext cx="838691"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Section </a:t>
              </a:r>
              <a:r>
                <a:rPr lang="en-US" sz="1400" b="1" i="1" dirty="0" smtClean="0">
                  <a:solidFill>
                    <a:schemeClr val="tx1">
                      <a:lumMod val="65000"/>
                      <a:lumOff val="35000"/>
                    </a:schemeClr>
                  </a:solidFill>
                  <a:latin typeface="+mj-lt"/>
                </a:rPr>
                <a:t>1</a:t>
              </a:r>
              <a:endParaRPr lang="en-US" sz="1400" b="1" i="1" dirty="0">
                <a:solidFill>
                  <a:schemeClr val="tx1">
                    <a:lumMod val="65000"/>
                    <a:lumOff val="35000"/>
                  </a:schemeClr>
                </a:solidFill>
                <a:latin typeface="+mj-lt"/>
              </a:endParaRPr>
            </a:p>
          </p:txBody>
        </p:sp>
      </p:grpSp>
      <p:sp>
        <p:nvSpPr>
          <p:cNvPr id="11" name="Content Placeholder 2"/>
          <p:cNvSpPr>
            <a:spLocks noGrp="1"/>
          </p:cNvSpPr>
          <p:nvPr>
            <p:ph idx="1"/>
          </p:nvPr>
        </p:nvSpPr>
        <p:spPr>
          <a:xfrm>
            <a:off x="1027471" y="1528792"/>
            <a:ext cx="9230954" cy="2806442"/>
          </a:xfrm>
        </p:spPr>
        <p:txBody>
          <a:bodyPr>
            <a:noAutofit/>
          </a:bodyPr>
          <a:lstStyle/>
          <a:p>
            <a:pPr>
              <a:lnSpc>
                <a:spcPct val="100000"/>
              </a:lnSpc>
              <a:buSzPct val="68000"/>
            </a:pPr>
            <a:r>
              <a:rPr lang="en-US" sz="3600" dirty="0">
                <a:solidFill>
                  <a:srgbClr val="000000"/>
                </a:solidFill>
                <a:latin typeface="+mj-lt"/>
              </a:rPr>
              <a:t>Transforms for restructuring/validating data can be complicated to specify in </a:t>
            </a:r>
            <a:r>
              <a:rPr lang="en-US" sz="3600" dirty="0" smtClean="0">
                <a:solidFill>
                  <a:srgbClr val="000000"/>
                </a:solidFill>
                <a:latin typeface="+mj-lt"/>
              </a:rPr>
              <a:t>scripts.</a:t>
            </a:r>
            <a:endParaRPr lang="en-US" sz="3600" dirty="0" smtClean="0">
              <a:latin typeface="+mj-lt"/>
            </a:endParaRPr>
          </a:p>
          <a:p>
            <a:pPr lvl="1">
              <a:lnSpc>
                <a:spcPct val="100000"/>
              </a:lnSpc>
              <a:buSzPct val="68000"/>
            </a:pPr>
            <a:r>
              <a:rPr lang="en-US" sz="2800" dirty="0" smtClean="0">
                <a:solidFill>
                  <a:srgbClr val="000000"/>
                </a:solidFill>
                <a:latin typeface="+mj-lt"/>
              </a:rPr>
              <a:t>e.g</a:t>
            </a:r>
            <a:r>
              <a:rPr lang="en-US" sz="2800" dirty="0">
                <a:solidFill>
                  <a:srgbClr val="000000"/>
                </a:solidFill>
                <a:latin typeface="+mj-lt"/>
              </a:rPr>
              <a:t>. Regular expressions to split strings, validate data format.</a:t>
            </a:r>
            <a:endParaRPr lang="en-US" sz="2800" dirty="0">
              <a:latin typeface="+mj-lt"/>
            </a:endParaRPr>
          </a:p>
          <a:p>
            <a:pPr>
              <a:lnSpc>
                <a:spcPct val="100000"/>
              </a:lnSpc>
              <a:buSzPct val="68000"/>
            </a:pPr>
            <a:r>
              <a:rPr lang="en-US" sz="3600" dirty="0">
                <a:solidFill>
                  <a:srgbClr val="000000"/>
                </a:solidFill>
                <a:latin typeface="+mj-lt"/>
              </a:rPr>
              <a:t>Reuse and revision of transforms for data updates and changing schemas not possible with scripts or manual editing.</a:t>
            </a:r>
            <a:endParaRPr lang="en-US" sz="3600" dirty="0">
              <a:latin typeface="+mj-lt"/>
            </a:endParaRPr>
          </a:p>
          <a:p>
            <a:pPr>
              <a:lnSpc>
                <a:spcPct val="100000"/>
              </a:lnSpc>
              <a:buSzPct val="68000"/>
            </a:pPr>
            <a:r>
              <a:rPr lang="en-US" sz="3600" dirty="0">
                <a:solidFill>
                  <a:srgbClr val="000000"/>
                </a:solidFill>
                <a:latin typeface="+mj-lt"/>
              </a:rPr>
              <a:t>Data wrangling should also output a record of transforms used.</a:t>
            </a:r>
            <a:endParaRPr lang="en-US" altLang="x-none" sz="3600" dirty="0" smtClean="0">
              <a:latin typeface="+mj-lt"/>
            </a:endParaRPr>
          </a:p>
        </p:txBody>
      </p:sp>
    </p:spTree>
    <p:extLst>
      <p:ext uri="{BB962C8B-B14F-4D97-AF65-F5344CB8AC3E}">
        <p14:creationId xmlns:p14="http://schemas.microsoft.com/office/powerpoint/2010/main" val="141399765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Proposed Solution</a:t>
            </a:r>
            <a:endParaRPr lang="en-US" dirty="0"/>
          </a:p>
        </p:txBody>
      </p:sp>
      <p:sp>
        <p:nvSpPr>
          <p:cNvPr id="4" name="Slide Number Placeholder 3"/>
          <p:cNvSpPr>
            <a:spLocks noGrp="1"/>
          </p:cNvSpPr>
          <p:nvPr>
            <p:ph type="sldNum" sz="quarter" idx="12"/>
          </p:nvPr>
        </p:nvSpPr>
        <p:spPr/>
        <p:txBody>
          <a:bodyPr/>
          <a:lstStyle/>
          <a:p>
            <a:fld id="{DF92A6B5-0D7C-48A8-B49A-953CF10F77E3}" type="slidenum">
              <a:rPr lang="en-US" smtClean="0"/>
              <a:pPr/>
              <a:t>12</a:t>
            </a:fld>
            <a:endParaRPr lang="en-US"/>
          </a:p>
        </p:txBody>
      </p:sp>
      <p:grpSp>
        <p:nvGrpSpPr>
          <p:cNvPr id="7" name="Group 6"/>
          <p:cNvGrpSpPr/>
          <p:nvPr/>
        </p:nvGrpSpPr>
        <p:grpSpPr>
          <a:xfrm>
            <a:off x="0" y="-22510"/>
            <a:ext cx="12192000" cy="307777"/>
            <a:chOff x="0" y="-22510"/>
            <a:chExt cx="12192000" cy="307777"/>
          </a:xfrm>
        </p:grpSpPr>
        <p:sp>
          <p:nvSpPr>
            <p:cNvPr id="8" name="Rectangle 7"/>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9" name="TextBox 8"/>
            <p:cNvSpPr txBox="1"/>
            <p:nvPr/>
          </p:nvSpPr>
          <p:spPr>
            <a:xfrm>
              <a:off x="188780" y="-22510"/>
              <a:ext cx="838691"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Section </a:t>
              </a:r>
              <a:r>
                <a:rPr lang="en-US" sz="1400" b="1" i="1" dirty="0" smtClean="0">
                  <a:solidFill>
                    <a:schemeClr val="tx1">
                      <a:lumMod val="65000"/>
                      <a:lumOff val="35000"/>
                    </a:schemeClr>
                  </a:solidFill>
                  <a:latin typeface="+mj-lt"/>
                </a:rPr>
                <a:t>1</a:t>
              </a:r>
              <a:endParaRPr lang="en-US" sz="1400" b="1" i="1" dirty="0">
                <a:solidFill>
                  <a:schemeClr val="tx1">
                    <a:lumMod val="65000"/>
                    <a:lumOff val="35000"/>
                  </a:schemeClr>
                </a:solidFill>
                <a:latin typeface="+mj-lt"/>
              </a:endParaRPr>
            </a:p>
          </p:txBody>
        </p:sp>
      </p:grpSp>
      <p:sp>
        <p:nvSpPr>
          <p:cNvPr id="11" name="Content Placeholder 2"/>
          <p:cNvSpPr>
            <a:spLocks noGrp="1"/>
          </p:cNvSpPr>
          <p:nvPr>
            <p:ph idx="1"/>
          </p:nvPr>
        </p:nvSpPr>
        <p:spPr>
          <a:xfrm>
            <a:off x="1027471" y="1528792"/>
            <a:ext cx="9230954" cy="2806442"/>
          </a:xfrm>
        </p:spPr>
        <p:txBody>
          <a:bodyPr>
            <a:noAutofit/>
          </a:bodyPr>
          <a:lstStyle/>
          <a:p>
            <a:pPr>
              <a:lnSpc>
                <a:spcPct val="100000"/>
              </a:lnSpc>
              <a:buSzPct val="68000"/>
            </a:pPr>
            <a:r>
              <a:rPr lang="en-US" sz="3600" dirty="0" smtClean="0">
                <a:solidFill>
                  <a:srgbClr val="000000"/>
                </a:solidFill>
                <a:latin typeface="+mj-lt"/>
              </a:rPr>
              <a:t>Provide a transformation language with a handful operators</a:t>
            </a:r>
            <a:endParaRPr lang="en-US" sz="3600" dirty="0" smtClean="0">
              <a:latin typeface="+mj-lt"/>
            </a:endParaRPr>
          </a:p>
          <a:p>
            <a:pPr>
              <a:lnSpc>
                <a:spcPct val="100000"/>
              </a:lnSpc>
              <a:buSzPct val="68000"/>
            </a:pPr>
            <a:r>
              <a:rPr lang="en-US" sz="3600" b="1" dirty="0">
                <a:solidFill>
                  <a:srgbClr val="000000"/>
                </a:solidFill>
                <a:latin typeface="+mj-lt"/>
              </a:rPr>
              <a:t>A mixed-initiative method:</a:t>
            </a:r>
            <a:r>
              <a:rPr lang="en-US" sz="3600" dirty="0">
                <a:solidFill>
                  <a:srgbClr val="000000"/>
                </a:solidFill>
                <a:latin typeface="+mj-lt"/>
              </a:rPr>
              <a:t> instead of mapping an interaction to a single transform, we surface likely transforms as an ordered list of suggestions. </a:t>
            </a:r>
            <a:r>
              <a:rPr lang="en-US" sz="3600" dirty="0" smtClean="0">
                <a:solidFill>
                  <a:srgbClr val="000000"/>
                </a:solidFill>
                <a:latin typeface="+mj-lt"/>
              </a:rPr>
              <a:t>Then use visual interfaces </a:t>
            </a:r>
            <a:r>
              <a:rPr lang="en-US" sz="3600" dirty="0">
                <a:solidFill>
                  <a:srgbClr val="000000"/>
                </a:solidFill>
                <a:latin typeface="+mj-lt"/>
              </a:rPr>
              <a:t>for users to navigate—prune, refine, and evaluate—these suggestions to find a desired transform. </a:t>
            </a:r>
          </a:p>
        </p:txBody>
      </p:sp>
    </p:spTree>
    <p:extLst>
      <p:ext uri="{BB962C8B-B14F-4D97-AF65-F5344CB8AC3E}">
        <p14:creationId xmlns:p14="http://schemas.microsoft.com/office/powerpoint/2010/main" val="157613709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a:t>
            </a:r>
            <a:r>
              <a:rPr lang="en-US" dirty="0" smtClean="0"/>
              <a:t>. </a:t>
            </a:r>
            <a:r>
              <a:rPr lang="en-US" dirty="0" smtClean="0"/>
              <a:t>Data Transformations</a:t>
            </a:r>
            <a:endParaRPr lang="en-US" dirty="0"/>
          </a:p>
        </p:txBody>
      </p:sp>
      <p:sp>
        <p:nvSpPr>
          <p:cNvPr id="4" name="Slide Number Placeholder 3"/>
          <p:cNvSpPr>
            <a:spLocks noGrp="1"/>
          </p:cNvSpPr>
          <p:nvPr>
            <p:ph type="sldNum" sz="quarter" idx="12"/>
          </p:nvPr>
        </p:nvSpPr>
        <p:spPr/>
        <p:txBody>
          <a:bodyPr/>
          <a:lstStyle/>
          <a:p>
            <a:fld id="{40A01959-B587-3B45-A9B3-C17F42F09305}" type="slidenum">
              <a:rPr lang="en-US" smtClean="0"/>
              <a:t>13</a:t>
            </a:fld>
            <a:endParaRPr lang="en-US"/>
          </a:p>
        </p:txBody>
      </p:sp>
      <p:grpSp>
        <p:nvGrpSpPr>
          <p:cNvPr id="5" name="Group 4"/>
          <p:cNvGrpSpPr/>
          <p:nvPr/>
        </p:nvGrpSpPr>
        <p:grpSpPr>
          <a:xfrm>
            <a:off x="0" y="-22510"/>
            <a:ext cx="12192000" cy="307777"/>
            <a:chOff x="0" y="-22510"/>
            <a:chExt cx="12192000" cy="307777"/>
          </a:xfrm>
        </p:grpSpPr>
        <p:sp>
          <p:nvSpPr>
            <p:cNvPr id="6" name="Rectangle 5"/>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7" name="TextBox 6"/>
            <p:cNvSpPr txBox="1"/>
            <p:nvPr/>
          </p:nvSpPr>
          <p:spPr>
            <a:xfrm>
              <a:off x="188780" y="-22510"/>
              <a:ext cx="838691"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Section 2</a:t>
              </a:r>
              <a:endParaRPr lang="en-US" sz="1400" b="1" i="1" dirty="0">
                <a:solidFill>
                  <a:schemeClr val="tx1">
                    <a:lumMod val="65000"/>
                    <a:lumOff val="35000"/>
                  </a:schemeClr>
                </a:solidFill>
                <a:latin typeface="+mj-lt"/>
              </a:endParaRPr>
            </a:p>
          </p:txBody>
        </p:sp>
      </p:grpSp>
    </p:spTree>
    <p:extLst>
      <p:ext uri="{BB962C8B-B14F-4D97-AF65-F5344CB8AC3E}">
        <p14:creationId xmlns:p14="http://schemas.microsoft.com/office/powerpoint/2010/main" val="203559728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Transformations over relational data</a:t>
            </a:r>
            <a:endParaRPr lang="en-US" dirty="0"/>
          </a:p>
        </p:txBody>
      </p:sp>
      <p:sp>
        <p:nvSpPr>
          <p:cNvPr id="4" name="Slide Number Placeholder 3"/>
          <p:cNvSpPr>
            <a:spLocks noGrp="1"/>
          </p:cNvSpPr>
          <p:nvPr>
            <p:ph type="sldNum" sz="quarter" idx="12"/>
          </p:nvPr>
        </p:nvSpPr>
        <p:spPr/>
        <p:txBody>
          <a:bodyPr/>
          <a:lstStyle/>
          <a:p>
            <a:fld id="{DF92A6B5-0D7C-48A8-B49A-953CF10F77E3}" type="slidenum">
              <a:rPr lang="en-US" smtClean="0"/>
              <a:pPr/>
              <a:t>14</a:t>
            </a:fld>
            <a:endParaRPr lang="en-US"/>
          </a:p>
        </p:txBody>
      </p:sp>
      <p:grpSp>
        <p:nvGrpSpPr>
          <p:cNvPr id="7" name="Group 6"/>
          <p:cNvGrpSpPr/>
          <p:nvPr/>
        </p:nvGrpSpPr>
        <p:grpSpPr>
          <a:xfrm>
            <a:off x="0" y="-22510"/>
            <a:ext cx="12192000" cy="307777"/>
            <a:chOff x="0" y="-22510"/>
            <a:chExt cx="12192000" cy="307777"/>
          </a:xfrm>
        </p:grpSpPr>
        <p:sp>
          <p:nvSpPr>
            <p:cNvPr id="8" name="Rectangle 7"/>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9" name="TextBox 8"/>
            <p:cNvSpPr txBox="1"/>
            <p:nvPr/>
          </p:nvSpPr>
          <p:spPr>
            <a:xfrm>
              <a:off x="188780" y="-22510"/>
              <a:ext cx="838691"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Section 2</a:t>
              </a:r>
              <a:endParaRPr lang="en-US" sz="1400" b="1" i="1" dirty="0">
                <a:solidFill>
                  <a:schemeClr val="tx1">
                    <a:lumMod val="65000"/>
                    <a:lumOff val="35000"/>
                  </a:schemeClr>
                </a:solidFill>
                <a:latin typeface="+mj-lt"/>
              </a:endParaRPr>
            </a:p>
          </p:txBody>
        </p:sp>
      </p:grpSp>
      <p:pic>
        <p:nvPicPr>
          <p:cNvPr id="5" name="Picture 4"/>
          <p:cNvPicPr>
            <a:picLocks noChangeAspect="1"/>
          </p:cNvPicPr>
          <p:nvPr/>
        </p:nvPicPr>
        <p:blipFill>
          <a:blip r:embed="rId3"/>
          <a:stretch>
            <a:fillRect/>
          </a:stretch>
        </p:blipFill>
        <p:spPr>
          <a:xfrm>
            <a:off x="403092" y="1770546"/>
            <a:ext cx="11685178" cy="3791118"/>
          </a:xfrm>
          <a:prstGeom prst="rect">
            <a:avLst/>
          </a:prstGeom>
        </p:spPr>
      </p:pic>
    </p:spTree>
    <p:extLst>
      <p:ext uri="{BB962C8B-B14F-4D97-AF65-F5344CB8AC3E}">
        <p14:creationId xmlns:p14="http://schemas.microsoft.com/office/powerpoint/2010/main" val="55649216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Additional transformations</a:t>
            </a:r>
            <a:endParaRPr lang="en-US" dirty="0"/>
          </a:p>
        </p:txBody>
      </p:sp>
      <p:sp>
        <p:nvSpPr>
          <p:cNvPr id="4" name="Slide Number Placeholder 3"/>
          <p:cNvSpPr>
            <a:spLocks noGrp="1"/>
          </p:cNvSpPr>
          <p:nvPr>
            <p:ph type="sldNum" sz="quarter" idx="12"/>
          </p:nvPr>
        </p:nvSpPr>
        <p:spPr/>
        <p:txBody>
          <a:bodyPr/>
          <a:lstStyle/>
          <a:p>
            <a:fld id="{DF92A6B5-0D7C-48A8-B49A-953CF10F77E3}" type="slidenum">
              <a:rPr lang="en-US" smtClean="0"/>
              <a:pPr/>
              <a:t>15</a:t>
            </a:fld>
            <a:endParaRPr lang="en-US"/>
          </a:p>
        </p:txBody>
      </p:sp>
      <p:grpSp>
        <p:nvGrpSpPr>
          <p:cNvPr id="7" name="Group 6"/>
          <p:cNvGrpSpPr/>
          <p:nvPr/>
        </p:nvGrpSpPr>
        <p:grpSpPr>
          <a:xfrm>
            <a:off x="0" y="-22510"/>
            <a:ext cx="12192000" cy="307777"/>
            <a:chOff x="0" y="-22510"/>
            <a:chExt cx="12192000" cy="307777"/>
          </a:xfrm>
        </p:grpSpPr>
        <p:sp>
          <p:nvSpPr>
            <p:cNvPr id="8" name="Rectangle 7"/>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9" name="TextBox 8"/>
            <p:cNvSpPr txBox="1"/>
            <p:nvPr/>
          </p:nvSpPr>
          <p:spPr>
            <a:xfrm>
              <a:off x="188780" y="-22510"/>
              <a:ext cx="838691"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Section </a:t>
              </a:r>
              <a:r>
                <a:rPr lang="en-US" sz="1400" b="1" i="1" dirty="0">
                  <a:solidFill>
                    <a:schemeClr val="tx1">
                      <a:lumMod val="65000"/>
                      <a:lumOff val="35000"/>
                    </a:schemeClr>
                  </a:solidFill>
                  <a:latin typeface="+mj-lt"/>
                </a:rPr>
                <a:t>2</a:t>
              </a:r>
              <a:endParaRPr lang="en-US" sz="1400" b="1" i="1" dirty="0">
                <a:solidFill>
                  <a:schemeClr val="tx1">
                    <a:lumMod val="65000"/>
                    <a:lumOff val="35000"/>
                  </a:schemeClr>
                </a:solidFill>
                <a:latin typeface="+mj-lt"/>
              </a:endParaRPr>
            </a:p>
          </p:txBody>
        </p:sp>
      </p:grpSp>
      <p:sp>
        <p:nvSpPr>
          <p:cNvPr id="11" name="Content Placeholder 2"/>
          <p:cNvSpPr>
            <a:spLocks noGrp="1"/>
          </p:cNvSpPr>
          <p:nvPr>
            <p:ph idx="1"/>
          </p:nvPr>
        </p:nvSpPr>
        <p:spPr>
          <a:xfrm>
            <a:off x="1027471" y="1528792"/>
            <a:ext cx="9230954" cy="2806442"/>
          </a:xfrm>
        </p:spPr>
        <p:txBody>
          <a:bodyPr>
            <a:noAutofit/>
          </a:bodyPr>
          <a:lstStyle/>
          <a:p>
            <a:pPr marL="221894" indent="-221894" defTabSz="291633">
              <a:spcBef>
                <a:spcPts val="2039"/>
              </a:spcBef>
              <a:defRPr sz="2556"/>
            </a:pPr>
            <a:r>
              <a:rPr lang="en-US" sz="2000" b="1" dirty="0">
                <a:latin typeface="+mj-lt"/>
                <a:ea typeface="Helvetica"/>
                <a:cs typeface="Helvetica"/>
                <a:sym typeface="Helvetica"/>
              </a:rPr>
              <a:t>Map</a:t>
            </a:r>
            <a:r>
              <a:rPr lang="en-US" sz="2000" dirty="0">
                <a:latin typeface="+mj-lt"/>
              </a:rPr>
              <a:t>: transforms map one input data row to zero or multiple output rows.</a:t>
            </a:r>
          </a:p>
          <a:p>
            <a:pPr marL="665684" lvl="2" indent="-221894" defTabSz="291633">
              <a:spcBef>
                <a:spcPts val="2039"/>
              </a:spcBef>
              <a:defRPr sz="2130"/>
            </a:pPr>
            <a:r>
              <a:rPr lang="en-US" dirty="0">
                <a:latin typeface="+mj-lt"/>
              </a:rPr>
              <a:t>one to zero transform: delete. </a:t>
            </a:r>
          </a:p>
          <a:p>
            <a:pPr marL="665684" lvl="2" indent="-221894" defTabSz="291633">
              <a:spcBef>
                <a:spcPts val="2039"/>
              </a:spcBef>
              <a:defRPr sz="2130"/>
            </a:pPr>
            <a:r>
              <a:rPr lang="en-US" dirty="0">
                <a:latin typeface="+mj-lt"/>
              </a:rPr>
              <a:t>one to one transform: extracting, cutting, splitting</a:t>
            </a:r>
          </a:p>
          <a:p>
            <a:pPr marL="665684" lvl="2" indent="-221894" defTabSz="291633">
              <a:spcBef>
                <a:spcPts val="2039"/>
              </a:spcBef>
              <a:defRPr sz="2130"/>
            </a:pPr>
            <a:r>
              <a:rPr lang="en-US" dirty="0">
                <a:latin typeface="+mj-lt"/>
              </a:rPr>
              <a:t>one to many transforms: splitting data into multiple rows</a:t>
            </a:r>
          </a:p>
          <a:p>
            <a:pPr marL="221894" indent="-221894" defTabSz="291633">
              <a:spcBef>
                <a:spcPts val="2039"/>
              </a:spcBef>
              <a:defRPr sz="2130"/>
            </a:pPr>
            <a:r>
              <a:rPr lang="en-US" sz="1800" b="1" dirty="0">
                <a:latin typeface="+mj-lt"/>
                <a:ea typeface="Helvetica"/>
                <a:cs typeface="Helvetica"/>
                <a:sym typeface="Helvetica"/>
              </a:rPr>
              <a:t>Lookups and joins</a:t>
            </a:r>
            <a:r>
              <a:rPr lang="en-US" sz="1800" dirty="0">
                <a:latin typeface="+mj-lt"/>
              </a:rPr>
              <a:t>: incorporate data from external tables. </a:t>
            </a:r>
            <a:r>
              <a:rPr lang="en-US" sz="1800" dirty="0" smtClean="0">
                <a:latin typeface="+mj-lt"/>
              </a:rPr>
              <a:t>Two types </a:t>
            </a:r>
            <a:r>
              <a:rPr lang="en-US" sz="1800" dirty="0">
                <a:latin typeface="+mj-lt"/>
              </a:rPr>
              <a:t>of join: </a:t>
            </a:r>
            <a:r>
              <a:rPr lang="en-US" sz="1800" dirty="0" err="1">
                <a:latin typeface="+mj-lt"/>
              </a:rPr>
              <a:t>equi</a:t>
            </a:r>
            <a:r>
              <a:rPr lang="en-US" sz="1800" dirty="0">
                <a:latin typeface="+mj-lt"/>
              </a:rPr>
              <a:t>-joins and approximate joins with string-edit distance</a:t>
            </a:r>
          </a:p>
          <a:p>
            <a:pPr marL="221894" indent="-221894" defTabSz="291633">
              <a:spcBef>
                <a:spcPts val="2039"/>
              </a:spcBef>
              <a:defRPr sz="2130"/>
            </a:pPr>
            <a:r>
              <a:rPr lang="en-US" sz="1800" b="1" dirty="0">
                <a:latin typeface="+mj-lt"/>
                <a:ea typeface="Helvetica"/>
                <a:cs typeface="Helvetica"/>
                <a:sym typeface="Helvetica"/>
              </a:rPr>
              <a:t>Reshape</a:t>
            </a:r>
            <a:r>
              <a:rPr lang="en-US" sz="1800" dirty="0">
                <a:latin typeface="+mj-lt"/>
              </a:rPr>
              <a:t>: transforms manipulate table structure and schema. </a:t>
            </a:r>
            <a:r>
              <a:rPr lang="en-US" sz="1800" dirty="0" smtClean="0">
                <a:latin typeface="+mj-lt"/>
              </a:rPr>
              <a:t>Two </a:t>
            </a:r>
            <a:r>
              <a:rPr lang="en-US" sz="1800" dirty="0">
                <a:latin typeface="+mj-lt"/>
              </a:rPr>
              <a:t>operators: fold and unfold. </a:t>
            </a:r>
          </a:p>
          <a:p>
            <a:pPr marL="221894" indent="-221894" defTabSz="291633">
              <a:spcBef>
                <a:spcPts val="2039"/>
              </a:spcBef>
              <a:defRPr sz="2130"/>
            </a:pPr>
            <a:r>
              <a:rPr lang="en-US" sz="1800" b="1" dirty="0">
                <a:latin typeface="+mj-lt"/>
                <a:ea typeface="Helvetica"/>
                <a:cs typeface="Helvetica"/>
                <a:sym typeface="Helvetica"/>
              </a:rPr>
              <a:t>Positional transforms</a:t>
            </a:r>
            <a:r>
              <a:rPr lang="en-US" sz="1800" dirty="0">
                <a:latin typeface="+mj-lt"/>
              </a:rPr>
              <a:t>: includes functions for fill and lag operations. </a:t>
            </a:r>
            <a:r>
              <a:rPr lang="en-US" sz="1800" i="1" dirty="0">
                <a:latin typeface="+mj-lt"/>
              </a:rPr>
              <a:t>Fill </a:t>
            </a:r>
            <a:r>
              <a:rPr lang="en-US" sz="1800" dirty="0">
                <a:latin typeface="+mj-lt"/>
              </a:rPr>
              <a:t>operations generate values based on neighboring values in a row or column and so depend on the sort order of the table. The </a:t>
            </a:r>
            <a:r>
              <a:rPr lang="en-US" sz="1800" i="1" dirty="0">
                <a:latin typeface="+mj-lt"/>
              </a:rPr>
              <a:t>lag </a:t>
            </a:r>
            <a:r>
              <a:rPr lang="en-US" sz="1800" dirty="0">
                <a:latin typeface="+mj-lt"/>
              </a:rPr>
              <a:t>operator shifts the values of a column up or down by a specified number of rows. </a:t>
            </a:r>
            <a:endParaRPr lang="en-US" sz="1800" dirty="0">
              <a:latin typeface="+mj-lt"/>
            </a:endParaRPr>
          </a:p>
        </p:txBody>
      </p:sp>
    </p:spTree>
    <p:extLst>
      <p:ext uri="{BB962C8B-B14F-4D97-AF65-F5344CB8AC3E}">
        <p14:creationId xmlns:p14="http://schemas.microsoft.com/office/powerpoint/2010/main" val="206937168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User-friendly transformations</a:t>
            </a:r>
            <a:endParaRPr lang="en-US" dirty="0"/>
          </a:p>
        </p:txBody>
      </p:sp>
      <p:sp>
        <p:nvSpPr>
          <p:cNvPr id="4" name="Slide Number Placeholder 3"/>
          <p:cNvSpPr>
            <a:spLocks noGrp="1"/>
          </p:cNvSpPr>
          <p:nvPr>
            <p:ph type="sldNum" sz="quarter" idx="12"/>
          </p:nvPr>
        </p:nvSpPr>
        <p:spPr/>
        <p:txBody>
          <a:bodyPr/>
          <a:lstStyle/>
          <a:p>
            <a:fld id="{DF92A6B5-0D7C-48A8-B49A-953CF10F77E3}" type="slidenum">
              <a:rPr lang="en-US" smtClean="0"/>
              <a:pPr/>
              <a:t>16</a:t>
            </a:fld>
            <a:endParaRPr lang="en-US"/>
          </a:p>
        </p:txBody>
      </p:sp>
      <p:grpSp>
        <p:nvGrpSpPr>
          <p:cNvPr id="7" name="Group 6"/>
          <p:cNvGrpSpPr/>
          <p:nvPr/>
        </p:nvGrpSpPr>
        <p:grpSpPr>
          <a:xfrm>
            <a:off x="0" y="-22510"/>
            <a:ext cx="12192000" cy="307777"/>
            <a:chOff x="0" y="-22510"/>
            <a:chExt cx="12192000" cy="307777"/>
          </a:xfrm>
        </p:grpSpPr>
        <p:sp>
          <p:nvSpPr>
            <p:cNvPr id="8" name="Rectangle 7"/>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9" name="TextBox 8"/>
            <p:cNvSpPr txBox="1"/>
            <p:nvPr/>
          </p:nvSpPr>
          <p:spPr>
            <a:xfrm>
              <a:off x="188780" y="-22510"/>
              <a:ext cx="838691"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Section </a:t>
              </a:r>
              <a:r>
                <a:rPr lang="en-US" sz="1400" b="1" i="1" dirty="0">
                  <a:solidFill>
                    <a:schemeClr val="tx1">
                      <a:lumMod val="65000"/>
                      <a:lumOff val="35000"/>
                    </a:schemeClr>
                  </a:solidFill>
                  <a:latin typeface="+mj-lt"/>
                </a:rPr>
                <a:t>2</a:t>
              </a:r>
              <a:endParaRPr lang="en-US" sz="1400" b="1" i="1" dirty="0">
                <a:solidFill>
                  <a:schemeClr val="tx1">
                    <a:lumMod val="65000"/>
                    <a:lumOff val="35000"/>
                  </a:schemeClr>
                </a:solidFill>
                <a:latin typeface="+mj-lt"/>
              </a:endParaRPr>
            </a:p>
          </p:txBody>
        </p:sp>
      </p:grpSp>
      <p:sp>
        <p:nvSpPr>
          <p:cNvPr id="11" name="Content Placeholder 2"/>
          <p:cNvSpPr>
            <a:spLocks noGrp="1"/>
          </p:cNvSpPr>
          <p:nvPr>
            <p:ph idx="1"/>
          </p:nvPr>
        </p:nvSpPr>
        <p:spPr>
          <a:xfrm>
            <a:off x="1027471" y="1528792"/>
            <a:ext cx="9230954" cy="2806442"/>
          </a:xfrm>
        </p:spPr>
        <p:txBody>
          <a:bodyPr>
            <a:noAutofit/>
          </a:bodyPr>
          <a:lstStyle/>
          <a:p>
            <a:pPr marL="290650" indent="-290650" defTabSz="381998">
              <a:spcBef>
                <a:spcPts val="2742"/>
              </a:spcBef>
              <a:defRPr sz="3348"/>
            </a:pPr>
            <a:r>
              <a:rPr lang="en-US" sz="3200" dirty="0">
                <a:latin typeface="+mj-lt"/>
              </a:rPr>
              <a:t>The goal is to enable analysts to author expressive transformations with minimal </a:t>
            </a:r>
            <a:r>
              <a:rPr lang="en-US" sz="3200" dirty="0" smtClean="0">
                <a:latin typeface="+mj-lt"/>
              </a:rPr>
              <a:t>difficulty.</a:t>
            </a:r>
          </a:p>
          <a:p>
            <a:pPr marL="0" indent="0" defTabSz="381998">
              <a:spcBef>
                <a:spcPts val="2742"/>
              </a:spcBef>
              <a:buNone/>
              <a:defRPr sz="3348"/>
            </a:pPr>
            <a:r>
              <a:rPr lang="en-US" sz="3200" b="1" dirty="0" smtClean="0">
                <a:latin typeface="+mj-lt"/>
              </a:rPr>
              <a:t>Approach:</a:t>
            </a:r>
            <a:endParaRPr lang="en-US" sz="3200" b="1" dirty="0">
              <a:latin typeface="+mj-lt"/>
            </a:endParaRPr>
          </a:p>
          <a:p>
            <a:pPr marL="290650" indent="-290650" defTabSz="381998">
              <a:spcBef>
                <a:spcPts val="2742"/>
              </a:spcBef>
              <a:defRPr sz="3348"/>
            </a:pPr>
            <a:r>
              <a:rPr lang="en-US" sz="3200" dirty="0" smtClean="0">
                <a:latin typeface="+mj-lt"/>
              </a:rPr>
              <a:t>Provide more than a spreadsheet interface.</a:t>
            </a:r>
          </a:p>
          <a:p>
            <a:pPr marL="290650" indent="-290650" defTabSz="381998">
              <a:spcBef>
                <a:spcPts val="2742"/>
              </a:spcBef>
              <a:defRPr sz="3348"/>
            </a:pPr>
            <a:r>
              <a:rPr lang="en-US" sz="3200" dirty="0" smtClean="0">
                <a:latin typeface="+mj-lt"/>
              </a:rPr>
              <a:t>Suggest </a:t>
            </a:r>
            <a:r>
              <a:rPr lang="en-US" sz="3200" dirty="0">
                <a:latin typeface="+mj-lt"/>
              </a:rPr>
              <a:t>data </a:t>
            </a:r>
            <a:r>
              <a:rPr lang="en-US" sz="3200" dirty="0" smtClean="0">
                <a:latin typeface="+mj-lt"/>
              </a:rPr>
              <a:t>transforms: use natural </a:t>
            </a:r>
            <a:r>
              <a:rPr lang="en-US" sz="3200" dirty="0">
                <a:latin typeface="+mj-lt"/>
              </a:rPr>
              <a:t>language descriptions and visual transform preview.</a:t>
            </a:r>
          </a:p>
          <a:p>
            <a:pPr marL="290650" indent="-290650" defTabSz="381998">
              <a:spcBef>
                <a:spcPts val="2742"/>
              </a:spcBef>
              <a:defRPr sz="3348"/>
            </a:pPr>
            <a:r>
              <a:rPr lang="en-US" sz="3200" dirty="0" smtClean="0">
                <a:latin typeface="+mj-lt"/>
              </a:rPr>
              <a:t>Verification on sample </a:t>
            </a:r>
            <a:r>
              <a:rPr lang="en-US" sz="3200" dirty="0">
                <a:latin typeface="+mj-lt"/>
              </a:rPr>
              <a:t>to help users discover data quality issues.</a:t>
            </a:r>
            <a:endParaRPr lang="en-US" sz="3200" dirty="0">
              <a:latin typeface="+mj-lt"/>
            </a:endParaRPr>
          </a:p>
        </p:txBody>
      </p:sp>
    </p:spTree>
    <p:extLst>
      <p:ext uri="{BB962C8B-B14F-4D97-AF65-F5344CB8AC3E}">
        <p14:creationId xmlns:p14="http://schemas.microsoft.com/office/powerpoint/2010/main" val="84093132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User-friendly transformations</a:t>
            </a:r>
            <a:endParaRPr lang="en-US" dirty="0"/>
          </a:p>
        </p:txBody>
      </p:sp>
      <p:sp>
        <p:nvSpPr>
          <p:cNvPr id="4" name="Slide Number Placeholder 3"/>
          <p:cNvSpPr>
            <a:spLocks noGrp="1"/>
          </p:cNvSpPr>
          <p:nvPr>
            <p:ph type="sldNum" sz="quarter" idx="12"/>
          </p:nvPr>
        </p:nvSpPr>
        <p:spPr/>
        <p:txBody>
          <a:bodyPr/>
          <a:lstStyle/>
          <a:p>
            <a:fld id="{DF92A6B5-0D7C-48A8-B49A-953CF10F77E3}" type="slidenum">
              <a:rPr lang="en-US" smtClean="0"/>
              <a:pPr/>
              <a:t>17</a:t>
            </a:fld>
            <a:endParaRPr lang="en-US"/>
          </a:p>
        </p:txBody>
      </p:sp>
      <p:grpSp>
        <p:nvGrpSpPr>
          <p:cNvPr id="7" name="Group 6"/>
          <p:cNvGrpSpPr/>
          <p:nvPr/>
        </p:nvGrpSpPr>
        <p:grpSpPr>
          <a:xfrm>
            <a:off x="0" y="-22510"/>
            <a:ext cx="12192000" cy="307777"/>
            <a:chOff x="0" y="-22510"/>
            <a:chExt cx="12192000" cy="307777"/>
          </a:xfrm>
        </p:grpSpPr>
        <p:sp>
          <p:nvSpPr>
            <p:cNvPr id="8" name="Rectangle 7"/>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9" name="TextBox 8"/>
            <p:cNvSpPr txBox="1"/>
            <p:nvPr/>
          </p:nvSpPr>
          <p:spPr>
            <a:xfrm>
              <a:off x="188780" y="-22510"/>
              <a:ext cx="838691"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Section </a:t>
              </a:r>
              <a:r>
                <a:rPr lang="en-US" sz="1400" b="1" i="1" dirty="0">
                  <a:solidFill>
                    <a:schemeClr val="tx1">
                      <a:lumMod val="65000"/>
                      <a:lumOff val="35000"/>
                    </a:schemeClr>
                  </a:solidFill>
                  <a:latin typeface="+mj-lt"/>
                </a:rPr>
                <a:t>2</a:t>
              </a:r>
              <a:endParaRPr lang="en-US" sz="1400" b="1" i="1" dirty="0">
                <a:solidFill>
                  <a:schemeClr val="tx1">
                    <a:lumMod val="65000"/>
                    <a:lumOff val="35000"/>
                  </a:schemeClr>
                </a:solidFill>
                <a:latin typeface="+mj-lt"/>
              </a:endParaRPr>
            </a:p>
          </p:txBody>
        </p:sp>
      </p:grpSp>
      <p:sp>
        <p:nvSpPr>
          <p:cNvPr id="11" name="Content Placeholder 2"/>
          <p:cNvSpPr>
            <a:spLocks noGrp="1"/>
          </p:cNvSpPr>
          <p:nvPr>
            <p:ph idx="1"/>
          </p:nvPr>
        </p:nvSpPr>
        <p:spPr>
          <a:xfrm>
            <a:off x="1027471" y="1528792"/>
            <a:ext cx="9230954" cy="2806442"/>
          </a:xfrm>
        </p:spPr>
        <p:txBody>
          <a:bodyPr>
            <a:noAutofit/>
          </a:bodyPr>
          <a:lstStyle/>
          <a:p>
            <a:pPr>
              <a:lnSpc>
                <a:spcPct val="100000"/>
              </a:lnSpc>
              <a:buSzPct val="68000"/>
              <a:buFont typeface="Arial" charset="0"/>
              <a:buChar char="•"/>
            </a:pPr>
            <a:r>
              <a:rPr lang="en-US" sz="2700" dirty="0">
                <a:solidFill>
                  <a:srgbClr val="000000"/>
                </a:solidFill>
                <a:latin typeface="+mj-lt"/>
              </a:rPr>
              <a:t>Direct manipulation of and interaction with the data.</a:t>
            </a:r>
            <a:endParaRPr lang="en-US" dirty="0">
              <a:latin typeface="+mj-lt"/>
            </a:endParaRPr>
          </a:p>
          <a:p>
            <a:pPr>
              <a:lnSpc>
                <a:spcPct val="100000"/>
              </a:lnSpc>
              <a:buSzPct val="68000"/>
              <a:buFont typeface="Arial" charset="0"/>
              <a:buChar char="•"/>
            </a:pPr>
            <a:r>
              <a:rPr lang="en-US" sz="2700" dirty="0" smtClean="0">
                <a:solidFill>
                  <a:srgbClr val="000000"/>
                </a:solidFill>
                <a:latin typeface="+mj-lt"/>
              </a:rPr>
              <a:t>Menu-based </a:t>
            </a:r>
            <a:r>
              <a:rPr lang="en-US" sz="2700" dirty="0">
                <a:solidFill>
                  <a:srgbClr val="000000"/>
                </a:solidFill>
                <a:latin typeface="+mj-lt"/>
              </a:rPr>
              <a:t>transform selection.</a:t>
            </a:r>
            <a:endParaRPr lang="en-US" dirty="0">
              <a:latin typeface="+mj-lt"/>
            </a:endParaRPr>
          </a:p>
          <a:p>
            <a:pPr>
              <a:lnSpc>
                <a:spcPct val="100000"/>
              </a:lnSpc>
              <a:buSzPct val="68000"/>
              <a:buFont typeface="Arial" charset="0"/>
              <a:buChar char="•"/>
            </a:pPr>
            <a:r>
              <a:rPr lang="en-US" sz="2700" dirty="0">
                <a:solidFill>
                  <a:srgbClr val="000000"/>
                </a:solidFill>
                <a:latin typeface="+mj-lt"/>
              </a:rPr>
              <a:t>Manual editing of transform parameters</a:t>
            </a:r>
            <a:r>
              <a:rPr lang="en-US" sz="2700" dirty="0" smtClean="0">
                <a:solidFill>
                  <a:srgbClr val="000000"/>
                </a:solidFill>
                <a:latin typeface="+mj-lt"/>
              </a:rPr>
              <a:t>.</a:t>
            </a:r>
          </a:p>
          <a:p>
            <a:pPr>
              <a:lnSpc>
                <a:spcPct val="100000"/>
              </a:lnSpc>
              <a:buSzPct val="68000"/>
              <a:buFont typeface="Arial" charset="0"/>
              <a:buChar char="•"/>
            </a:pPr>
            <a:r>
              <a:rPr lang="en-US" sz="2700" dirty="0" smtClean="0">
                <a:solidFill>
                  <a:srgbClr val="000000"/>
                </a:solidFill>
                <a:latin typeface="+mj-lt"/>
              </a:rPr>
              <a:t>Six </a:t>
            </a:r>
            <a:r>
              <a:rPr lang="en-US" sz="2700" dirty="0">
                <a:solidFill>
                  <a:srgbClr val="000000"/>
                </a:solidFill>
                <a:latin typeface="+mj-lt"/>
              </a:rPr>
              <a:t>basic interactions between the user and the data table.</a:t>
            </a:r>
            <a:endParaRPr lang="en-US" dirty="0">
              <a:latin typeface="+mj-lt"/>
            </a:endParaRPr>
          </a:p>
          <a:p>
            <a:pPr lvl="1">
              <a:lnSpc>
                <a:spcPct val="100000"/>
              </a:lnSpc>
              <a:buFont typeface="Arial" charset="0"/>
              <a:buChar char="•"/>
            </a:pPr>
            <a:r>
              <a:rPr lang="en-US" sz="2300" dirty="0">
                <a:solidFill>
                  <a:srgbClr val="000000"/>
                </a:solidFill>
                <a:latin typeface="+mj-lt"/>
              </a:rPr>
              <a:t>Select row.</a:t>
            </a:r>
            <a:endParaRPr lang="en-US" dirty="0">
              <a:latin typeface="+mj-lt"/>
            </a:endParaRPr>
          </a:p>
          <a:p>
            <a:pPr lvl="1">
              <a:lnSpc>
                <a:spcPct val="100000"/>
              </a:lnSpc>
              <a:buFont typeface="Arial" charset="0"/>
              <a:buChar char="•"/>
            </a:pPr>
            <a:r>
              <a:rPr lang="en-US" sz="2300" dirty="0">
                <a:solidFill>
                  <a:srgbClr val="000000"/>
                </a:solidFill>
                <a:latin typeface="+mj-lt"/>
              </a:rPr>
              <a:t>Select column.</a:t>
            </a:r>
            <a:endParaRPr lang="en-US" dirty="0">
              <a:latin typeface="+mj-lt"/>
            </a:endParaRPr>
          </a:p>
          <a:p>
            <a:pPr lvl="1">
              <a:lnSpc>
                <a:spcPct val="100000"/>
              </a:lnSpc>
              <a:buFont typeface="Arial" charset="0"/>
              <a:buChar char="•"/>
            </a:pPr>
            <a:r>
              <a:rPr lang="en-US" sz="2300" dirty="0">
                <a:solidFill>
                  <a:srgbClr val="000000"/>
                </a:solidFill>
                <a:latin typeface="+mj-lt"/>
              </a:rPr>
              <a:t>Click bars in the data quality meter.</a:t>
            </a:r>
            <a:endParaRPr lang="en-US" dirty="0">
              <a:latin typeface="+mj-lt"/>
            </a:endParaRPr>
          </a:p>
          <a:p>
            <a:pPr lvl="1">
              <a:lnSpc>
                <a:spcPct val="100000"/>
              </a:lnSpc>
              <a:buFont typeface="Arial" charset="0"/>
              <a:buChar char="•"/>
            </a:pPr>
            <a:r>
              <a:rPr lang="en-US" sz="2300" dirty="0">
                <a:solidFill>
                  <a:srgbClr val="000000"/>
                </a:solidFill>
                <a:latin typeface="+mj-lt"/>
              </a:rPr>
              <a:t>Select text in a cell.</a:t>
            </a:r>
            <a:endParaRPr lang="en-US" dirty="0">
              <a:latin typeface="+mj-lt"/>
            </a:endParaRPr>
          </a:p>
          <a:p>
            <a:pPr lvl="1">
              <a:lnSpc>
                <a:spcPct val="100000"/>
              </a:lnSpc>
              <a:buFont typeface="Arial" charset="0"/>
              <a:buChar char="•"/>
            </a:pPr>
            <a:r>
              <a:rPr lang="en-US" sz="2300" dirty="0">
                <a:solidFill>
                  <a:srgbClr val="000000"/>
                </a:solidFill>
                <a:latin typeface="+mj-lt"/>
              </a:rPr>
              <a:t>Edit a value in the table.</a:t>
            </a:r>
            <a:endParaRPr lang="en-US" dirty="0">
              <a:latin typeface="+mj-lt"/>
            </a:endParaRPr>
          </a:p>
          <a:p>
            <a:pPr lvl="1">
              <a:lnSpc>
                <a:spcPct val="100000"/>
              </a:lnSpc>
              <a:buFont typeface="Arial" charset="0"/>
              <a:buChar char="•"/>
            </a:pPr>
            <a:r>
              <a:rPr lang="en-US" sz="2300" dirty="0">
                <a:solidFill>
                  <a:srgbClr val="000000"/>
                </a:solidFill>
                <a:latin typeface="+mj-lt"/>
              </a:rPr>
              <a:t>Assign column name, data type, or semantic role.</a:t>
            </a:r>
            <a:endParaRPr lang="en-US" dirty="0">
              <a:latin typeface="+mj-lt"/>
            </a:endParaRPr>
          </a:p>
          <a:p>
            <a:pPr>
              <a:lnSpc>
                <a:spcPct val="100000"/>
              </a:lnSpc>
              <a:buSzPct val="68000"/>
              <a:buFont typeface="Arial" charset="0"/>
              <a:buChar char="•"/>
            </a:pPr>
            <a:endParaRPr lang="en-US" dirty="0">
              <a:latin typeface="+mj-lt"/>
            </a:endParaRPr>
          </a:p>
        </p:txBody>
      </p:sp>
    </p:spTree>
    <p:extLst>
      <p:ext uri="{BB962C8B-B14F-4D97-AF65-F5344CB8AC3E}">
        <p14:creationId xmlns:p14="http://schemas.microsoft.com/office/powerpoint/2010/main" val="127039971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a:t>
            </a:r>
            <a:r>
              <a:rPr lang="en-US" dirty="0" smtClean="0"/>
              <a:t>Suggesting Transformation</a:t>
            </a:r>
            <a:endParaRPr lang="en-US" dirty="0"/>
          </a:p>
        </p:txBody>
      </p:sp>
      <p:sp>
        <p:nvSpPr>
          <p:cNvPr id="4" name="Slide Number Placeholder 3"/>
          <p:cNvSpPr>
            <a:spLocks noGrp="1"/>
          </p:cNvSpPr>
          <p:nvPr>
            <p:ph type="sldNum" sz="quarter" idx="12"/>
          </p:nvPr>
        </p:nvSpPr>
        <p:spPr/>
        <p:txBody>
          <a:bodyPr/>
          <a:lstStyle/>
          <a:p>
            <a:fld id="{40A01959-B587-3B45-A9B3-C17F42F09305}" type="slidenum">
              <a:rPr lang="en-US" smtClean="0"/>
              <a:t>18</a:t>
            </a:fld>
            <a:endParaRPr lang="en-US"/>
          </a:p>
        </p:txBody>
      </p:sp>
      <p:grpSp>
        <p:nvGrpSpPr>
          <p:cNvPr id="5" name="Group 4"/>
          <p:cNvGrpSpPr/>
          <p:nvPr/>
        </p:nvGrpSpPr>
        <p:grpSpPr>
          <a:xfrm>
            <a:off x="0" y="-22510"/>
            <a:ext cx="12192000" cy="307777"/>
            <a:chOff x="0" y="-22510"/>
            <a:chExt cx="12192000" cy="307777"/>
          </a:xfrm>
        </p:grpSpPr>
        <p:sp>
          <p:nvSpPr>
            <p:cNvPr id="6" name="Rectangle 5"/>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7" name="TextBox 6"/>
            <p:cNvSpPr txBox="1"/>
            <p:nvPr/>
          </p:nvSpPr>
          <p:spPr>
            <a:xfrm>
              <a:off x="188780" y="-22510"/>
              <a:ext cx="838691"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Section </a:t>
              </a:r>
              <a:r>
                <a:rPr lang="en-US" sz="1400" b="1" i="1" dirty="0">
                  <a:solidFill>
                    <a:schemeClr val="tx1">
                      <a:lumMod val="65000"/>
                      <a:lumOff val="35000"/>
                    </a:schemeClr>
                  </a:solidFill>
                  <a:latin typeface="+mj-lt"/>
                </a:rPr>
                <a:t>3</a:t>
              </a:r>
            </a:p>
          </p:txBody>
        </p:sp>
      </p:grpSp>
    </p:spTree>
    <p:extLst>
      <p:ext uri="{BB962C8B-B14F-4D97-AF65-F5344CB8AC3E}">
        <p14:creationId xmlns:p14="http://schemas.microsoft.com/office/powerpoint/2010/main" val="18367992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 inference engine</a:t>
            </a:r>
            <a:endParaRPr lang="en-US" dirty="0"/>
          </a:p>
        </p:txBody>
      </p:sp>
      <p:sp>
        <p:nvSpPr>
          <p:cNvPr id="4" name="Slide Number Placeholder 3"/>
          <p:cNvSpPr>
            <a:spLocks noGrp="1"/>
          </p:cNvSpPr>
          <p:nvPr>
            <p:ph type="sldNum" sz="quarter" idx="12"/>
          </p:nvPr>
        </p:nvSpPr>
        <p:spPr/>
        <p:txBody>
          <a:bodyPr/>
          <a:lstStyle/>
          <a:p>
            <a:fld id="{DF92A6B5-0D7C-48A8-B49A-953CF10F77E3}" type="slidenum">
              <a:rPr lang="en-US" smtClean="0"/>
              <a:pPr/>
              <a:t>19</a:t>
            </a:fld>
            <a:endParaRPr lang="en-US"/>
          </a:p>
        </p:txBody>
      </p:sp>
      <p:grpSp>
        <p:nvGrpSpPr>
          <p:cNvPr id="7" name="Group 6"/>
          <p:cNvGrpSpPr/>
          <p:nvPr/>
        </p:nvGrpSpPr>
        <p:grpSpPr>
          <a:xfrm>
            <a:off x="0" y="-22510"/>
            <a:ext cx="12192000" cy="307777"/>
            <a:chOff x="0" y="-22510"/>
            <a:chExt cx="12192000" cy="307777"/>
          </a:xfrm>
        </p:grpSpPr>
        <p:sp>
          <p:nvSpPr>
            <p:cNvPr id="8" name="Rectangle 7"/>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9" name="TextBox 8"/>
            <p:cNvSpPr txBox="1"/>
            <p:nvPr/>
          </p:nvSpPr>
          <p:spPr>
            <a:xfrm>
              <a:off x="188780" y="-22510"/>
              <a:ext cx="838691"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Section 3</a:t>
              </a:r>
              <a:endParaRPr lang="en-US" sz="1400" b="1" i="1" dirty="0">
                <a:solidFill>
                  <a:schemeClr val="tx1">
                    <a:lumMod val="65000"/>
                    <a:lumOff val="35000"/>
                  </a:schemeClr>
                </a:solidFill>
                <a:latin typeface="+mj-lt"/>
              </a:endParaRPr>
            </a:p>
          </p:txBody>
        </p:sp>
      </p:grpSp>
      <p:sp>
        <p:nvSpPr>
          <p:cNvPr id="11" name="Content Placeholder 2"/>
          <p:cNvSpPr>
            <a:spLocks noGrp="1"/>
          </p:cNvSpPr>
          <p:nvPr>
            <p:ph idx="1"/>
          </p:nvPr>
        </p:nvSpPr>
        <p:spPr>
          <a:xfrm>
            <a:off x="838200" y="1690688"/>
            <a:ext cx="10515600" cy="3380600"/>
          </a:xfrm>
        </p:spPr>
        <p:txBody>
          <a:bodyPr>
            <a:noAutofit/>
          </a:bodyPr>
          <a:lstStyle/>
          <a:p>
            <a:pPr marL="243771" indent="-243771" defTabSz="320385">
              <a:spcBef>
                <a:spcPts val="2250"/>
              </a:spcBef>
              <a:defRPr sz="2807"/>
            </a:pPr>
            <a:r>
              <a:rPr lang="en-US" sz="2400" dirty="0">
                <a:latin typeface="+mj-lt"/>
              </a:rPr>
              <a:t>Inputs to the engine consist of user interactions; the current working transform; data descriptions such as column data types, semantic roles, and summary statistics; and a corpus of historical usage statistics.</a:t>
            </a:r>
          </a:p>
          <a:p>
            <a:pPr marL="243771" indent="-243771" defTabSz="320385">
              <a:spcBef>
                <a:spcPts val="2250"/>
              </a:spcBef>
              <a:defRPr sz="2807"/>
            </a:pPr>
            <a:r>
              <a:rPr lang="en-US" sz="2400" dirty="0">
                <a:latin typeface="+mj-lt"/>
              </a:rPr>
              <a:t>Transform suggestions proceed in three phases:</a:t>
            </a:r>
          </a:p>
          <a:p>
            <a:pPr marL="731315" lvl="2" indent="-243771" defTabSz="320385">
              <a:spcBef>
                <a:spcPts val="2250"/>
              </a:spcBef>
              <a:defRPr sz="2340"/>
            </a:pPr>
            <a:r>
              <a:rPr lang="en-US" sz="2400" dirty="0">
                <a:latin typeface="+mj-lt"/>
              </a:rPr>
              <a:t>Inferring transform parameters from user interaction</a:t>
            </a:r>
          </a:p>
          <a:p>
            <a:pPr marL="731315" lvl="2" indent="-243771" defTabSz="320385">
              <a:spcBef>
                <a:spcPts val="2250"/>
              </a:spcBef>
              <a:defRPr sz="2340"/>
            </a:pPr>
            <a:r>
              <a:rPr lang="en-US" sz="2400" dirty="0">
                <a:latin typeface="+mj-lt"/>
              </a:rPr>
              <a:t>Generating candidate transforms from inferred parameters</a:t>
            </a:r>
          </a:p>
          <a:p>
            <a:pPr marL="731315" lvl="2" indent="-243771" defTabSz="320385">
              <a:spcBef>
                <a:spcPts val="2250"/>
              </a:spcBef>
              <a:defRPr sz="2340"/>
            </a:pPr>
            <a:r>
              <a:rPr lang="en-US" sz="2400" dirty="0">
                <a:latin typeface="+mj-lt"/>
              </a:rPr>
              <a:t>Ranking the results</a:t>
            </a:r>
          </a:p>
          <a:p>
            <a:pPr marL="243771" indent="-243771" defTabSz="320385">
              <a:spcBef>
                <a:spcPts val="2250"/>
              </a:spcBef>
              <a:defRPr sz="2807"/>
            </a:pPr>
            <a:r>
              <a:rPr lang="en-US" sz="2400" dirty="0">
                <a:latin typeface="+mj-lt"/>
              </a:rPr>
              <a:t>To generate transformations, </a:t>
            </a:r>
            <a:r>
              <a:rPr lang="en-US" sz="2400" dirty="0" smtClean="0">
                <a:latin typeface="+mj-lt"/>
              </a:rPr>
              <a:t>rely </a:t>
            </a:r>
            <a:r>
              <a:rPr lang="en-US" sz="2400" dirty="0">
                <a:latin typeface="+mj-lt"/>
              </a:rPr>
              <a:t>on a corpus of usage statistics</a:t>
            </a:r>
          </a:p>
        </p:txBody>
      </p:sp>
    </p:spTree>
    <p:extLst>
      <p:ext uri="{BB962C8B-B14F-4D97-AF65-F5344CB8AC3E}">
        <p14:creationId xmlns:p14="http://schemas.microsoft.com/office/powerpoint/2010/main" val="3041194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Announcements</a:t>
            </a:r>
            <a:endParaRPr lang="en-US" dirty="0"/>
          </a:p>
        </p:txBody>
      </p:sp>
      <p:sp>
        <p:nvSpPr>
          <p:cNvPr id="3" name="Content Placeholder 2"/>
          <p:cNvSpPr>
            <a:spLocks noGrp="1"/>
          </p:cNvSpPr>
          <p:nvPr>
            <p:ph idx="1"/>
          </p:nvPr>
        </p:nvSpPr>
        <p:spPr/>
        <p:txBody>
          <a:bodyPr>
            <a:normAutofit/>
          </a:bodyPr>
          <a:lstStyle/>
          <a:p>
            <a:pPr marL="514350" indent="-514350">
              <a:buFont typeface="+mj-lt"/>
              <a:buAutoNum type="arabicPeriod"/>
            </a:pPr>
            <a:endParaRPr lang="en-US" dirty="0" smtClean="0">
              <a:latin typeface="+mj-lt"/>
            </a:endParaRPr>
          </a:p>
          <a:p>
            <a:pPr marL="514350" indent="-514350">
              <a:buFont typeface="+mj-lt"/>
              <a:buAutoNum type="arabicPeriod"/>
            </a:pPr>
            <a:r>
              <a:rPr lang="en-US" dirty="0" smtClean="0">
                <a:latin typeface="+mj-lt"/>
              </a:rPr>
              <a:t>Discussion Leaders</a:t>
            </a:r>
            <a:endParaRPr lang="en-US" dirty="0" smtClean="0">
              <a:latin typeface="+mj-lt"/>
            </a:endParaRPr>
          </a:p>
          <a:p>
            <a:pPr marL="514350" indent="-514350">
              <a:buFont typeface="+mj-lt"/>
              <a:buAutoNum type="arabicPeriod"/>
            </a:pPr>
            <a:endParaRPr lang="en-US" dirty="0" smtClean="0">
              <a:latin typeface="+mj-lt"/>
            </a:endParaRPr>
          </a:p>
          <a:p>
            <a:pPr marL="514350" indent="-514350">
              <a:buFont typeface="+mj-lt"/>
              <a:buAutoNum type="arabicPeriod"/>
            </a:pPr>
            <a:r>
              <a:rPr lang="en-US" dirty="0" smtClean="0">
                <a:latin typeface="+mj-lt"/>
              </a:rPr>
              <a:t>Project meetings</a:t>
            </a:r>
          </a:p>
          <a:p>
            <a:pPr marL="971550" lvl="1" indent="-514350">
              <a:buFont typeface="+mj-lt"/>
              <a:buAutoNum type="arabicPeriod"/>
            </a:pPr>
            <a:r>
              <a:rPr lang="en-US" dirty="0" smtClean="0">
                <a:latin typeface="+mj-lt"/>
              </a:rPr>
              <a:t>Meeting tomorrow: </a:t>
            </a:r>
            <a:r>
              <a:rPr lang="en-US" dirty="0" smtClean="0">
                <a:latin typeface="+mj-lt"/>
                <a:hlinkClick r:id="rId3"/>
              </a:rPr>
              <a:t>https</a:t>
            </a:r>
            <a:r>
              <a:rPr lang="en-US" dirty="0">
                <a:latin typeface="+mj-lt"/>
                <a:hlinkClick r:id="rId3"/>
              </a:rPr>
              <a:t>://</a:t>
            </a:r>
            <a:r>
              <a:rPr lang="en-US" dirty="0" smtClean="0">
                <a:latin typeface="+mj-lt"/>
                <a:hlinkClick r:id="rId3"/>
              </a:rPr>
              <a:t>doodle.com/poll/c2p4vha97tqsi8e6</a:t>
            </a:r>
            <a:endParaRPr lang="en-US" dirty="0" smtClean="0">
              <a:latin typeface="+mj-lt"/>
            </a:endParaRPr>
          </a:p>
          <a:p>
            <a:pPr marL="971550" lvl="1" indent="-514350">
              <a:buFont typeface="+mj-lt"/>
              <a:buAutoNum type="arabicPeriod"/>
            </a:pPr>
            <a:r>
              <a:rPr lang="en-US" dirty="0" smtClean="0">
                <a:latin typeface="+mj-lt"/>
              </a:rPr>
              <a:t>If tomorrow does not work email me with your availability</a:t>
            </a:r>
            <a:endParaRPr lang="en-US" dirty="0" smtClean="0">
              <a:latin typeface="+mj-lt"/>
            </a:endParaRPr>
          </a:p>
          <a:p>
            <a:pPr marL="1371600" lvl="2" indent="-457200">
              <a:buFont typeface="+mj-lt"/>
              <a:buAutoNum type="arabicPeriod"/>
            </a:pPr>
            <a:endParaRPr lang="en-US" dirty="0">
              <a:latin typeface="+mj-lt"/>
            </a:endParaRPr>
          </a:p>
          <a:p>
            <a:pPr marL="514350" indent="-514350">
              <a:buFont typeface="+mj-lt"/>
              <a:buAutoNum type="arabicPeriod"/>
            </a:pPr>
            <a:endParaRPr lang="en-US" dirty="0" smtClean="0">
              <a:latin typeface="+mj-lt"/>
            </a:endParaRPr>
          </a:p>
        </p:txBody>
      </p:sp>
      <p:sp>
        <p:nvSpPr>
          <p:cNvPr id="4" name="Slide Number Placeholder 3"/>
          <p:cNvSpPr>
            <a:spLocks noGrp="1"/>
          </p:cNvSpPr>
          <p:nvPr>
            <p:ph type="sldNum" sz="quarter" idx="12"/>
          </p:nvPr>
        </p:nvSpPr>
        <p:spPr/>
        <p:txBody>
          <a:bodyPr/>
          <a:lstStyle/>
          <a:p>
            <a:fld id="{DF92A6B5-0D7C-48A8-B49A-953CF10F77E3}" type="slidenum">
              <a:rPr lang="en-US" smtClean="0"/>
              <a:pPr/>
              <a:t>2</a:t>
            </a:fld>
            <a:endParaRPr lang="en-US"/>
          </a:p>
        </p:txBody>
      </p:sp>
      <p:sp>
        <p:nvSpPr>
          <p:cNvPr id="8" name="Rectangle 7"/>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Tree>
    <p:extLst>
      <p:ext uri="{BB962C8B-B14F-4D97-AF65-F5344CB8AC3E}">
        <p14:creationId xmlns:p14="http://schemas.microsoft.com/office/powerpoint/2010/main" val="78795994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Usage corpus and transform equivalence</a:t>
            </a:r>
            <a:endParaRPr lang="en-US" dirty="0"/>
          </a:p>
        </p:txBody>
      </p:sp>
      <p:sp>
        <p:nvSpPr>
          <p:cNvPr id="4" name="Slide Number Placeholder 3"/>
          <p:cNvSpPr>
            <a:spLocks noGrp="1"/>
          </p:cNvSpPr>
          <p:nvPr>
            <p:ph type="sldNum" sz="quarter" idx="12"/>
          </p:nvPr>
        </p:nvSpPr>
        <p:spPr/>
        <p:txBody>
          <a:bodyPr/>
          <a:lstStyle/>
          <a:p>
            <a:fld id="{DF92A6B5-0D7C-48A8-B49A-953CF10F77E3}" type="slidenum">
              <a:rPr lang="en-US" smtClean="0"/>
              <a:pPr/>
              <a:t>20</a:t>
            </a:fld>
            <a:endParaRPr lang="en-US"/>
          </a:p>
        </p:txBody>
      </p:sp>
      <p:grpSp>
        <p:nvGrpSpPr>
          <p:cNvPr id="7" name="Group 6"/>
          <p:cNvGrpSpPr/>
          <p:nvPr/>
        </p:nvGrpSpPr>
        <p:grpSpPr>
          <a:xfrm>
            <a:off x="0" y="-22510"/>
            <a:ext cx="12192000" cy="307777"/>
            <a:chOff x="0" y="-22510"/>
            <a:chExt cx="12192000" cy="307777"/>
          </a:xfrm>
        </p:grpSpPr>
        <p:sp>
          <p:nvSpPr>
            <p:cNvPr id="8" name="Rectangle 7"/>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9" name="TextBox 8"/>
            <p:cNvSpPr txBox="1"/>
            <p:nvPr/>
          </p:nvSpPr>
          <p:spPr>
            <a:xfrm>
              <a:off x="188780" y="-22510"/>
              <a:ext cx="838691"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Section 3</a:t>
              </a:r>
              <a:endParaRPr lang="en-US" sz="1400" b="1" i="1" dirty="0">
                <a:solidFill>
                  <a:schemeClr val="tx1">
                    <a:lumMod val="65000"/>
                    <a:lumOff val="35000"/>
                  </a:schemeClr>
                </a:solidFill>
                <a:latin typeface="+mj-lt"/>
              </a:endParaRPr>
            </a:p>
          </p:txBody>
        </p:sp>
      </p:grpSp>
      <p:sp>
        <p:nvSpPr>
          <p:cNvPr id="11" name="Content Placeholder 2"/>
          <p:cNvSpPr>
            <a:spLocks noGrp="1"/>
          </p:cNvSpPr>
          <p:nvPr>
            <p:ph idx="1"/>
          </p:nvPr>
        </p:nvSpPr>
        <p:spPr>
          <a:xfrm>
            <a:off x="838200" y="1690688"/>
            <a:ext cx="10515600" cy="3380600"/>
          </a:xfrm>
        </p:spPr>
        <p:txBody>
          <a:bodyPr>
            <a:noAutofit/>
          </a:bodyPr>
          <a:lstStyle/>
          <a:p>
            <a:pPr marL="187517" indent="-187517" defTabSz="246451">
              <a:spcBef>
                <a:spcPts val="1758"/>
              </a:spcBef>
              <a:defRPr sz="2160"/>
            </a:pPr>
            <a:r>
              <a:rPr lang="en-US" dirty="0">
                <a:latin typeface="+mj-lt"/>
              </a:rPr>
              <a:t>The corpus consists of frequency counts of transform descriptors and initiating interactions.</a:t>
            </a:r>
          </a:p>
          <a:p>
            <a:pPr marL="187517" indent="-187517" defTabSz="246451">
              <a:spcBef>
                <a:spcPts val="1758"/>
              </a:spcBef>
              <a:defRPr sz="2160"/>
            </a:pPr>
            <a:r>
              <a:rPr lang="en-US" dirty="0">
                <a:latin typeface="+mj-lt"/>
              </a:rPr>
              <a:t>Transforms are considered equivalent in this way:</a:t>
            </a:r>
          </a:p>
          <a:p>
            <a:pPr marL="562550" lvl="2" indent="-187517" defTabSz="246451">
              <a:spcBef>
                <a:spcPts val="1758"/>
              </a:spcBef>
              <a:defRPr sz="1800"/>
            </a:pPr>
            <a:r>
              <a:rPr lang="en-US" dirty="0">
                <a:latin typeface="+mj-lt"/>
              </a:rPr>
              <a:t>they have an identical transform type</a:t>
            </a:r>
          </a:p>
          <a:p>
            <a:pPr marL="562550" lvl="2" indent="-187517" defTabSz="246451">
              <a:spcBef>
                <a:spcPts val="1758"/>
              </a:spcBef>
              <a:defRPr sz="1800"/>
            </a:pPr>
            <a:r>
              <a:rPr lang="en-US" dirty="0">
                <a:latin typeface="+mj-lt"/>
              </a:rPr>
              <a:t>they have equivalent parameters as defined below</a:t>
            </a:r>
          </a:p>
          <a:p>
            <a:pPr marL="187517" indent="-187517" defTabSz="246451">
              <a:spcBef>
                <a:spcPts val="1758"/>
              </a:spcBef>
              <a:defRPr sz="2160"/>
            </a:pPr>
            <a:r>
              <a:rPr lang="en-US" dirty="0">
                <a:latin typeface="+mj-lt"/>
              </a:rPr>
              <a:t>Four types of parameters: row, column, text selection and enumerable.</a:t>
            </a:r>
          </a:p>
          <a:p>
            <a:pPr marL="562550" lvl="2" indent="-187517" defTabSz="246451">
              <a:spcBef>
                <a:spcPts val="1758"/>
              </a:spcBef>
              <a:defRPr sz="1800"/>
            </a:pPr>
            <a:r>
              <a:rPr lang="en-US" dirty="0">
                <a:latin typeface="+mj-lt"/>
              </a:rPr>
              <a:t>row selections are equivalent: if they both contains filtering conditions or match all rows in the table.</a:t>
            </a:r>
          </a:p>
          <a:p>
            <a:pPr marL="562550" lvl="2" indent="-187517" defTabSz="246451">
              <a:spcBef>
                <a:spcPts val="1758"/>
              </a:spcBef>
              <a:defRPr sz="1800"/>
            </a:pPr>
            <a:r>
              <a:rPr lang="en-US" dirty="0">
                <a:latin typeface="+mj-lt"/>
              </a:rPr>
              <a:t>column selection are equivalent if they refer to columns with the same data type or semantic rules.</a:t>
            </a:r>
          </a:p>
          <a:p>
            <a:pPr marL="562550" lvl="2" indent="-187517" defTabSz="246451">
              <a:spcBef>
                <a:spcPts val="1758"/>
              </a:spcBef>
              <a:defRPr sz="1800"/>
            </a:pPr>
            <a:r>
              <a:rPr lang="en-US" dirty="0">
                <a:latin typeface="+mj-lt"/>
              </a:rPr>
              <a:t>Text selections are equivalent if both are index-based selections or contain regular expressions</a:t>
            </a:r>
          </a:p>
          <a:p>
            <a:pPr marL="562550" lvl="2" indent="-187517" defTabSz="246451">
              <a:spcBef>
                <a:spcPts val="1758"/>
              </a:spcBef>
              <a:defRPr sz="1800"/>
            </a:pPr>
            <a:r>
              <a:rPr lang="en-US" dirty="0">
                <a:latin typeface="+mj-lt"/>
              </a:rPr>
              <a:t>enumerable parameters are equivalent if they match exactly</a:t>
            </a:r>
          </a:p>
        </p:txBody>
      </p:sp>
    </p:spTree>
    <p:extLst>
      <p:ext uri="{BB962C8B-B14F-4D97-AF65-F5344CB8AC3E}">
        <p14:creationId xmlns:p14="http://schemas.microsoft.com/office/powerpoint/2010/main" val="115512814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Inferring transform parameters from user interaction</a:t>
            </a:r>
            <a:endParaRPr lang="en-US" dirty="0"/>
          </a:p>
        </p:txBody>
      </p:sp>
      <p:sp>
        <p:nvSpPr>
          <p:cNvPr id="4" name="Slide Number Placeholder 3"/>
          <p:cNvSpPr>
            <a:spLocks noGrp="1"/>
          </p:cNvSpPr>
          <p:nvPr>
            <p:ph type="sldNum" sz="quarter" idx="12"/>
          </p:nvPr>
        </p:nvSpPr>
        <p:spPr/>
        <p:txBody>
          <a:bodyPr/>
          <a:lstStyle/>
          <a:p>
            <a:fld id="{DF92A6B5-0D7C-48A8-B49A-953CF10F77E3}" type="slidenum">
              <a:rPr lang="en-US" smtClean="0"/>
              <a:pPr/>
              <a:t>21</a:t>
            </a:fld>
            <a:endParaRPr lang="en-US"/>
          </a:p>
        </p:txBody>
      </p:sp>
      <p:grpSp>
        <p:nvGrpSpPr>
          <p:cNvPr id="7" name="Group 6"/>
          <p:cNvGrpSpPr/>
          <p:nvPr/>
        </p:nvGrpSpPr>
        <p:grpSpPr>
          <a:xfrm>
            <a:off x="0" y="-22510"/>
            <a:ext cx="12192000" cy="307777"/>
            <a:chOff x="0" y="-22510"/>
            <a:chExt cx="12192000" cy="307777"/>
          </a:xfrm>
        </p:grpSpPr>
        <p:sp>
          <p:nvSpPr>
            <p:cNvPr id="8" name="Rectangle 7"/>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9" name="TextBox 8"/>
            <p:cNvSpPr txBox="1"/>
            <p:nvPr/>
          </p:nvSpPr>
          <p:spPr>
            <a:xfrm>
              <a:off x="188780" y="-22510"/>
              <a:ext cx="838691"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Section 3</a:t>
              </a:r>
              <a:endParaRPr lang="en-US" sz="1400" b="1" i="1" dirty="0">
                <a:solidFill>
                  <a:schemeClr val="tx1">
                    <a:lumMod val="65000"/>
                    <a:lumOff val="35000"/>
                  </a:schemeClr>
                </a:solidFill>
                <a:latin typeface="+mj-lt"/>
              </a:endParaRPr>
            </a:p>
          </p:txBody>
        </p:sp>
      </p:grpSp>
      <p:sp>
        <p:nvSpPr>
          <p:cNvPr id="11" name="Content Placeholder 2"/>
          <p:cNvSpPr>
            <a:spLocks noGrp="1"/>
          </p:cNvSpPr>
          <p:nvPr>
            <p:ph idx="1"/>
          </p:nvPr>
        </p:nvSpPr>
        <p:spPr>
          <a:xfrm>
            <a:off x="838200" y="1690688"/>
            <a:ext cx="10515600" cy="3380600"/>
          </a:xfrm>
        </p:spPr>
        <p:txBody>
          <a:bodyPr>
            <a:noAutofit/>
          </a:bodyPr>
          <a:lstStyle/>
          <a:p>
            <a:pPr marL="253148" indent="-253148" defTabSz="332708">
              <a:spcBef>
                <a:spcPts val="2391"/>
              </a:spcBef>
              <a:defRPr sz="2916"/>
            </a:pPr>
            <a:r>
              <a:rPr lang="en-US" sz="2400" dirty="0">
                <a:latin typeface="+mj-lt"/>
              </a:rPr>
              <a:t>Infer three types of transform parameter: row, column or text selection</a:t>
            </a:r>
          </a:p>
          <a:p>
            <a:pPr marL="253148" indent="-253148" defTabSz="332708">
              <a:spcBef>
                <a:spcPts val="2391"/>
              </a:spcBef>
              <a:defRPr sz="2916"/>
            </a:pPr>
            <a:r>
              <a:rPr lang="en-US" sz="2400" dirty="0">
                <a:latin typeface="+mj-lt"/>
              </a:rPr>
              <a:t>For each type, enumerate possible parameter values, resulting in a collection of inferred parameter set.</a:t>
            </a:r>
          </a:p>
          <a:p>
            <a:pPr marL="253148" indent="-253148" defTabSz="332708">
              <a:spcBef>
                <a:spcPts val="2391"/>
              </a:spcBef>
              <a:defRPr sz="2916"/>
            </a:pPr>
            <a:r>
              <a:rPr lang="en-US" sz="2400" dirty="0">
                <a:latin typeface="+mj-lt"/>
              </a:rPr>
              <a:t>Parameter’s value is independent of each other.</a:t>
            </a:r>
          </a:p>
          <a:p>
            <a:pPr marL="253148" indent="-253148" defTabSz="332708">
              <a:spcBef>
                <a:spcPts val="2391"/>
              </a:spcBef>
              <a:defRPr sz="2916"/>
            </a:pPr>
            <a:r>
              <a:rPr lang="en-US" sz="2400" b="1" dirty="0">
                <a:latin typeface="+mj-lt"/>
                <a:ea typeface="Helvetica"/>
                <a:cs typeface="Helvetica"/>
                <a:sym typeface="Helvetica"/>
              </a:rPr>
              <a:t>row selection</a:t>
            </a:r>
            <a:r>
              <a:rPr lang="en-US" sz="2400" dirty="0">
                <a:latin typeface="+mj-lt"/>
              </a:rPr>
              <a:t> is based on row indices and predicate matching.</a:t>
            </a:r>
          </a:p>
          <a:p>
            <a:pPr marL="253148" indent="-253148" defTabSz="332708">
              <a:spcBef>
                <a:spcPts val="2391"/>
              </a:spcBef>
              <a:defRPr sz="2916"/>
            </a:pPr>
            <a:r>
              <a:rPr lang="en-US" sz="2400" b="1" dirty="0">
                <a:latin typeface="+mj-lt"/>
                <a:ea typeface="Helvetica"/>
                <a:cs typeface="Helvetica"/>
                <a:sym typeface="Helvetica"/>
              </a:rPr>
              <a:t>column selection</a:t>
            </a:r>
            <a:r>
              <a:rPr lang="en-US" sz="2400" dirty="0">
                <a:latin typeface="+mj-lt"/>
              </a:rPr>
              <a:t> returns columns users have interacted with.</a:t>
            </a:r>
          </a:p>
          <a:p>
            <a:pPr marL="253148" indent="-253148" defTabSz="332708">
              <a:spcBef>
                <a:spcPts val="2391"/>
              </a:spcBef>
              <a:defRPr sz="2916"/>
            </a:pPr>
            <a:r>
              <a:rPr lang="en-US" sz="2400" b="1" dirty="0">
                <a:latin typeface="+mj-lt"/>
                <a:ea typeface="Helvetica"/>
                <a:cs typeface="Helvetica"/>
                <a:sym typeface="Helvetica"/>
              </a:rPr>
              <a:t>text selection</a:t>
            </a:r>
            <a:r>
              <a:rPr lang="en-US" sz="2400" dirty="0">
                <a:latin typeface="+mj-lt"/>
              </a:rPr>
              <a:t> is either simple index ranges or inferred regular expressions</a:t>
            </a:r>
            <a:endParaRPr lang="en-US" sz="2400" dirty="0">
              <a:latin typeface="+mj-lt"/>
            </a:endParaRPr>
          </a:p>
        </p:txBody>
      </p:sp>
    </p:spTree>
    <p:extLst>
      <p:ext uri="{BB962C8B-B14F-4D97-AF65-F5344CB8AC3E}">
        <p14:creationId xmlns:p14="http://schemas.microsoft.com/office/powerpoint/2010/main" val="141338802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Regular expression inference</a:t>
            </a:r>
            <a:endParaRPr lang="en-US" dirty="0"/>
          </a:p>
        </p:txBody>
      </p:sp>
      <p:sp>
        <p:nvSpPr>
          <p:cNvPr id="4" name="Slide Number Placeholder 3"/>
          <p:cNvSpPr>
            <a:spLocks noGrp="1"/>
          </p:cNvSpPr>
          <p:nvPr>
            <p:ph type="sldNum" sz="quarter" idx="12"/>
          </p:nvPr>
        </p:nvSpPr>
        <p:spPr/>
        <p:txBody>
          <a:bodyPr/>
          <a:lstStyle/>
          <a:p>
            <a:fld id="{DF92A6B5-0D7C-48A8-B49A-953CF10F77E3}" type="slidenum">
              <a:rPr lang="en-US" smtClean="0"/>
              <a:pPr/>
              <a:t>22</a:t>
            </a:fld>
            <a:endParaRPr lang="en-US"/>
          </a:p>
        </p:txBody>
      </p:sp>
      <p:grpSp>
        <p:nvGrpSpPr>
          <p:cNvPr id="7" name="Group 6"/>
          <p:cNvGrpSpPr/>
          <p:nvPr/>
        </p:nvGrpSpPr>
        <p:grpSpPr>
          <a:xfrm>
            <a:off x="0" y="-22510"/>
            <a:ext cx="12192000" cy="307777"/>
            <a:chOff x="0" y="-22510"/>
            <a:chExt cx="12192000" cy="307777"/>
          </a:xfrm>
        </p:grpSpPr>
        <p:sp>
          <p:nvSpPr>
            <p:cNvPr id="8" name="Rectangle 7"/>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9" name="TextBox 8"/>
            <p:cNvSpPr txBox="1"/>
            <p:nvPr/>
          </p:nvSpPr>
          <p:spPr>
            <a:xfrm>
              <a:off x="188780" y="-22510"/>
              <a:ext cx="838691"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Section 3</a:t>
              </a:r>
              <a:endParaRPr lang="en-US" sz="1400" b="1" i="1" dirty="0">
                <a:solidFill>
                  <a:schemeClr val="tx1">
                    <a:lumMod val="65000"/>
                    <a:lumOff val="35000"/>
                  </a:schemeClr>
                </a:solidFill>
                <a:latin typeface="+mj-lt"/>
              </a:endParaRPr>
            </a:p>
          </p:txBody>
        </p:sp>
      </p:grpSp>
      <p:pic>
        <p:nvPicPr>
          <p:cNvPr id="10" name="Picture 9"/>
          <p:cNvPicPr>
            <a:picLocks noChangeAspect="1"/>
          </p:cNvPicPr>
          <p:nvPr/>
        </p:nvPicPr>
        <p:blipFill>
          <a:blip r:embed="rId3"/>
          <a:stretch>
            <a:fillRect/>
          </a:stretch>
        </p:blipFill>
        <p:spPr>
          <a:xfrm>
            <a:off x="3137693" y="1381125"/>
            <a:ext cx="5916613" cy="4758670"/>
          </a:xfrm>
          <a:prstGeom prst="rect">
            <a:avLst/>
          </a:prstGeom>
        </p:spPr>
      </p:pic>
    </p:spTree>
    <p:extLst>
      <p:ext uri="{BB962C8B-B14F-4D97-AF65-F5344CB8AC3E}">
        <p14:creationId xmlns:p14="http://schemas.microsoft.com/office/powerpoint/2010/main" val="103000521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Generating suggested transform</a:t>
            </a:r>
            <a:endParaRPr lang="en-US" dirty="0"/>
          </a:p>
        </p:txBody>
      </p:sp>
      <p:sp>
        <p:nvSpPr>
          <p:cNvPr id="4" name="Slide Number Placeholder 3"/>
          <p:cNvSpPr>
            <a:spLocks noGrp="1"/>
          </p:cNvSpPr>
          <p:nvPr>
            <p:ph type="sldNum" sz="quarter" idx="12"/>
          </p:nvPr>
        </p:nvSpPr>
        <p:spPr/>
        <p:txBody>
          <a:bodyPr/>
          <a:lstStyle/>
          <a:p>
            <a:fld id="{DF92A6B5-0D7C-48A8-B49A-953CF10F77E3}" type="slidenum">
              <a:rPr lang="en-US" smtClean="0"/>
              <a:pPr/>
              <a:t>23</a:t>
            </a:fld>
            <a:endParaRPr lang="en-US"/>
          </a:p>
        </p:txBody>
      </p:sp>
      <p:grpSp>
        <p:nvGrpSpPr>
          <p:cNvPr id="7" name="Group 6"/>
          <p:cNvGrpSpPr/>
          <p:nvPr/>
        </p:nvGrpSpPr>
        <p:grpSpPr>
          <a:xfrm>
            <a:off x="0" y="-22510"/>
            <a:ext cx="12192000" cy="307777"/>
            <a:chOff x="0" y="-22510"/>
            <a:chExt cx="12192000" cy="307777"/>
          </a:xfrm>
        </p:grpSpPr>
        <p:sp>
          <p:nvSpPr>
            <p:cNvPr id="8" name="Rectangle 7"/>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9" name="TextBox 8"/>
            <p:cNvSpPr txBox="1"/>
            <p:nvPr/>
          </p:nvSpPr>
          <p:spPr>
            <a:xfrm>
              <a:off x="188780" y="-22510"/>
              <a:ext cx="838691"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Section 3</a:t>
              </a:r>
              <a:endParaRPr lang="en-US" sz="1400" b="1" i="1" dirty="0">
                <a:solidFill>
                  <a:schemeClr val="tx1">
                    <a:lumMod val="65000"/>
                    <a:lumOff val="35000"/>
                  </a:schemeClr>
                </a:solidFill>
                <a:latin typeface="+mj-lt"/>
              </a:endParaRPr>
            </a:p>
          </p:txBody>
        </p:sp>
      </p:grpSp>
      <p:sp>
        <p:nvSpPr>
          <p:cNvPr id="11" name="Content Placeholder 2"/>
          <p:cNvSpPr>
            <a:spLocks noGrp="1"/>
          </p:cNvSpPr>
          <p:nvPr>
            <p:ph idx="1"/>
          </p:nvPr>
        </p:nvSpPr>
        <p:spPr>
          <a:xfrm>
            <a:off x="838200" y="1690688"/>
            <a:ext cx="10515600" cy="3380600"/>
          </a:xfrm>
        </p:spPr>
        <p:txBody>
          <a:bodyPr>
            <a:noAutofit/>
          </a:bodyPr>
          <a:lstStyle/>
          <a:p>
            <a:r>
              <a:rPr lang="en-US" sz="2400" dirty="0">
                <a:latin typeface="+mj-lt"/>
              </a:rPr>
              <a:t>For each parameter sets, loop over each transform type in the language, emitting the types that can accept all parameters in the set</a:t>
            </a:r>
          </a:p>
          <a:p>
            <a:r>
              <a:rPr lang="en-US" sz="2400" dirty="0">
                <a:latin typeface="+mj-lt"/>
              </a:rPr>
              <a:t>To determine values for missing parameters, query the corpus for the top-k </a:t>
            </a:r>
            <a:r>
              <a:rPr lang="en-US" sz="2400" dirty="0" err="1">
                <a:latin typeface="+mj-lt"/>
              </a:rPr>
              <a:t>parameterisations</a:t>
            </a:r>
            <a:r>
              <a:rPr lang="en-US" sz="2400" dirty="0">
                <a:latin typeface="+mj-lt"/>
              </a:rPr>
              <a:t> that </a:t>
            </a:r>
            <a:r>
              <a:rPr lang="en-US" sz="2400" dirty="0" err="1">
                <a:latin typeface="+mj-lt"/>
              </a:rPr>
              <a:t>cooccur</a:t>
            </a:r>
            <a:r>
              <a:rPr lang="en-US" sz="2400" dirty="0">
                <a:latin typeface="+mj-lt"/>
              </a:rPr>
              <a:t> most frequently with the provided parameter set.</a:t>
            </a:r>
          </a:p>
          <a:p>
            <a:r>
              <a:rPr lang="en-US" sz="2400" dirty="0">
                <a:latin typeface="+mj-lt"/>
              </a:rPr>
              <a:t>Filter the suggestions set to remove degenerate transform that would have no effect on the data</a:t>
            </a:r>
            <a:endParaRPr lang="en-US" sz="2400" dirty="0">
              <a:latin typeface="+mj-lt"/>
            </a:endParaRPr>
          </a:p>
        </p:txBody>
      </p:sp>
    </p:spTree>
    <p:extLst>
      <p:ext uri="{BB962C8B-B14F-4D97-AF65-F5344CB8AC3E}">
        <p14:creationId xmlns:p14="http://schemas.microsoft.com/office/powerpoint/2010/main" val="168521896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Ranking suggestions</a:t>
            </a:r>
            <a:endParaRPr lang="en-US" dirty="0"/>
          </a:p>
        </p:txBody>
      </p:sp>
      <p:sp>
        <p:nvSpPr>
          <p:cNvPr id="4" name="Slide Number Placeholder 3"/>
          <p:cNvSpPr>
            <a:spLocks noGrp="1"/>
          </p:cNvSpPr>
          <p:nvPr>
            <p:ph type="sldNum" sz="quarter" idx="12"/>
          </p:nvPr>
        </p:nvSpPr>
        <p:spPr/>
        <p:txBody>
          <a:bodyPr/>
          <a:lstStyle/>
          <a:p>
            <a:fld id="{DF92A6B5-0D7C-48A8-B49A-953CF10F77E3}" type="slidenum">
              <a:rPr lang="en-US" smtClean="0"/>
              <a:pPr/>
              <a:t>24</a:t>
            </a:fld>
            <a:endParaRPr lang="en-US"/>
          </a:p>
        </p:txBody>
      </p:sp>
      <p:grpSp>
        <p:nvGrpSpPr>
          <p:cNvPr id="7" name="Group 6"/>
          <p:cNvGrpSpPr/>
          <p:nvPr/>
        </p:nvGrpSpPr>
        <p:grpSpPr>
          <a:xfrm>
            <a:off x="0" y="-22510"/>
            <a:ext cx="12192000" cy="307777"/>
            <a:chOff x="0" y="-22510"/>
            <a:chExt cx="12192000" cy="307777"/>
          </a:xfrm>
        </p:grpSpPr>
        <p:sp>
          <p:nvSpPr>
            <p:cNvPr id="8" name="Rectangle 7"/>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9" name="TextBox 8"/>
            <p:cNvSpPr txBox="1"/>
            <p:nvPr/>
          </p:nvSpPr>
          <p:spPr>
            <a:xfrm>
              <a:off x="188780" y="-22510"/>
              <a:ext cx="838691"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Section 3</a:t>
              </a:r>
              <a:endParaRPr lang="en-US" sz="1400" b="1" i="1" dirty="0">
                <a:solidFill>
                  <a:schemeClr val="tx1">
                    <a:lumMod val="65000"/>
                    <a:lumOff val="35000"/>
                  </a:schemeClr>
                </a:solidFill>
                <a:latin typeface="+mj-lt"/>
              </a:endParaRPr>
            </a:p>
          </p:txBody>
        </p:sp>
      </p:grpSp>
      <p:sp>
        <p:nvSpPr>
          <p:cNvPr id="11" name="Content Placeholder 2"/>
          <p:cNvSpPr>
            <a:spLocks noGrp="1"/>
          </p:cNvSpPr>
          <p:nvPr>
            <p:ph idx="1"/>
          </p:nvPr>
        </p:nvSpPr>
        <p:spPr>
          <a:xfrm>
            <a:off x="838200" y="1690688"/>
            <a:ext cx="10515600" cy="3380600"/>
          </a:xfrm>
        </p:spPr>
        <p:txBody>
          <a:bodyPr>
            <a:noAutofit/>
          </a:bodyPr>
          <a:lstStyle/>
          <a:p>
            <a:pPr marL="153138" indent="-153138" defTabSz="201268">
              <a:spcBef>
                <a:spcPts val="1406"/>
              </a:spcBef>
              <a:defRPr sz="1764"/>
            </a:pPr>
            <a:r>
              <a:rPr lang="en-US" dirty="0"/>
              <a:t>Ranking according to five </a:t>
            </a:r>
            <a:r>
              <a:rPr lang="en-US" dirty="0" smtClean="0"/>
              <a:t>criteria:</a:t>
            </a:r>
            <a:endParaRPr lang="en-US" dirty="0"/>
          </a:p>
          <a:p>
            <a:pPr marL="459416" lvl="2" indent="-153138" defTabSz="201268">
              <a:spcBef>
                <a:spcPts val="1406"/>
              </a:spcBef>
              <a:defRPr sz="1470"/>
            </a:pPr>
            <a:r>
              <a:rPr lang="en-US" dirty="0"/>
              <a:t>First three criteria rank transform </a:t>
            </a:r>
            <a:r>
              <a:rPr lang="en-US" b="1" dirty="0">
                <a:latin typeface="Helvetica"/>
                <a:ea typeface="Helvetica"/>
                <a:cs typeface="Helvetica"/>
                <a:sym typeface="Helvetica"/>
              </a:rPr>
              <a:t>by their type</a:t>
            </a:r>
          </a:p>
          <a:p>
            <a:pPr marL="459416" lvl="2" indent="-153138" defTabSz="201268">
              <a:spcBef>
                <a:spcPts val="1406"/>
              </a:spcBef>
              <a:defRPr sz="1470"/>
            </a:pPr>
            <a:r>
              <a:rPr lang="en-US" dirty="0"/>
              <a:t>Remaining two transforms </a:t>
            </a:r>
            <a:r>
              <a:rPr lang="en-US" b="1" dirty="0">
                <a:latin typeface="Helvetica"/>
                <a:ea typeface="Helvetica"/>
                <a:cs typeface="Helvetica"/>
                <a:sym typeface="Helvetica"/>
              </a:rPr>
              <a:t>within type</a:t>
            </a:r>
          </a:p>
          <a:p>
            <a:pPr marL="153138" indent="-153138" defTabSz="201268">
              <a:spcBef>
                <a:spcPts val="1406"/>
              </a:spcBef>
              <a:defRPr sz="1470"/>
            </a:pPr>
            <a:r>
              <a:rPr lang="en-US" sz="1240" dirty="0"/>
              <a:t>First three </a:t>
            </a:r>
            <a:r>
              <a:rPr lang="en-US" sz="1240" dirty="0" smtClean="0"/>
              <a:t>criteria </a:t>
            </a:r>
            <a:r>
              <a:rPr lang="en-US" sz="1240" dirty="0"/>
              <a:t>by transform type</a:t>
            </a:r>
            <a:r>
              <a:rPr lang="en-US" dirty="0"/>
              <a:t>:</a:t>
            </a:r>
          </a:p>
          <a:p>
            <a:pPr marL="433893" lvl="2" indent="-127615" defTabSz="201268">
              <a:spcBef>
                <a:spcPts val="1406"/>
              </a:spcBef>
              <a:defRPr sz="1470"/>
            </a:pPr>
            <a:r>
              <a:rPr lang="en-US" b="1" dirty="0">
                <a:latin typeface="Helvetica"/>
                <a:ea typeface="Helvetica"/>
                <a:cs typeface="Helvetica"/>
                <a:sym typeface="Helvetica"/>
              </a:rPr>
              <a:t>explicit interactions</a:t>
            </a:r>
            <a:r>
              <a:rPr lang="en-US" dirty="0"/>
              <a:t>, if a user choose a transform in the menu, </a:t>
            </a:r>
            <a:r>
              <a:rPr lang="en-US" dirty="0" smtClean="0"/>
              <a:t>assign </a:t>
            </a:r>
            <a:r>
              <a:rPr lang="en-US" dirty="0"/>
              <a:t>higher ranking to that transform.</a:t>
            </a:r>
          </a:p>
          <a:p>
            <a:pPr marL="433893" lvl="2" indent="-127615" defTabSz="201268">
              <a:spcBef>
                <a:spcPts val="1406"/>
              </a:spcBef>
              <a:defRPr sz="1470"/>
            </a:pPr>
            <a:r>
              <a:rPr lang="en-US" b="1" dirty="0">
                <a:latin typeface="Helvetica"/>
                <a:ea typeface="Helvetica"/>
                <a:cs typeface="Helvetica"/>
                <a:sym typeface="Helvetica"/>
              </a:rPr>
              <a:t>specification difficulty</a:t>
            </a:r>
            <a:r>
              <a:rPr lang="en-US" dirty="0"/>
              <a:t>, label row and text selection as hard, other as easy, sort according to count of hard parameter</a:t>
            </a:r>
          </a:p>
          <a:p>
            <a:pPr marL="433893" lvl="2" indent="-127615" defTabSz="201268">
              <a:spcBef>
                <a:spcPts val="1406"/>
              </a:spcBef>
              <a:defRPr sz="1470"/>
            </a:pPr>
            <a:r>
              <a:rPr lang="en-US" dirty="0"/>
              <a:t>based on their </a:t>
            </a:r>
            <a:r>
              <a:rPr lang="en-US" b="1" dirty="0">
                <a:latin typeface="Helvetica"/>
                <a:ea typeface="Helvetica"/>
                <a:cs typeface="Helvetica"/>
                <a:sym typeface="Helvetica"/>
              </a:rPr>
              <a:t>corpus frequency</a:t>
            </a:r>
            <a:r>
              <a:rPr lang="en-US" dirty="0"/>
              <a:t>, conditioned on their initiating user interaction</a:t>
            </a:r>
          </a:p>
          <a:p>
            <a:pPr marL="153138" indent="-153138" defTabSz="201268">
              <a:spcBef>
                <a:spcPts val="1406"/>
              </a:spcBef>
              <a:defRPr sz="1470"/>
            </a:pPr>
            <a:r>
              <a:rPr lang="en-US" sz="1240" dirty="0"/>
              <a:t>Remaining two </a:t>
            </a:r>
            <a:r>
              <a:rPr lang="en-US" sz="1240" dirty="0" smtClean="0"/>
              <a:t>criteria </a:t>
            </a:r>
            <a:r>
              <a:rPr lang="en-US" sz="1240" dirty="0"/>
              <a:t>with transform type</a:t>
            </a:r>
            <a:r>
              <a:rPr lang="en-US" dirty="0"/>
              <a:t>:</a:t>
            </a:r>
          </a:p>
          <a:p>
            <a:pPr marL="433893" lvl="2" indent="-127615" defTabSz="201268">
              <a:spcBef>
                <a:spcPts val="1406"/>
              </a:spcBef>
              <a:defRPr sz="1470"/>
            </a:pPr>
            <a:r>
              <a:rPr lang="en-US" dirty="0"/>
              <a:t>sort by frequency of equivalent transforms in the corpus</a:t>
            </a:r>
          </a:p>
          <a:p>
            <a:pPr marL="433893" lvl="2" indent="-127615" defTabSz="201268">
              <a:spcBef>
                <a:spcPts val="1406"/>
              </a:spcBef>
              <a:defRPr sz="1470"/>
            </a:pPr>
            <a:r>
              <a:rPr lang="en-US" dirty="0"/>
              <a:t>sort transforms in ascending order using simple measure of transform complexity, transform complexity is defined as the sum of complexity scores for each parameter. The complexity of row selection predicate is the number of clauses it contains, the complexity of a regular expression is defined to be the number of tokens.</a:t>
            </a:r>
          </a:p>
          <a:p>
            <a:pPr marL="127615" indent="-127615" defTabSz="201268">
              <a:spcBef>
                <a:spcPts val="1406"/>
              </a:spcBef>
              <a:defRPr sz="1764"/>
            </a:pPr>
            <a:r>
              <a:rPr lang="en-US" dirty="0"/>
              <a:t>Surface diverse transform types in the final suggestion list. No types accounts for more than 1/3 of the suggestions.</a:t>
            </a:r>
            <a:endParaRPr lang="en-US" dirty="0"/>
          </a:p>
        </p:txBody>
      </p:sp>
    </p:spTree>
    <p:extLst>
      <p:ext uri="{BB962C8B-B14F-4D97-AF65-F5344CB8AC3E}">
        <p14:creationId xmlns:p14="http://schemas.microsoft.com/office/powerpoint/2010/main" val="20281747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4" name="Slide Number Placeholder 3"/>
          <p:cNvSpPr>
            <a:spLocks noGrp="1"/>
          </p:cNvSpPr>
          <p:nvPr>
            <p:ph type="sldNum" sz="quarter" idx="12"/>
          </p:nvPr>
        </p:nvSpPr>
        <p:spPr/>
        <p:txBody>
          <a:bodyPr/>
          <a:lstStyle/>
          <a:p>
            <a:fld id="{DF92A6B5-0D7C-48A8-B49A-953CF10F77E3}" type="slidenum">
              <a:rPr lang="en-US" smtClean="0"/>
              <a:pPr/>
              <a:t>25</a:t>
            </a:fld>
            <a:endParaRPr lang="en-US"/>
          </a:p>
        </p:txBody>
      </p:sp>
      <p:grpSp>
        <p:nvGrpSpPr>
          <p:cNvPr id="7" name="Group 6"/>
          <p:cNvGrpSpPr/>
          <p:nvPr/>
        </p:nvGrpSpPr>
        <p:grpSpPr>
          <a:xfrm>
            <a:off x="0" y="-22510"/>
            <a:ext cx="12192000" cy="307777"/>
            <a:chOff x="0" y="-22510"/>
            <a:chExt cx="12192000" cy="307777"/>
          </a:xfrm>
        </p:grpSpPr>
        <p:sp>
          <p:nvSpPr>
            <p:cNvPr id="8" name="Rectangle 7"/>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9" name="TextBox 8"/>
            <p:cNvSpPr txBox="1"/>
            <p:nvPr/>
          </p:nvSpPr>
          <p:spPr>
            <a:xfrm>
              <a:off x="188780" y="-22510"/>
              <a:ext cx="838691"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Section 3</a:t>
              </a:r>
              <a:endParaRPr lang="en-US" sz="1400" b="1" i="1" dirty="0">
                <a:solidFill>
                  <a:schemeClr val="tx1">
                    <a:lumMod val="65000"/>
                    <a:lumOff val="35000"/>
                  </a:schemeClr>
                </a:solidFill>
                <a:latin typeface="+mj-lt"/>
              </a:endParaRPr>
            </a:p>
          </p:txBody>
        </p:sp>
      </p:grpSp>
      <p:sp>
        <p:nvSpPr>
          <p:cNvPr id="10" name="Content Placeholder 2"/>
          <p:cNvSpPr>
            <a:spLocks noGrp="1"/>
          </p:cNvSpPr>
          <p:nvPr>
            <p:ph idx="1"/>
          </p:nvPr>
        </p:nvSpPr>
        <p:spPr>
          <a:xfrm>
            <a:off x="838200" y="1456771"/>
            <a:ext cx="10304721" cy="2179564"/>
          </a:xfrm>
        </p:spPr>
        <p:txBody>
          <a:bodyPr>
            <a:noAutofit/>
          </a:bodyPr>
          <a:lstStyle/>
          <a:p>
            <a:pPr marL="281275" indent="-281275" defTabSz="369675">
              <a:spcBef>
                <a:spcPts val="2601"/>
              </a:spcBef>
              <a:defRPr sz="3239"/>
            </a:pPr>
            <a:r>
              <a:rPr lang="en-US" dirty="0" smtClean="0">
                <a:latin typeface="+mj-lt"/>
              </a:rPr>
              <a:t>Data wrangler: a mixed-initiative </a:t>
            </a:r>
            <a:r>
              <a:rPr lang="en-US" dirty="0">
                <a:latin typeface="+mj-lt"/>
              </a:rPr>
              <a:t>interface that maps user interactions to suggested data transforms and presents natural language descriptions and visual transform previews to help assess each suggestion.</a:t>
            </a:r>
          </a:p>
          <a:p>
            <a:pPr>
              <a:lnSpc>
                <a:spcPct val="140000"/>
              </a:lnSpc>
            </a:pPr>
            <a:r>
              <a:rPr lang="en-US" altLang="x-none" dirty="0" smtClean="0">
                <a:latin typeface="+mj-lt"/>
              </a:rPr>
              <a:t>Take-</a:t>
            </a:r>
            <a:r>
              <a:rPr lang="en-US" altLang="x-none" dirty="0" err="1" smtClean="0">
                <a:latin typeface="+mj-lt"/>
              </a:rPr>
              <a:t>aways</a:t>
            </a:r>
            <a:r>
              <a:rPr lang="en-US" altLang="x-none" dirty="0" smtClean="0">
                <a:latin typeface="+mj-lt"/>
              </a:rPr>
              <a:t>: simplicity is power, visual interfaces are crucial for data cleaning</a:t>
            </a:r>
            <a:endParaRPr lang="en-US" altLang="x-none" sz="3200" dirty="0">
              <a:latin typeface="+mj-lt"/>
            </a:endParaRPr>
          </a:p>
          <a:p>
            <a:pPr>
              <a:lnSpc>
                <a:spcPct val="140000"/>
              </a:lnSpc>
            </a:pPr>
            <a:r>
              <a:rPr lang="en-US" altLang="x-none" dirty="0" smtClean="0">
                <a:latin typeface="+mj-lt"/>
              </a:rPr>
              <a:t>Limited to formatting and alignment errors. Many different types of errors in real systems.</a:t>
            </a:r>
            <a:endParaRPr lang="en-US" altLang="x-none" dirty="0" smtClean="0">
              <a:latin typeface="+mj-lt"/>
            </a:endParaRPr>
          </a:p>
        </p:txBody>
      </p:sp>
    </p:spTree>
    <p:extLst>
      <p:ext uri="{BB962C8B-B14F-4D97-AF65-F5344CB8AC3E}">
        <p14:creationId xmlns:p14="http://schemas.microsoft.com/office/powerpoint/2010/main" val="98184946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Today’s Agenda</a:t>
            </a:r>
            <a:endParaRPr lang="en-US" dirty="0"/>
          </a:p>
        </p:txBody>
      </p:sp>
      <p:sp>
        <p:nvSpPr>
          <p:cNvPr id="3" name="Content Placeholder 2"/>
          <p:cNvSpPr>
            <a:spLocks noGrp="1"/>
          </p:cNvSpPr>
          <p:nvPr>
            <p:ph idx="1"/>
          </p:nvPr>
        </p:nvSpPr>
        <p:spPr/>
        <p:txBody>
          <a:bodyPr>
            <a:normAutofit/>
          </a:bodyPr>
          <a:lstStyle/>
          <a:p>
            <a:pPr marL="514350" indent="-514350">
              <a:buFont typeface="+mj-lt"/>
              <a:buAutoNum type="arabicPeriod"/>
            </a:pPr>
            <a:endParaRPr lang="en-US" dirty="0" smtClean="0">
              <a:latin typeface="+mj-lt"/>
            </a:endParaRPr>
          </a:p>
          <a:p>
            <a:pPr marL="514350" indent="-514350">
              <a:buFont typeface="+mj-lt"/>
              <a:buAutoNum type="arabicPeriod"/>
            </a:pPr>
            <a:r>
              <a:rPr lang="en-US" dirty="0" smtClean="0">
                <a:latin typeface="+mj-lt"/>
              </a:rPr>
              <a:t>Interactive Data Cleaning</a:t>
            </a:r>
            <a:endParaRPr lang="en-US" dirty="0" smtClean="0">
              <a:latin typeface="+mj-lt"/>
            </a:endParaRPr>
          </a:p>
          <a:p>
            <a:pPr marL="514350" indent="-514350">
              <a:buFont typeface="+mj-lt"/>
              <a:buAutoNum type="arabicPeriod"/>
            </a:pPr>
            <a:endParaRPr lang="en-US" dirty="0" smtClean="0">
              <a:latin typeface="+mj-lt"/>
            </a:endParaRPr>
          </a:p>
          <a:p>
            <a:pPr marL="514350" indent="-514350">
              <a:buFont typeface="+mj-lt"/>
              <a:buAutoNum type="arabicPeriod"/>
            </a:pPr>
            <a:r>
              <a:rPr lang="en-US" dirty="0" smtClean="0">
                <a:latin typeface="+mj-lt"/>
              </a:rPr>
              <a:t>Data Transformations</a:t>
            </a:r>
            <a:endParaRPr lang="en-US" dirty="0" smtClean="0">
              <a:latin typeface="+mj-lt"/>
            </a:endParaRPr>
          </a:p>
          <a:p>
            <a:pPr marL="1371600" lvl="2" indent="-457200">
              <a:buFont typeface="+mj-lt"/>
              <a:buAutoNum type="arabicPeriod"/>
            </a:pPr>
            <a:endParaRPr lang="en-US" dirty="0">
              <a:latin typeface="+mj-lt"/>
            </a:endParaRPr>
          </a:p>
          <a:p>
            <a:pPr marL="457200" indent="-457200">
              <a:buFont typeface="+mj-lt"/>
              <a:buAutoNum type="arabicPeriod"/>
            </a:pPr>
            <a:r>
              <a:rPr lang="en-US" dirty="0" smtClean="0">
                <a:latin typeface="+mj-lt"/>
              </a:rPr>
              <a:t>Suggesting Transformations</a:t>
            </a:r>
            <a:endParaRPr lang="en-US" dirty="0">
              <a:latin typeface="+mj-lt"/>
            </a:endParaRPr>
          </a:p>
          <a:p>
            <a:pPr marL="514350" indent="-514350">
              <a:buFont typeface="+mj-lt"/>
              <a:buAutoNum type="arabicPeriod"/>
            </a:pPr>
            <a:endParaRPr lang="en-US" dirty="0" smtClean="0">
              <a:latin typeface="+mj-lt"/>
            </a:endParaRPr>
          </a:p>
        </p:txBody>
      </p:sp>
      <p:sp>
        <p:nvSpPr>
          <p:cNvPr id="4" name="Slide Number Placeholder 3"/>
          <p:cNvSpPr>
            <a:spLocks noGrp="1"/>
          </p:cNvSpPr>
          <p:nvPr>
            <p:ph type="sldNum" sz="quarter" idx="12"/>
          </p:nvPr>
        </p:nvSpPr>
        <p:spPr/>
        <p:txBody>
          <a:bodyPr/>
          <a:lstStyle/>
          <a:p>
            <a:fld id="{DF92A6B5-0D7C-48A8-B49A-953CF10F77E3}" type="slidenum">
              <a:rPr lang="en-US" smtClean="0"/>
              <a:pPr/>
              <a:t>3</a:t>
            </a:fld>
            <a:endParaRPr lang="en-US"/>
          </a:p>
        </p:txBody>
      </p:sp>
      <p:sp>
        <p:nvSpPr>
          <p:cNvPr id="8" name="Rectangle 7"/>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Tree>
    <p:extLst>
      <p:ext uri="{BB962C8B-B14F-4D97-AF65-F5344CB8AC3E}">
        <p14:creationId xmlns:p14="http://schemas.microsoft.com/office/powerpoint/2010/main" val="152900703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a:t>
            </a:r>
            <a:r>
              <a:rPr lang="en-US" dirty="0" smtClean="0"/>
              <a:t>Interactive Data Cleaning</a:t>
            </a:r>
            <a:endParaRPr lang="en-US" dirty="0"/>
          </a:p>
        </p:txBody>
      </p:sp>
      <p:sp>
        <p:nvSpPr>
          <p:cNvPr id="4" name="Slide Number Placeholder 3"/>
          <p:cNvSpPr>
            <a:spLocks noGrp="1"/>
          </p:cNvSpPr>
          <p:nvPr>
            <p:ph type="sldNum" sz="quarter" idx="12"/>
          </p:nvPr>
        </p:nvSpPr>
        <p:spPr/>
        <p:txBody>
          <a:bodyPr/>
          <a:lstStyle/>
          <a:p>
            <a:fld id="{40A01959-B587-3B45-A9B3-C17F42F09305}" type="slidenum">
              <a:rPr lang="en-US" smtClean="0"/>
              <a:t>4</a:t>
            </a:fld>
            <a:endParaRPr lang="en-US"/>
          </a:p>
        </p:txBody>
      </p:sp>
      <p:grpSp>
        <p:nvGrpSpPr>
          <p:cNvPr id="5" name="Group 4"/>
          <p:cNvGrpSpPr/>
          <p:nvPr/>
        </p:nvGrpSpPr>
        <p:grpSpPr>
          <a:xfrm>
            <a:off x="0" y="-22510"/>
            <a:ext cx="12192000" cy="307777"/>
            <a:chOff x="0" y="-22510"/>
            <a:chExt cx="12192000" cy="307777"/>
          </a:xfrm>
        </p:grpSpPr>
        <p:sp>
          <p:nvSpPr>
            <p:cNvPr id="6" name="Rectangle 5"/>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7" name="TextBox 6"/>
            <p:cNvSpPr txBox="1"/>
            <p:nvPr/>
          </p:nvSpPr>
          <p:spPr>
            <a:xfrm>
              <a:off x="188780" y="-22510"/>
              <a:ext cx="838691"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Section 1</a:t>
              </a:r>
              <a:endParaRPr lang="en-US" sz="1400" b="1" i="1" dirty="0">
                <a:solidFill>
                  <a:schemeClr val="tx1">
                    <a:lumMod val="65000"/>
                    <a:lumOff val="35000"/>
                  </a:schemeClr>
                </a:solidFill>
                <a:latin typeface="+mj-lt"/>
              </a:endParaRPr>
            </a:p>
          </p:txBody>
        </p:sp>
      </p:grpSp>
    </p:spTree>
    <p:extLst>
      <p:ext uri="{BB962C8B-B14F-4D97-AF65-F5344CB8AC3E}">
        <p14:creationId xmlns:p14="http://schemas.microsoft.com/office/powerpoint/2010/main" val="69184576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Wrangling with Data</a:t>
            </a:r>
            <a:endParaRPr lang="en-US" dirty="0"/>
          </a:p>
        </p:txBody>
      </p:sp>
      <p:sp>
        <p:nvSpPr>
          <p:cNvPr id="4" name="Slide Number Placeholder 3"/>
          <p:cNvSpPr>
            <a:spLocks noGrp="1"/>
          </p:cNvSpPr>
          <p:nvPr>
            <p:ph type="sldNum" sz="quarter" idx="12"/>
          </p:nvPr>
        </p:nvSpPr>
        <p:spPr/>
        <p:txBody>
          <a:bodyPr/>
          <a:lstStyle/>
          <a:p>
            <a:fld id="{DF92A6B5-0D7C-48A8-B49A-953CF10F77E3}" type="slidenum">
              <a:rPr lang="en-US" smtClean="0"/>
              <a:pPr/>
              <a:t>5</a:t>
            </a:fld>
            <a:endParaRPr lang="en-US"/>
          </a:p>
        </p:txBody>
      </p:sp>
      <p:grpSp>
        <p:nvGrpSpPr>
          <p:cNvPr id="7" name="Group 6"/>
          <p:cNvGrpSpPr/>
          <p:nvPr/>
        </p:nvGrpSpPr>
        <p:grpSpPr>
          <a:xfrm>
            <a:off x="0" y="-22510"/>
            <a:ext cx="12192000" cy="307777"/>
            <a:chOff x="0" y="-22510"/>
            <a:chExt cx="12192000" cy="307777"/>
          </a:xfrm>
        </p:grpSpPr>
        <p:sp>
          <p:nvSpPr>
            <p:cNvPr id="8" name="Rectangle 7"/>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9" name="TextBox 8"/>
            <p:cNvSpPr txBox="1"/>
            <p:nvPr/>
          </p:nvSpPr>
          <p:spPr>
            <a:xfrm>
              <a:off x="188780" y="-22510"/>
              <a:ext cx="838691"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Section </a:t>
              </a:r>
              <a:r>
                <a:rPr lang="en-US" sz="1400" b="1" i="1" dirty="0" smtClean="0">
                  <a:solidFill>
                    <a:schemeClr val="tx1">
                      <a:lumMod val="65000"/>
                      <a:lumOff val="35000"/>
                    </a:schemeClr>
                  </a:solidFill>
                  <a:latin typeface="+mj-lt"/>
                </a:rPr>
                <a:t>1</a:t>
              </a:r>
              <a:endParaRPr lang="en-US" sz="1400" b="1" i="1" dirty="0">
                <a:solidFill>
                  <a:schemeClr val="tx1">
                    <a:lumMod val="65000"/>
                    <a:lumOff val="35000"/>
                  </a:schemeClr>
                </a:solidFill>
                <a:latin typeface="+mj-lt"/>
              </a:endParaRPr>
            </a:p>
          </p:txBody>
        </p:sp>
      </p:grpSp>
      <p:pic>
        <p:nvPicPr>
          <p:cNvPr id="5" name="Picture 4"/>
          <p:cNvPicPr>
            <a:picLocks noChangeAspect="1"/>
          </p:cNvPicPr>
          <p:nvPr/>
        </p:nvPicPr>
        <p:blipFill>
          <a:blip r:embed="rId3"/>
          <a:stretch>
            <a:fillRect/>
          </a:stretch>
        </p:blipFill>
        <p:spPr>
          <a:xfrm>
            <a:off x="1090684" y="1793054"/>
            <a:ext cx="10010632" cy="2622546"/>
          </a:xfrm>
          <a:prstGeom prst="rect">
            <a:avLst/>
          </a:prstGeom>
        </p:spPr>
      </p:pic>
      <p:sp>
        <p:nvSpPr>
          <p:cNvPr id="6" name="Rectangle 5"/>
          <p:cNvSpPr/>
          <p:nvPr/>
        </p:nvSpPr>
        <p:spPr>
          <a:xfrm>
            <a:off x="2463209" y="5201309"/>
            <a:ext cx="7265581" cy="369332"/>
          </a:xfrm>
          <a:prstGeom prst="rect">
            <a:avLst/>
          </a:prstGeom>
        </p:spPr>
        <p:txBody>
          <a:bodyPr wrap="square">
            <a:spAutoFit/>
          </a:bodyPr>
          <a:lstStyle/>
          <a:p>
            <a:pPr algn="ctr">
              <a:lnSpc>
                <a:spcPct val="100000"/>
              </a:lnSpc>
              <a:buSzPct val="68000"/>
            </a:pPr>
            <a:r>
              <a:rPr lang="en-US" dirty="0">
                <a:solidFill>
                  <a:srgbClr val="000000"/>
                </a:solidFill>
                <a:latin typeface="Lucida Sans Unicode"/>
              </a:rPr>
              <a:t>Before analysis, data must </a:t>
            </a:r>
            <a:r>
              <a:rPr lang="en-US">
                <a:solidFill>
                  <a:srgbClr val="000000"/>
                </a:solidFill>
                <a:latin typeface="Lucida Sans Unicode"/>
              </a:rPr>
              <a:t>be </a:t>
            </a:r>
            <a:r>
              <a:rPr lang="en-US" smtClean="0">
                <a:solidFill>
                  <a:srgbClr val="000000"/>
                </a:solidFill>
                <a:latin typeface="Lucida Sans Unicode"/>
              </a:rPr>
              <a:t>brought </a:t>
            </a:r>
            <a:r>
              <a:rPr lang="en-US" dirty="0">
                <a:solidFill>
                  <a:srgbClr val="000000"/>
                </a:solidFill>
                <a:latin typeface="Lucida Sans Unicode"/>
              </a:rPr>
              <a:t>into a usable form.</a:t>
            </a:r>
            <a:endParaRPr lang="en-US" dirty="0"/>
          </a:p>
        </p:txBody>
      </p:sp>
    </p:spTree>
    <p:extLst>
      <p:ext uri="{BB962C8B-B14F-4D97-AF65-F5344CB8AC3E}">
        <p14:creationId xmlns:p14="http://schemas.microsoft.com/office/powerpoint/2010/main" val="31416593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Wrangling with Data</a:t>
            </a:r>
            <a:endParaRPr lang="en-US" dirty="0"/>
          </a:p>
        </p:txBody>
      </p:sp>
      <p:sp>
        <p:nvSpPr>
          <p:cNvPr id="4" name="Slide Number Placeholder 3"/>
          <p:cNvSpPr>
            <a:spLocks noGrp="1"/>
          </p:cNvSpPr>
          <p:nvPr>
            <p:ph type="sldNum" sz="quarter" idx="12"/>
          </p:nvPr>
        </p:nvSpPr>
        <p:spPr/>
        <p:txBody>
          <a:bodyPr/>
          <a:lstStyle/>
          <a:p>
            <a:fld id="{DF92A6B5-0D7C-48A8-B49A-953CF10F77E3}" type="slidenum">
              <a:rPr lang="en-US" smtClean="0"/>
              <a:pPr/>
              <a:t>6</a:t>
            </a:fld>
            <a:endParaRPr lang="en-US"/>
          </a:p>
        </p:txBody>
      </p:sp>
      <p:grpSp>
        <p:nvGrpSpPr>
          <p:cNvPr id="7" name="Group 6"/>
          <p:cNvGrpSpPr/>
          <p:nvPr/>
        </p:nvGrpSpPr>
        <p:grpSpPr>
          <a:xfrm>
            <a:off x="0" y="-22510"/>
            <a:ext cx="12192000" cy="307777"/>
            <a:chOff x="0" y="-22510"/>
            <a:chExt cx="12192000" cy="307777"/>
          </a:xfrm>
        </p:grpSpPr>
        <p:sp>
          <p:nvSpPr>
            <p:cNvPr id="8" name="Rectangle 7"/>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9" name="TextBox 8"/>
            <p:cNvSpPr txBox="1"/>
            <p:nvPr/>
          </p:nvSpPr>
          <p:spPr>
            <a:xfrm>
              <a:off x="188780" y="-22510"/>
              <a:ext cx="838691"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Section </a:t>
              </a:r>
              <a:r>
                <a:rPr lang="en-US" sz="1400" b="1" i="1" dirty="0" smtClean="0">
                  <a:solidFill>
                    <a:schemeClr val="tx1">
                      <a:lumMod val="65000"/>
                      <a:lumOff val="35000"/>
                    </a:schemeClr>
                  </a:solidFill>
                  <a:latin typeface="+mj-lt"/>
                </a:rPr>
                <a:t>1</a:t>
              </a:r>
              <a:endParaRPr lang="en-US" sz="1400" b="1" i="1" dirty="0">
                <a:solidFill>
                  <a:schemeClr val="tx1">
                    <a:lumMod val="65000"/>
                    <a:lumOff val="35000"/>
                  </a:schemeClr>
                </a:solidFill>
                <a:latin typeface="+mj-lt"/>
              </a:endParaRPr>
            </a:p>
          </p:txBody>
        </p:sp>
      </p:grpSp>
      <p:pic>
        <p:nvPicPr>
          <p:cNvPr id="5" name="Picture 4"/>
          <p:cNvPicPr>
            <a:picLocks noChangeAspect="1"/>
          </p:cNvPicPr>
          <p:nvPr/>
        </p:nvPicPr>
        <p:blipFill>
          <a:blip r:embed="rId3"/>
          <a:stretch>
            <a:fillRect/>
          </a:stretch>
        </p:blipFill>
        <p:spPr>
          <a:xfrm>
            <a:off x="1090684" y="1793054"/>
            <a:ext cx="10010632" cy="2622546"/>
          </a:xfrm>
          <a:prstGeom prst="rect">
            <a:avLst/>
          </a:prstGeom>
        </p:spPr>
      </p:pic>
      <p:sp>
        <p:nvSpPr>
          <p:cNvPr id="10" name="TextBox 9"/>
          <p:cNvSpPr txBox="1"/>
          <p:nvPr/>
        </p:nvSpPr>
        <p:spPr>
          <a:xfrm>
            <a:off x="2060501" y="5114371"/>
            <a:ext cx="8070997" cy="707886"/>
          </a:xfrm>
          <a:prstGeom prst="rect">
            <a:avLst/>
          </a:prstGeom>
          <a:solidFill>
            <a:schemeClr val="accent6">
              <a:lumMod val="20000"/>
              <a:lumOff val="80000"/>
            </a:schemeClr>
          </a:solidFill>
          <a:effectLst>
            <a:outerShdw blurRad="50800" dist="38100" dir="2700000" algn="tl" rotWithShape="0">
              <a:srgbClr val="000000">
                <a:alpha val="43000"/>
              </a:srgbClr>
            </a:outerShdw>
          </a:effectLst>
        </p:spPr>
        <p:txBody>
          <a:bodyPr wrap="square" rtlCol="0">
            <a:spAutoFit/>
          </a:bodyPr>
          <a:lstStyle/>
          <a:p>
            <a:pPr algn="ctr"/>
            <a:r>
              <a:rPr lang="en-US" sz="2000" b="1" dirty="0" smtClean="0">
                <a:solidFill>
                  <a:srgbClr val="000000"/>
                </a:solidFill>
                <a:latin typeface="+mj-lt"/>
              </a:rPr>
              <a:t>Data wrangling</a:t>
            </a:r>
            <a:r>
              <a:rPr lang="en-US" sz="2000" b="1" dirty="0">
                <a:solidFill>
                  <a:srgbClr val="000000"/>
                </a:solidFill>
                <a:latin typeface="+mj-lt"/>
              </a:rPr>
              <a:t>:</a:t>
            </a:r>
            <a:r>
              <a:rPr lang="en-US" sz="2000" dirty="0">
                <a:solidFill>
                  <a:srgbClr val="000000"/>
                </a:solidFill>
                <a:latin typeface="+mj-lt"/>
              </a:rPr>
              <a:t> restructure data, identifying and correcting erroneous/missing </a:t>
            </a:r>
            <a:r>
              <a:rPr lang="en-US" sz="2000" dirty="0" smtClean="0">
                <a:solidFill>
                  <a:srgbClr val="000000"/>
                </a:solidFill>
                <a:latin typeface="+mj-lt"/>
              </a:rPr>
              <a:t>values, find outliers.</a:t>
            </a:r>
            <a:endParaRPr lang="en-US" sz="2000" dirty="0">
              <a:latin typeface="+mj-lt"/>
            </a:endParaRPr>
          </a:p>
        </p:txBody>
      </p:sp>
    </p:spTree>
    <p:extLst>
      <p:ext uri="{BB962C8B-B14F-4D97-AF65-F5344CB8AC3E}">
        <p14:creationId xmlns:p14="http://schemas.microsoft.com/office/powerpoint/2010/main" val="124595228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Scenario</a:t>
            </a:r>
            <a:endParaRPr lang="en-US" dirty="0"/>
          </a:p>
        </p:txBody>
      </p:sp>
      <p:sp>
        <p:nvSpPr>
          <p:cNvPr id="4" name="Slide Number Placeholder 3"/>
          <p:cNvSpPr>
            <a:spLocks noGrp="1"/>
          </p:cNvSpPr>
          <p:nvPr>
            <p:ph type="sldNum" sz="quarter" idx="12"/>
          </p:nvPr>
        </p:nvSpPr>
        <p:spPr/>
        <p:txBody>
          <a:bodyPr/>
          <a:lstStyle/>
          <a:p>
            <a:fld id="{DF92A6B5-0D7C-48A8-B49A-953CF10F77E3}" type="slidenum">
              <a:rPr lang="en-US" smtClean="0"/>
              <a:pPr/>
              <a:t>7</a:t>
            </a:fld>
            <a:endParaRPr lang="en-US"/>
          </a:p>
        </p:txBody>
      </p:sp>
      <p:grpSp>
        <p:nvGrpSpPr>
          <p:cNvPr id="7" name="Group 6"/>
          <p:cNvGrpSpPr/>
          <p:nvPr/>
        </p:nvGrpSpPr>
        <p:grpSpPr>
          <a:xfrm>
            <a:off x="0" y="-22510"/>
            <a:ext cx="12192000" cy="307777"/>
            <a:chOff x="0" y="-22510"/>
            <a:chExt cx="12192000" cy="307777"/>
          </a:xfrm>
        </p:grpSpPr>
        <p:sp>
          <p:nvSpPr>
            <p:cNvPr id="8" name="Rectangle 7"/>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9" name="TextBox 8"/>
            <p:cNvSpPr txBox="1"/>
            <p:nvPr/>
          </p:nvSpPr>
          <p:spPr>
            <a:xfrm>
              <a:off x="188780" y="-22510"/>
              <a:ext cx="838691"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Section </a:t>
              </a:r>
              <a:r>
                <a:rPr lang="en-US" sz="1400" b="1" i="1" dirty="0" smtClean="0">
                  <a:solidFill>
                    <a:schemeClr val="tx1">
                      <a:lumMod val="65000"/>
                      <a:lumOff val="35000"/>
                    </a:schemeClr>
                  </a:solidFill>
                  <a:latin typeface="+mj-lt"/>
                </a:rPr>
                <a:t>1</a:t>
              </a:r>
              <a:endParaRPr lang="en-US" sz="1400" b="1" i="1" dirty="0">
                <a:solidFill>
                  <a:schemeClr val="tx1">
                    <a:lumMod val="65000"/>
                    <a:lumOff val="35000"/>
                  </a:schemeClr>
                </a:solidFill>
                <a:latin typeface="+mj-lt"/>
              </a:endParaRPr>
            </a:p>
          </p:txBody>
        </p:sp>
      </p:grpSp>
      <p:pic>
        <p:nvPicPr>
          <p:cNvPr id="6" name="Picture 5"/>
          <p:cNvPicPr>
            <a:picLocks noChangeAspect="1"/>
          </p:cNvPicPr>
          <p:nvPr/>
        </p:nvPicPr>
        <p:blipFill>
          <a:blip r:embed="rId3"/>
          <a:stretch>
            <a:fillRect/>
          </a:stretch>
        </p:blipFill>
        <p:spPr>
          <a:xfrm>
            <a:off x="2238235" y="1409700"/>
            <a:ext cx="7715530" cy="4946650"/>
          </a:xfrm>
          <a:prstGeom prst="rect">
            <a:avLst/>
          </a:prstGeom>
        </p:spPr>
      </p:pic>
    </p:spTree>
    <p:extLst>
      <p:ext uri="{BB962C8B-B14F-4D97-AF65-F5344CB8AC3E}">
        <p14:creationId xmlns:p14="http://schemas.microsoft.com/office/powerpoint/2010/main" val="211062075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Scenario</a:t>
            </a:r>
            <a:endParaRPr lang="en-US" dirty="0"/>
          </a:p>
        </p:txBody>
      </p:sp>
      <p:sp>
        <p:nvSpPr>
          <p:cNvPr id="4" name="Slide Number Placeholder 3"/>
          <p:cNvSpPr>
            <a:spLocks noGrp="1"/>
          </p:cNvSpPr>
          <p:nvPr>
            <p:ph type="sldNum" sz="quarter" idx="12"/>
          </p:nvPr>
        </p:nvSpPr>
        <p:spPr/>
        <p:txBody>
          <a:bodyPr/>
          <a:lstStyle/>
          <a:p>
            <a:fld id="{DF92A6B5-0D7C-48A8-B49A-953CF10F77E3}" type="slidenum">
              <a:rPr lang="en-US" smtClean="0"/>
              <a:pPr/>
              <a:t>8</a:t>
            </a:fld>
            <a:endParaRPr lang="en-US"/>
          </a:p>
        </p:txBody>
      </p:sp>
      <p:grpSp>
        <p:nvGrpSpPr>
          <p:cNvPr id="7" name="Group 6"/>
          <p:cNvGrpSpPr/>
          <p:nvPr/>
        </p:nvGrpSpPr>
        <p:grpSpPr>
          <a:xfrm>
            <a:off x="0" y="-22510"/>
            <a:ext cx="12192000" cy="307777"/>
            <a:chOff x="0" y="-22510"/>
            <a:chExt cx="12192000" cy="307777"/>
          </a:xfrm>
        </p:grpSpPr>
        <p:sp>
          <p:nvSpPr>
            <p:cNvPr id="8" name="Rectangle 7"/>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9" name="TextBox 8"/>
            <p:cNvSpPr txBox="1"/>
            <p:nvPr/>
          </p:nvSpPr>
          <p:spPr>
            <a:xfrm>
              <a:off x="188780" y="-22510"/>
              <a:ext cx="838691"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Section </a:t>
              </a:r>
              <a:r>
                <a:rPr lang="en-US" sz="1400" b="1" i="1" dirty="0" smtClean="0">
                  <a:solidFill>
                    <a:schemeClr val="tx1">
                      <a:lumMod val="65000"/>
                      <a:lumOff val="35000"/>
                    </a:schemeClr>
                  </a:solidFill>
                  <a:latin typeface="+mj-lt"/>
                </a:rPr>
                <a:t>1</a:t>
              </a:r>
              <a:endParaRPr lang="en-US" sz="1400" b="1" i="1" dirty="0">
                <a:solidFill>
                  <a:schemeClr val="tx1">
                    <a:lumMod val="65000"/>
                    <a:lumOff val="35000"/>
                  </a:schemeClr>
                </a:solidFill>
                <a:latin typeface="+mj-lt"/>
              </a:endParaRPr>
            </a:p>
          </p:txBody>
        </p:sp>
      </p:grpSp>
      <p:pic>
        <p:nvPicPr>
          <p:cNvPr id="6" name="Picture 5"/>
          <p:cNvPicPr>
            <a:picLocks noChangeAspect="1"/>
          </p:cNvPicPr>
          <p:nvPr/>
        </p:nvPicPr>
        <p:blipFill>
          <a:blip r:embed="rId3"/>
          <a:stretch>
            <a:fillRect/>
          </a:stretch>
        </p:blipFill>
        <p:spPr>
          <a:xfrm>
            <a:off x="1682750" y="1460926"/>
            <a:ext cx="8826500" cy="5077986"/>
          </a:xfrm>
          <a:prstGeom prst="rect">
            <a:avLst/>
          </a:prstGeom>
        </p:spPr>
      </p:pic>
    </p:spTree>
    <p:extLst>
      <p:ext uri="{BB962C8B-B14F-4D97-AF65-F5344CB8AC3E}">
        <p14:creationId xmlns:p14="http://schemas.microsoft.com/office/powerpoint/2010/main" val="99656572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Scenario</a:t>
            </a:r>
            <a:endParaRPr lang="en-US" dirty="0"/>
          </a:p>
        </p:txBody>
      </p:sp>
      <p:sp>
        <p:nvSpPr>
          <p:cNvPr id="4" name="Slide Number Placeholder 3"/>
          <p:cNvSpPr>
            <a:spLocks noGrp="1"/>
          </p:cNvSpPr>
          <p:nvPr>
            <p:ph type="sldNum" sz="quarter" idx="12"/>
          </p:nvPr>
        </p:nvSpPr>
        <p:spPr/>
        <p:txBody>
          <a:bodyPr/>
          <a:lstStyle/>
          <a:p>
            <a:fld id="{DF92A6B5-0D7C-48A8-B49A-953CF10F77E3}" type="slidenum">
              <a:rPr lang="en-US" smtClean="0"/>
              <a:pPr/>
              <a:t>9</a:t>
            </a:fld>
            <a:endParaRPr lang="en-US"/>
          </a:p>
        </p:txBody>
      </p:sp>
      <p:grpSp>
        <p:nvGrpSpPr>
          <p:cNvPr id="7" name="Group 6"/>
          <p:cNvGrpSpPr/>
          <p:nvPr/>
        </p:nvGrpSpPr>
        <p:grpSpPr>
          <a:xfrm>
            <a:off x="0" y="-22510"/>
            <a:ext cx="12192000" cy="307777"/>
            <a:chOff x="0" y="-22510"/>
            <a:chExt cx="12192000" cy="307777"/>
          </a:xfrm>
        </p:grpSpPr>
        <p:sp>
          <p:nvSpPr>
            <p:cNvPr id="8" name="Rectangle 7"/>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9" name="TextBox 8"/>
            <p:cNvSpPr txBox="1"/>
            <p:nvPr/>
          </p:nvSpPr>
          <p:spPr>
            <a:xfrm>
              <a:off x="188780" y="-22510"/>
              <a:ext cx="838691"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Section </a:t>
              </a:r>
              <a:r>
                <a:rPr lang="en-US" sz="1400" b="1" i="1" dirty="0" smtClean="0">
                  <a:solidFill>
                    <a:schemeClr val="tx1">
                      <a:lumMod val="65000"/>
                      <a:lumOff val="35000"/>
                    </a:schemeClr>
                  </a:solidFill>
                  <a:latin typeface="+mj-lt"/>
                </a:rPr>
                <a:t>1</a:t>
              </a:r>
              <a:endParaRPr lang="en-US" sz="1400" b="1" i="1" dirty="0">
                <a:solidFill>
                  <a:schemeClr val="tx1">
                    <a:lumMod val="65000"/>
                    <a:lumOff val="35000"/>
                  </a:schemeClr>
                </a:solidFill>
                <a:latin typeface="+mj-lt"/>
              </a:endParaRPr>
            </a:p>
          </p:txBody>
        </p:sp>
      </p:grpSp>
      <p:pic>
        <p:nvPicPr>
          <p:cNvPr id="6" name="Picture 5"/>
          <p:cNvPicPr>
            <a:picLocks noChangeAspect="1"/>
          </p:cNvPicPr>
          <p:nvPr/>
        </p:nvPicPr>
        <p:blipFill>
          <a:blip r:embed="rId3"/>
          <a:stretch>
            <a:fillRect/>
          </a:stretch>
        </p:blipFill>
        <p:spPr>
          <a:xfrm>
            <a:off x="330993" y="2191654"/>
            <a:ext cx="11530013" cy="2235800"/>
          </a:xfrm>
          <a:prstGeom prst="rect">
            <a:avLst/>
          </a:prstGeom>
        </p:spPr>
      </p:pic>
    </p:spTree>
    <p:extLst>
      <p:ext uri="{BB962C8B-B14F-4D97-AF65-F5344CB8AC3E}">
        <p14:creationId xmlns:p14="http://schemas.microsoft.com/office/powerpoint/2010/main" val="10630958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5809</TotalTime>
  <Words>1111</Words>
  <Application>Microsoft Macintosh PowerPoint</Application>
  <PresentationFormat>Widescreen</PresentationFormat>
  <Paragraphs>174</Paragraphs>
  <Slides>25</Slides>
  <Notes>22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Calibri</vt:lpstr>
      <vt:lpstr>Calibri Light</vt:lpstr>
      <vt:lpstr>Helvetica</vt:lpstr>
      <vt:lpstr>Lucida Sans Unicode</vt:lpstr>
      <vt:lpstr>Arial</vt:lpstr>
      <vt:lpstr>Office Theme</vt:lpstr>
      <vt:lpstr>Lecture 12:  Data Wrangling</vt:lpstr>
      <vt:lpstr>Announcements</vt:lpstr>
      <vt:lpstr>Today’s Agenda</vt:lpstr>
      <vt:lpstr>1. Interactive Data Cleaning</vt:lpstr>
      <vt:lpstr>Wrangling with Data</vt:lpstr>
      <vt:lpstr>Wrangling with Data</vt:lpstr>
      <vt:lpstr>Example Scenario</vt:lpstr>
      <vt:lpstr>Example Scenario</vt:lpstr>
      <vt:lpstr>Example Scenario</vt:lpstr>
      <vt:lpstr>Example Scenario</vt:lpstr>
      <vt:lpstr>Challenges</vt:lpstr>
      <vt:lpstr>Proposed Solution</vt:lpstr>
      <vt:lpstr>2. Data Transformations</vt:lpstr>
      <vt:lpstr>Transformations over relational data</vt:lpstr>
      <vt:lpstr>Additional transformations</vt:lpstr>
      <vt:lpstr>User-friendly transformations</vt:lpstr>
      <vt:lpstr>User-friendly transformations</vt:lpstr>
      <vt:lpstr>3. Suggesting Transformation</vt:lpstr>
      <vt:lpstr>An inference engine</vt:lpstr>
      <vt:lpstr>Usage corpus and transform equivalence</vt:lpstr>
      <vt:lpstr>Inferring transform parameters from user interaction</vt:lpstr>
      <vt:lpstr>Regular expression inference</vt:lpstr>
      <vt:lpstr>Generating suggested transform</vt:lpstr>
      <vt:lpstr>Ranking suggestions</vt:lpstr>
      <vt:lpstr>Summary</vt:lpstr>
    </vt:vector>
  </TitlesOfParts>
  <Company/>
  <LinksUpToDate>false</LinksUpToDate>
  <SharedDoc>false</SharedDoc>
  <HyperlinksChanged>false</HyperlinksChanged>
  <AppVersion>15.0036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145 Style Guide</dc:title>
  <dc:creator>Alex Ratner</dc:creator>
  <cp:lastModifiedBy>Theodoros Rekatsinas</cp:lastModifiedBy>
  <cp:revision>537</cp:revision>
  <cp:lastPrinted>2017-09-05T19:00:45Z</cp:lastPrinted>
  <dcterms:created xsi:type="dcterms:W3CDTF">2015-09-11T05:09:33Z</dcterms:created>
  <dcterms:modified xsi:type="dcterms:W3CDTF">2018-03-06T12:37:54Z</dcterms:modified>
</cp:coreProperties>
</file>