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828" r:id="rId3"/>
    <p:sldId id="761" r:id="rId4"/>
    <p:sldId id="573" r:id="rId5"/>
    <p:sldId id="790" r:id="rId6"/>
    <p:sldId id="841" r:id="rId7"/>
    <p:sldId id="842" r:id="rId8"/>
    <p:sldId id="843" r:id="rId9"/>
    <p:sldId id="844" r:id="rId10"/>
    <p:sldId id="574" r:id="rId11"/>
    <p:sldId id="768" r:id="rId12"/>
    <p:sldId id="845" r:id="rId13"/>
    <p:sldId id="846" r:id="rId14"/>
    <p:sldId id="847" r:id="rId15"/>
    <p:sldId id="850" r:id="rId16"/>
    <p:sldId id="848" r:id="rId17"/>
    <p:sldId id="851" r:id="rId18"/>
    <p:sldId id="852" r:id="rId19"/>
    <p:sldId id="853" r:id="rId20"/>
    <p:sldId id="815" r:id="rId21"/>
    <p:sldId id="854" r:id="rId22"/>
    <p:sldId id="817" r:id="rId23"/>
    <p:sldId id="798" r:id="rId24"/>
    <p:sldId id="855" r:id="rId25"/>
    <p:sldId id="818" r:id="rId26"/>
    <p:sldId id="856" r:id="rId27"/>
    <p:sldId id="81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828"/>
            <p14:sldId id="761"/>
            <p14:sldId id="573"/>
            <p14:sldId id="790"/>
            <p14:sldId id="841"/>
            <p14:sldId id="842"/>
            <p14:sldId id="843"/>
            <p14:sldId id="844"/>
            <p14:sldId id="574"/>
            <p14:sldId id="768"/>
            <p14:sldId id="845"/>
            <p14:sldId id="846"/>
            <p14:sldId id="847"/>
            <p14:sldId id="850"/>
            <p14:sldId id="848"/>
            <p14:sldId id="851"/>
            <p14:sldId id="852"/>
            <p14:sldId id="853"/>
            <p14:sldId id="815"/>
            <p14:sldId id="854"/>
            <p14:sldId id="817"/>
            <p14:sldId id="798"/>
            <p14:sldId id="855"/>
            <p14:sldId id="818"/>
            <p14:sldId id="856"/>
            <p14:sldId id="8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BDBEBD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3929"/>
  </p:normalViewPr>
  <p:slideViewPr>
    <p:cSldViewPr snapToGrid="0" snapToObjects="1">
      <p:cViewPr>
        <p:scale>
          <a:sx n="81" d="100"/>
          <a:sy n="81" d="100"/>
        </p:scale>
        <p:origin x="1368" y="3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43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15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8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76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3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9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10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01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79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HOP =</a:t>
            </a:r>
            <a:r>
              <a:rPr lang="en-US" baseline="0" dirty="0" smtClean="0"/>
              <a:t> high-level operations</a:t>
            </a:r>
          </a:p>
          <a:p>
            <a:r>
              <a:rPr lang="en-US" baseline="0" dirty="0" smtClean="0"/>
              <a:t>LOP = low-level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1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HOP =</a:t>
            </a:r>
            <a:r>
              <a:rPr lang="en-US" baseline="0" dirty="0" smtClean="0"/>
              <a:t> high-level operations</a:t>
            </a:r>
          </a:p>
          <a:p>
            <a:r>
              <a:rPr lang="en-US" baseline="0" dirty="0" smtClean="0"/>
              <a:t>LOP = low-level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83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33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89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61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01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71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5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Heavyweight</a:t>
            </a:r>
            <a:r>
              <a:rPr lang="en-US" baseline="0" dirty="0" smtClean="0"/>
              <a:t> -&gt; decompression is slow </a:t>
            </a:r>
            <a:r>
              <a:rPr lang="en-US" baseline="0" dirty="0" err="1" smtClean="0"/>
              <a:t>Gzip</a:t>
            </a:r>
            <a:endParaRPr lang="en-US" baseline="0" dirty="0" smtClean="0"/>
          </a:p>
          <a:p>
            <a:r>
              <a:rPr lang="en-US" baseline="0" dirty="0" smtClean="0"/>
              <a:t>Lightweight -&gt; moderate compression ratios -&gt; fast decompression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4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Heavyweight</a:t>
            </a:r>
            <a:r>
              <a:rPr lang="en-US" baseline="0" dirty="0" smtClean="0"/>
              <a:t> -&gt; decompression is slow </a:t>
            </a:r>
            <a:r>
              <a:rPr lang="en-US" baseline="0" dirty="0" err="1" smtClean="0"/>
              <a:t>Gzip</a:t>
            </a:r>
            <a:endParaRPr lang="en-US" baseline="0" dirty="0" smtClean="0"/>
          </a:p>
          <a:p>
            <a:r>
              <a:rPr lang="en-US" baseline="0" dirty="0" smtClean="0"/>
              <a:t>Lightweight -&gt; moderate compression ratios -&gt; </a:t>
            </a:r>
            <a:r>
              <a:rPr lang="en-US" baseline="0" smtClean="0"/>
              <a:t>fast decompression</a:t>
            </a:r>
          </a:p>
          <a:p>
            <a:endParaRPr lang="en-US" baseline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30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1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57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22: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Compressed Linear Algebra for Large Scale ML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545" y="6171683"/>
            <a:ext cx="174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Slides by </a:t>
            </a:r>
            <a:r>
              <a:rPr lang="en-US" dirty="0" err="1" smtClean="0"/>
              <a:t>Memar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smtClean="0"/>
              <a:t>Column encoding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55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Column-wise compression: Motivation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2641" y="1425185"/>
            <a:ext cx="1032115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Column-wise compression leverages two key characteristics: few distinct values per column and high cross-column correlations. 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1. Low column cardinalities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0" y="3466006"/>
            <a:ext cx="5384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Column-wise compression: Motivation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2641" y="1425185"/>
            <a:ext cx="103211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Column-wise compression leverages two key characteristics: few distinct values per column and high cross-column correlations. </a:t>
            </a:r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endParaRPr lang="en-US" sz="2800" dirty="0" smtClean="0">
              <a:latin typeface="Calibri" charset="0"/>
              <a:ea typeface="Calibri" charset="0"/>
              <a:cs typeface="Calibri" charset="0"/>
            </a:endParaRPr>
          </a:p>
          <a:p>
            <a:pPr marL="514350" indent="-514350">
              <a:buAutoNum type="arabicPeriod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Low column cardinalities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Non-uniform sparsity across columns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Tall and skinny matrices (more common)</a:t>
            </a:r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5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Column encoding formats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2641" y="1425185"/>
            <a:ext cx="1032115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Uncompressed Columns (UC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514350" indent="-514350">
              <a:buFontTx/>
              <a:buAutoNum type="arabicPeriod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Offset-List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Encoding (OLE</a:t>
            </a: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Run-Length Encoding (RLE)</a:t>
            </a:r>
          </a:p>
        </p:txBody>
      </p:sp>
    </p:spTree>
    <p:extLst>
      <p:ext uri="{BB962C8B-B14F-4D97-AF65-F5344CB8AC3E}">
        <p14:creationId xmlns:p14="http://schemas.microsoft.com/office/powerpoint/2010/main" val="1585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Uncompressed Column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25" y="1614214"/>
            <a:ext cx="66167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7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Offset-List Encoding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5185"/>
            <a:ext cx="12192000" cy="406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2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Run-Length Encoding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6981"/>
            <a:ext cx="12192000" cy="4164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210" y="4039695"/>
            <a:ext cx="2286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It’s all about tradeoffs!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12" y="1060060"/>
            <a:ext cx="11029888" cy="529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Column co-coding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3989"/>
            <a:ext cx="12192000" cy="44851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550" y="684268"/>
            <a:ext cx="25273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0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en-US" dirty="0" smtClean="0"/>
              <a:t>Combining compression methods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77" y="1198179"/>
            <a:ext cx="11622529" cy="47221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312" y="3355751"/>
            <a:ext cx="2286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1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Thanks to those that dropped by on Friday.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Those that didn’t come: I hope you are cooking something awesome.</a:t>
            </a: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If you still want to meet email me.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Interesting read: https://</a:t>
            </a:r>
            <a:r>
              <a:rPr lang="en-US" dirty="0" err="1">
                <a:latin typeface="+mj-lt"/>
              </a:rPr>
              <a:t>lemire.me</a:t>
            </a:r>
            <a:r>
              <a:rPr lang="en-US" dirty="0">
                <a:latin typeface="+mj-lt"/>
              </a:rPr>
              <a:t>/blog/2018/04/17/iterating-in-batches-over-data-structures-can-be-much-faster/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463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12874"/>
            <a:ext cx="10515600" cy="1325563"/>
          </a:xfrm>
        </p:spPr>
        <p:txBody>
          <a:bodyPr/>
          <a:lstStyle/>
          <a:p>
            <a:r>
              <a:rPr lang="en-US" dirty="0" smtClean="0"/>
              <a:t>Data layout: OLE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29441" y="6333960"/>
            <a:ext cx="412531" cy="409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9" y="1968779"/>
            <a:ext cx="11745310" cy="371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2</a:t>
              </a:r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12874"/>
            <a:ext cx="10515600" cy="1325563"/>
          </a:xfrm>
        </p:spPr>
        <p:txBody>
          <a:bodyPr/>
          <a:lstStyle/>
          <a:p>
            <a:r>
              <a:rPr lang="en-US" dirty="0" smtClean="0"/>
              <a:t>Data layout: RLE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629441" y="6333960"/>
            <a:ext cx="412531" cy="4099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1311"/>
            <a:ext cx="12192000" cy="40902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434" y="2565173"/>
            <a:ext cx="2286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 smtClean="0"/>
              <a:t>Compressed 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80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Matrix-vector multiplication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24648" y="1027906"/>
            <a:ext cx="2837793" cy="97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0" y="1670050"/>
            <a:ext cx="102997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planning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024648" y="1027906"/>
            <a:ext cx="2837793" cy="97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36403"/>
            <a:ext cx="9343673" cy="30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column compression ratios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4790" y="1349090"/>
            <a:ext cx="6180082" cy="501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599831"/>
            <a:ext cx="115062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8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columns into groups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14790" y="1349090"/>
            <a:ext cx="6180082" cy="5014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0" y="2674653"/>
            <a:ext cx="11777248" cy="17751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513380" y="2690418"/>
            <a:ext cx="3184634" cy="651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</a:t>
              </a:r>
              <a:r>
                <a:rPr lang="en-US" sz="14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encoding format for each group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2565400"/>
            <a:ext cx="111125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Compression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Column encoding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Compressed LA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8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8386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185988" y="3571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4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050" y="1690688"/>
            <a:ext cx="9613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Fit more data into memory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0546"/>
            <a:ext cx="12192000" cy="45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9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Fit more data into memory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1690688"/>
            <a:ext cx="120142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6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techniques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1793054"/>
            <a:ext cx="93980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techniques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Section 1 </a:t>
              </a:r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4594"/>
            <a:ext cx="12192000" cy="427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8683</TotalTime>
  <Words>338</Words>
  <Application>Microsoft Macintosh PowerPoint</Application>
  <PresentationFormat>Widescreen</PresentationFormat>
  <Paragraphs>128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Arial</vt:lpstr>
      <vt:lpstr>Office Theme</vt:lpstr>
      <vt:lpstr>Lecture 22:  Compressed Linear Algebra for Large Scale ML</vt:lpstr>
      <vt:lpstr>Announcement</vt:lpstr>
      <vt:lpstr>Today</vt:lpstr>
      <vt:lpstr>1. Compression</vt:lpstr>
      <vt:lpstr>Motivation</vt:lpstr>
      <vt:lpstr>Solution: Fit more data into memory</vt:lpstr>
      <vt:lpstr>Solution: Fit more data into memory</vt:lpstr>
      <vt:lpstr>Compression techniques</vt:lpstr>
      <vt:lpstr>Compression techniques</vt:lpstr>
      <vt:lpstr>2. Column encoding</vt:lpstr>
      <vt:lpstr>Column-wise compression: Motivation</vt:lpstr>
      <vt:lpstr>Column-wise compression: Motivation</vt:lpstr>
      <vt:lpstr>Column encoding formats</vt:lpstr>
      <vt:lpstr>Uncompressed Column</vt:lpstr>
      <vt:lpstr>Offset-List Encoding</vt:lpstr>
      <vt:lpstr>Run-Length Encoding</vt:lpstr>
      <vt:lpstr>It’s all about tradeoffs!</vt:lpstr>
      <vt:lpstr>Column co-coding</vt:lpstr>
      <vt:lpstr>Combining compression methods</vt:lpstr>
      <vt:lpstr>Data layout: OLE</vt:lpstr>
      <vt:lpstr>Data layout: RLE</vt:lpstr>
      <vt:lpstr>3. Compressed LA</vt:lpstr>
      <vt:lpstr>Matrix-vector multiplication</vt:lpstr>
      <vt:lpstr>Compression planning</vt:lpstr>
      <vt:lpstr>Estimating column compression ratios</vt:lpstr>
      <vt:lpstr>Partitioning columns into groups</vt:lpstr>
      <vt:lpstr>Choosing the encoding format for each group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704</cp:revision>
  <cp:lastPrinted>2017-09-05T19:00:45Z</cp:lastPrinted>
  <dcterms:created xsi:type="dcterms:W3CDTF">2015-09-11T05:09:33Z</dcterms:created>
  <dcterms:modified xsi:type="dcterms:W3CDTF">2018-04-17T18:59:22Z</dcterms:modified>
</cp:coreProperties>
</file>