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307" r:id="rId4"/>
    <p:sldId id="308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34" r:id="rId17"/>
    <p:sldId id="435" r:id="rId18"/>
    <p:sldId id="477" r:id="rId19"/>
    <p:sldId id="478" r:id="rId20"/>
    <p:sldId id="436" r:id="rId21"/>
    <p:sldId id="437" r:id="rId22"/>
    <p:sldId id="452" r:id="rId23"/>
    <p:sldId id="479" r:id="rId24"/>
    <p:sldId id="480" r:id="rId25"/>
    <p:sldId id="453" r:id="rId26"/>
    <p:sldId id="481" r:id="rId27"/>
    <p:sldId id="482" r:id="rId28"/>
    <p:sldId id="454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9"/>
            <p14:sldId id="307"/>
            <p14:sldId id="308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34"/>
            <p14:sldId id="435"/>
            <p14:sldId id="477"/>
            <p14:sldId id="478"/>
            <p14:sldId id="436"/>
            <p14:sldId id="437"/>
            <p14:sldId id="452"/>
            <p14:sldId id="479"/>
            <p14:sldId id="480"/>
            <p14:sldId id="453"/>
            <p14:sldId id="481"/>
            <p14:sldId id="482"/>
            <p14:sldId id="454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/>
    <p:restoredTop sz="93964"/>
  </p:normalViewPr>
  <p:slideViewPr>
    <p:cSldViewPr snapToGrid="0" snapToObjects="1">
      <p:cViewPr>
        <p:scale>
          <a:sx n="90" d="100"/>
          <a:sy n="90" d="100"/>
        </p:scale>
        <p:origin x="14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esthesia" TargetMode="External"/><Relationship Id="rId4" Type="http://schemas.openxmlformats.org/officeDocument/2006/relationships/hyperlink" Target="https://en.wikipedia.org/wiki/Hygien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8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1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7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3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1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7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6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7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8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2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7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0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physician and a leader in the adoption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aesthesia"/>
              </a:rPr>
              <a:t>anaesthesia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medical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ygiene"/>
              </a:rPr>
              <a:t>hygiene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thodrek.github.io/CS839_spring18/papers/p205-harinaraya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From Data Cubes to 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497" y="5831026"/>
            <a:ext cx="6078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Credit: </a:t>
            </a:r>
            <a:r>
              <a:rPr lang="en-US" sz="2000" i="1" dirty="0" smtClean="0"/>
              <a:t>Slides by </a:t>
            </a:r>
            <a:r>
              <a:rPr lang="en-US" sz="2000" i="1" dirty="0" err="1" smtClean="0"/>
              <a:t>Jogklekar</a:t>
            </a:r>
            <a:r>
              <a:rPr lang="en-US" sz="2000" i="1" dirty="0" smtClean="0"/>
              <a:t> et al.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Kahng</a:t>
            </a:r>
            <a:r>
              <a:rPr lang="en-US" sz="2000" i="1" dirty="0" smtClean="0"/>
              <a:t> et al.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Tables to Data 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2000" dirty="0"/>
              <a:t>A </a:t>
            </a:r>
            <a:r>
              <a:rPr lang="en-US" altLang="x-none" sz="2000" b="1" dirty="0"/>
              <a:t>data warehouse</a:t>
            </a:r>
            <a:r>
              <a:rPr lang="en-US" altLang="x-none" sz="2000" dirty="0"/>
              <a:t> is based on a </a:t>
            </a:r>
            <a:r>
              <a:rPr lang="en-US" altLang="x-none" sz="2000" dirty="0">
                <a:solidFill>
                  <a:schemeClr val="hlink"/>
                </a:solidFill>
              </a:rPr>
              <a:t>multidimensional data model</a:t>
            </a:r>
            <a:r>
              <a:rPr lang="en-US" altLang="x-none" sz="2000" dirty="0"/>
              <a:t> which views data in the form of a data cube</a:t>
            </a:r>
          </a:p>
          <a:p>
            <a:pPr>
              <a:lnSpc>
                <a:spcPct val="130000"/>
              </a:lnSpc>
            </a:pPr>
            <a:r>
              <a:rPr lang="en-US" altLang="x-none" sz="2000" dirty="0"/>
              <a:t>A data cube, such as </a:t>
            </a:r>
            <a:r>
              <a:rPr lang="en-US" altLang="x-none" sz="2000" dirty="0">
                <a:solidFill>
                  <a:schemeClr val="folHlink"/>
                </a:solidFill>
              </a:rPr>
              <a:t>sales</a:t>
            </a:r>
            <a:r>
              <a:rPr lang="en-US" altLang="x-none" sz="2000" dirty="0"/>
              <a:t>, allows data to be modeled and viewed in multiple dimensions</a:t>
            </a:r>
          </a:p>
          <a:p>
            <a:pPr lvl="1">
              <a:lnSpc>
                <a:spcPct val="130000"/>
              </a:lnSpc>
            </a:pPr>
            <a:r>
              <a:rPr lang="en-US" altLang="x-none" sz="2000" b="1" dirty="0"/>
              <a:t>Dimension tables</a:t>
            </a:r>
            <a:r>
              <a:rPr lang="en-US" altLang="x-none" sz="2000" dirty="0"/>
              <a:t>, such as </a:t>
            </a:r>
            <a:r>
              <a:rPr lang="en-US" altLang="x-none" sz="2000" dirty="0">
                <a:solidFill>
                  <a:schemeClr val="folHlink"/>
                </a:solidFill>
              </a:rPr>
              <a:t>item (</a:t>
            </a:r>
            <a:r>
              <a:rPr lang="en-US" altLang="x-none" sz="2000" dirty="0" err="1">
                <a:solidFill>
                  <a:schemeClr val="folHlink"/>
                </a:solidFill>
              </a:rPr>
              <a:t>item_name</a:t>
            </a:r>
            <a:r>
              <a:rPr lang="en-US" altLang="x-none" sz="2000" dirty="0">
                <a:solidFill>
                  <a:schemeClr val="folHlink"/>
                </a:solidFill>
              </a:rPr>
              <a:t>, brand, type), </a:t>
            </a:r>
            <a:r>
              <a:rPr lang="en-US" altLang="x-none" sz="2000" dirty="0"/>
              <a:t>or</a:t>
            </a:r>
            <a:r>
              <a:rPr lang="en-US" altLang="x-none" sz="2000" dirty="0">
                <a:solidFill>
                  <a:schemeClr val="folHlink"/>
                </a:solidFill>
              </a:rPr>
              <a:t> time(day, week, month, quarter, year) </a:t>
            </a:r>
          </a:p>
          <a:p>
            <a:pPr lvl="1">
              <a:lnSpc>
                <a:spcPct val="130000"/>
              </a:lnSpc>
            </a:pPr>
            <a:r>
              <a:rPr lang="en-US" altLang="x-none" sz="2000" b="1" dirty="0"/>
              <a:t>Fact table</a:t>
            </a:r>
            <a:r>
              <a:rPr lang="en-US" altLang="x-none" sz="2000" dirty="0"/>
              <a:t> contains </a:t>
            </a:r>
            <a:r>
              <a:rPr lang="en-US" altLang="x-none" sz="2000" b="1" dirty="0"/>
              <a:t>measures</a:t>
            </a:r>
            <a:r>
              <a:rPr lang="en-US" altLang="x-none" sz="2000" dirty="0"/>
              <a:t> (such as </a:t>
            </a:r>
            <a:r>
              <a:rPr lang="en-US" altLang="x-none" sz="2000" dirty="0" err="1">
                <a:solidFill>
                  <a:schemeClr val="folHlink"/>
                </a:solidFill>
              </a:rPr>
              <a:t>dollars_sold</a:t>
            </a:r>
            <a:r>
              <a:rPr lang="en-US" altLang="x-none" sz="2000" dirty="0"/>
              <a:t>) and keys to each of the related dimension tables</a:t>
            </a:r>
          </a:p>
          <a:p>
            <a:pPr>
              <a:lnSpc>
                <a:spcPct val="130000"/>
              </a:lnSpc>
            </a:pPr>
            <a:r>
              <a:rPr lang="en-US" altLang="x-none" sz="2000" dirty="0"/>
              <a:t>In data warehousing literature, an n-D base cube is called a </a:t>
            </a:r>
            <a:r>
              <a:rPr lang="en-US" altLang="x-none" sz="2000" dirty="0">
                <a:solidFill>
                  <a:schemeClr val="hlink"/>
                </a:solidFill>
              </a:rPr>
              <a:t>base cuboid</a:t>
            </a:r>
            <a:r>
              <a:rPr lang="en-US" altLang="x-none" sz="2000" dirty="0"/>
              <a:t>. The top most 0-D cuboid, which holds the highest-level of summarization, is called the </a:t>
            </a:r>
            <a:r>
              <a:rPr lang="en-US" altLang="x-none" sz="2000" dirty="0">
                <a:solidFill>
                  <a:schemeClr val="hlink"/>
                </a:solidFill>
              </a:rPr>
              <a:t>apex cuboid</a:t>
            </a:r>
            <a:r>
              <a:rPr lang="en-US" altLang="x-none" sz="2000" dirty="0"/>
              <a:t>.  The lattice of cuboids forms a </a:t>
            </a:r>
            <a:r>
              <a:rPr lang="en-US" altLang="x-none" sz="2000" dirty="0">
                <a:solidFill>
                  <a:schemeClr val="hlink"/>
                </a:solidFill>
              </a:rPr>
              <a:t>data cube.</a:t>
            </a:r>
            <a:endParaRPr lang="en-US" altLang="x-none" sz="2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Cube: A Lattice of 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56"/>
          <p:cNvSpPr txBox="1">
            <a:spLocks noChangeArrowheads="1"/>
          </p:cNvSpPr>
          <p:nvPr/>
        </p:nvSpPr>
        <p:spPr bwMode="auto">
          <a:xfrm>
            <a:off x="1679575" y="3648076"/>
            <a:ext cx="1006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SimSun" charset="-122"/>
              </a:rPr>
              <a:t>time,item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1679575" y="4867276"/>
            <a:ext cx="174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 dirty="0" err="1">
                <a:latin typeface="Times New Roman" charset="0"/>
                <a:ea typeface="SimSun" charset="-122"/>
              </a:rPr>
              <a:t>time,item,location</a:t>
            </a:r>
            <a:endParaRPr lang="en-US" altLang="zh-CN" dirty="0">
              <a:latin typeface="Times New Roman" charset="0"/>
              <a:ea typeface="SimSun" charset="-122"/>
            </a:endParaRP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3524250" y="5872163"/>
            <a:ext cx="266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SimSun" charset="-122"/>
              </a:rPr>
              <a:t>time, item, location, supplier</a:t>
            </a:r>
            <a:endParaRPr lang="en-US" altLang="zh-CN">
              <a:latin typeface="Times New Roman" charset="0"/>
              <a:ea typeface="SimSun" charset="-122"/>
            </a:endParaRPr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2152650" y="1452563"/>
            <a:ext cx="8339138" cy="4481513"/>
            <a:chOff x="384" y="1209"/>
            <a:chExt cx="5253" cy="2823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9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0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zh-CN" sz="2000">
                  <a:latin typeface="Times New Roman" charset="0"/>
                  <a:ea typeface="SimSun" charset="-122"/>
                </a:rPr>
                <a:t>all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time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item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2000">
                  <a:latin typeface="Times New Roman" charset="0"/>
                  <a:ea typeface="SimSun" charset="-122"/>
                </a:rPr>
                <a:t>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time,location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time,supplier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item,location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400" b="1">
                  <a:latin typeface="Times New Roman" charset="0"/>
                  <a:ea typeface="SimSun" charset="-122"/>
                </a:rPr>
                <a:t>time,item,supplier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400" b="1">
                  <a:latin typeface="Times New Roman" charset="0"/>
                  <a:ea typeface="SimSun" charset="-122"/>
                </a:rPr>
                <a:t>time,location,supplier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zh-CN" sz="1600" b="1">
                  <a:latin typeface="Times New Roman" charset="0"/>
                  <a:ea typeface="SimSun" charset="-122"/>
                </a:rPr>
                <a:t>item,location,supplier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6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0-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(</a:t>
              </a:r>
              <a:r>
                <a:rPr lang="en-US" altLang="zh-CN" sz="2000" i="1">
                  <a:latin typeface="Times New Roman" charset="0"/>
                  <a:ea typeface="SimSun" charset="-122"/>
                </a:rPr>
                <a:t>apex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) cuboid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7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1-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8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2-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79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3-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cuboids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  <p:sp>
          <p:nvSpPr>
            <p:cNvPr id="80" name="Text Box 72"/>
            <p:cNvSpPr txBox="1">
              <a:spLocks noChangeArrowheads="1"/>
            </p:cNvSpPr>
            <p:nvPr/>
          </p:nvSpPr>
          <p:spPr bwMode="auto">
            <a:xfrm>
              <a:off x="4358" y="3705"/>
              <a:ext cx="12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zh-CN" altLang="en-US" sz="2000">
                  <a:latin typeface="Times New Roman" charset="0"/>
                  <a:ea typeface="SimSun" charset="-122"/>
                </a:rPr>
                <a:t>4-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D (</a:t>
              </a:r>
              <a:r>
                <a:rPr lang="en-US" altLang="zh-CN" sz="2000" i="1">
                  <a:latin typeface="Times New Roman" charset="0"/>
                  <a:ea typeface="SimSun" charset="-122"/>
                </a:rPr>
                <a:t>base</a:t>
              </a:r>
              <a:r>
                <a:rPr lang="en-US" altLang="zh-CN" sz="2000">
                  <a:latin typeface="Times New Roman" charset="0"/>
                  <a:ea typeface="SimSun" charset="-122"/>
                </a:rPr>
                <a:t>) cuboid</a:t>
              </a:r>
              <a:endParaRPr lang="en-US" altLang="zh-CN">
                <a:latin typeface="Times New Roman" charset="0"/>
                <a:ea typeface="SimSun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5486400" y="1541946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all</a:t>
            </a: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3962400" y="2532546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Europe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010400" y="2532546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North_America</a:t>
            </a: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8639175" y="3599346"/>
            <a:ext cx="18325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dirty="0" smtClean="0">
                <a:latin typeface="Times New Roman" charset="0"/>
              </a:rPr>
              <a:t>United States</a:t>
            </a:r>
            <a:endParaRPr lang="en-US" altLang="x-none" dirty="0">
              <a:latin typeface="Times New Roman" charset="0"/>
            </a:endParaRP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6553200" y="3599346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Canada</a:t>
            </a: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4837113" y="3599346"/>
            <a:ext cx="87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Spain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2819400" y="3599346"/>
            <a:ext cx="131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Germany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5486400" y="4666146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Vancouver</a:t>
            </a:r>
          </a:p>
        </p:txBody>
      </p:sp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6629400" y="5656746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M. Wind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4800600" y="5656746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L. Chan</a:t>
            </a:r>
          </a:p>
        </p:txBody>
      </p:sp>
      <p:sp>
        <p:nvSpPr>
          <p:cNvPr id="91" name="Text Box 13"/>
          <p:cNvSpPr txBox="1">
            <a:spLocks noChangeArrowheads="1"/>
          </p:cNvSpPr>
          <p:nvPr/>
        </p:nvSpPr>
        <p:spPr bwMode="auto">
          <a:xfrm>
            <a:off x="5943600" y="25325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8001000" y="3599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3" name="Text Box 15"/>
          <p:cNvSpPr txBox="1">
            <a:spLocks noChangeArrowheads="1"/>
          </p:cNvSpPr>
          <p:nvPr/>
        </p:nvSpPr>
        <p:spPr bwMode="auto">
          <a:xfrm>
            <a:off x="4267200" y="3599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4" name="Text Box 16"/>
          <p:cNvSpPr txBox="1">
            <a:spLocks noChangeArrowheads="1"/>
          </p:cNvSpPr>
          <p:nvPr/>
        </p:nvSpPr>
        <p:spPr bwMode="auto">
          <a:xfrm>
            <a:off x="4038600" y="47423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5" name="Text Box 17"/>
          <p:cNvSpPr txBox="1">
            <a:spLocks noChangeArrowheads="1"/>
          </p:cNvSpPr>
          <p:nvPr/>
        </p:nvSpPr>
        <p:spPr bwMode="auto">
          <a:xfrm>
            <a:off x="7086600" y="46661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6" name="Text Box 18"/>
          <p:cNvSpPr txBox="1">
            <a:spLocks noChangeArrowheads="1"/>
          </p:cNvSpPr>
          <p:nvPr/>
        </p:nvSpPr>
        <p:spPr bwMode="auto">
          <a:xfrm>
            <a:off x="6096000" y="5656746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...</a:t>
            </a:r>
          </a:p>
        </p:txBody>
      </p:sp>
      <p:sp>
        <p:nvSpPr>
          <p:cNvPr id="97" name="Line 19"/>
          <p:cNvSpPr>
            <a:spLocks noChangeShapeType="1"/>
          </p:cNvSpPr>
          <p:nvPr/>
        </p:nvSpPr>
        <p:spPr bwMode="auto">
          <a:xfrm flipH="1">
            <a:off x="4495800" y="1922946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5715000" y="1922946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 flipH="1">
            <a:off x="3429000" y="2913546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22"/>
          <p:cNvSpPr>
            <a:spLocks noChangeShapeType="1"/>
          </p:cNvSpPr>
          <p:nvPr/>
        </p:nvSpPr>
        <p:spPr bwMode="auto">
          <a:xfrm>
            <a:off x="4419600" y="291354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 flipH="1">
            <a:off x="7086600" y="2913546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24"/>
          <p:cNvSpPr>
            <a:spLocks noChangeShapeType="1"/>
          </p:cNvSpPr>
          <p:nvPr/>
        </p:nvSpPr>
        <p:spPr bwMode="auto">
          <a:xfrm>
            <a:off x="8077200" y="2913546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25"/>
          <p:cNvSpPr>
            <a:spLocks noChangeShapeType="1"/>
          </p:cNvSpPr>
          <p:nvPr/>
        </p:nvSpPr>
        <p:spPr bwMode="auto">
          <a:xfrm flipH="1">
            <a:off x="2971800" y="398034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26"/>
          <p:cNvSpPr>
            <a:spLocks noChangeShapeType="1"/>
          </p:cNvSpPr>
          <p:nvPr/>
        </p:nvSpPr>
        <p:spPr bwMode="auto">
          <a:xfrm>
            <a:off x="3505200" y="3980346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27"/>
          <p:cNvSpPr>
            <a:spLocks noChangeShapeType="1"/>
          </p:cNvSpPr>
          <p:nvPr/>
        </p:nvSpPr>
        <p:spPr bwMode="auto">
          <a:xfrm flipH="1">
            <a:off x="48006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28"/>
          <p:cNvSpPr>
            <a:spLocks noChangeShapeType="1"/>
          </p:cNvSpPr>
          <p:nvPr/>
        </p:nvSpPr>
        <p:spPr bwMode="auto">
          <a:xfrm>
            <a:off x="51816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29"/>
          <p:cNvSpPr>
            <a:spLocks noChangeShapeType="1"/>
          </p:cNvSpPr>
          <p:nvPr/>
        </p:nvSpPr>
        <p:spPr bwMode="auto">
          <a:xfrm flipH="1">
            <a:off x="88392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30"/>
          <p:cNvSpPr>
            <a:spLocks noChangeShapeType="1"/>
          </p:cNvSpPr>
          <p:nvPr/>
        </p:nvSpPr>
        <p:spPr bwMode="auto">
          <a:xfrm>
            <a:off x="9220200" y="3980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31"/>
          <p:cNvSpPr>
            <a:spLocks noChangeShapeType="1"/>
          </p:cNvSpPr>
          <p:nvPr/>
        </p:nvSpPr>
        <p:spPr bwMode="auto">
          <a:xfrm flipH="1">
            <a:off x="2667000" y="51995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32"/>
          <p:cNvSpPr>
            <a:spLocks noChangeShapeType="1"/>
          </p:cNvSpPr>
          <p:nvPr/>
        </p:nvSpPr>
        <p:spPr bwMode="auto">
          <a:xfrm>
            <a:off x="3048000" y="51995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33"/>
          <p:cNvSpPr>
            <a:spLocks noChangeShapeType="1"/>
          </p:cNvSpPr>
          <p:nvPr/>
        </p:nvSpPr>
        <p:spPr bwMode="auto">
          <a:xfrm flipH="1">
            <a:off x="5486400" y="5047146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34"/>
          <p:cNvSpPr>
            <a:spLocks noChangeShapeType="1"/>
          </p:cNvSpPr>
          <p:nvPr/>
        </p:nvSpPr>
        <p:spPr bwMode="auto">
          <a:xfrm>
            <a:off x="6172200" y="5047146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Text Box 35"/>
          <p:cNvSpPr txBox="1">
            <a:spLocks noChangeArrowheads="1"/>
          </p:cNvSpPr>
          <p:nvPr/>
        </p:nvSpPr>
        <p:spPr bwMode="auto">
          <a:xfrm>
            <a:off x="914400" y="1618146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all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4" name="Text Box 36"/>
          <p:cNvSpPr txBox="1">
            <a:spLocks noChangeArrowheads="1"/>
          </p:cNvSpPr>
          <p:nvPr/>
        </p:nvSpPr>
        <p:spPr bwMode="auto">
          <a:xfrm>
            <a:off x="838200" y="2608746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region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5" name="Text Box 37"/>
          <p:cNvSpPr txBox="1">
            <a:spLocks noChangeArrowheads="1"/>
          </p:cNvSpPr>
          <p:nvPr/>
        </p:nvSpPr>
        <p:spPr bwMode="auto">
          <a:xfrm>
            <a:off x="914400" y="5732946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office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16" name="Line 38"/>
          <p:cNvSpPr>
            <a:spLocks noChangeShapeType="1"/>
          </p:cNvSpPr>
          <p:nvPr/>
        </p:nvSpPr>
        <p:spPr bwMode="auto">
          <a:xfrm flipH="1">
            <a:off x="7924800" y="5123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39"/>
          <p:cNvSpPr>
            <a:spLocks noChangeShapeType="1"/>
          </p:cNvSpPr>
          <p:nvPr/>
        </p:nvSpPr>
        <p:spPr bwMode="auto">
          <a:xfrm>
            <a:off x="8305800" y="5123346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40"/>
          <p:cNvSpPr>
            <a:spLocks noChangeShapeType="1"/>
          </p:cNvSpPr>
          <p:nvPr/>
        </p:nvSpPr>
        <p:spPr bwMode="auto">
          <a:xfrm flipH="1">
            <a:off x="6248400" y="3980346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41"/>
          <p:cNvSpPr>
            <a:spLocks noChangeShapeType="1"/>
          </p:cNvSpPr>
          <p:nvPr/>
        </p:nvSpPr>
        <p:spPr bwMode="auto">
          <a:xfrm>
            <a:off x="7010400" y="3980346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42"/>
          <p:cNvSpPr txBox="1">
            <a:spLocks noChangeArrowheads="1"/>
          </p:cNvSpPr>
          <p:nvPr/>
        </p:nvSpPr>
        <p:spPr bwMode="auto">
          <a:xfrm>
            <a:off x="838200" y="3675546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country</a:t>
            </a:r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>
            <a:off x="1219200" y="19991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>
            <a:off x="1219200" y="30659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45"/>
          <p:cNvSpPr>
            <a:spLocks noChangeShapeType="1"/>
          </p:cNvSpPr>
          <p:nvPr/>
        </p:nvSpPr>
        <p:spPr bwMode="auto">
          <a:xfrm>
            <a:off x="1219200" y="405654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46"/>
          <p:cNvSpPr>
            <a:spLocks noChangeShapeType="1"/>
          </p:cNvSpPr>
          <p:nvPr/>
        </p:nvSpPr>
        <p:spPr bwMode="auto">
          <a:xfrm>
            <a:off x="1219200" y="512334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47"/>
          <p:cNvSpPr txBox="1">
            <a:spLocks noChangeArrowheads="1"/>
          </p:cNvSpPr>
          <p:nvPr/>
        </p:nvSpPr>
        <p:spPr bwMode="auto">
          <a:xfrm>
            <a:off x="7696200" y="4742346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Toronto</a:t>
            </a:r>
          </a:p>
        </p:txBody>
      </p:sp>
      <p:sp>
        <p:nvSpPr>
          <p:cNvPr id="126" name="Text Box 48"/>
          <p:cNvSpPr txBox="1">
            <a:spLocks noChangeArrowheads="1"/>
          </p:cNvSpPr>
          <p:nvPr/>
        </p:nvSpPr>
        <p:spPr bwMode="auto">
          <a:xfrm>
            <a:off x="2438400" y="4742346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Frankfurt</a:t>
            </a:r>
          </a:p>
        </p:txBody>
      </p:sp>
      <p:sp>
        <p:nvSpPr>
          <p:cNvPr id="127" name="Text Box 49"/>
          <p:cNvSpPr txBox="1">
            <a:spLocks noChangeArrowheads="1"/>
          </p:cNvSpPr>
          <p:nvPr/>
        </p:nvSpPr>
        <p:spPr bwMode="auto">
          <a:xfrm>
            <a:off x="914400" y="4742346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  <a:latin typeface="Times New Roman" charset="0"/>
              </a:rPr>
              <a:t>city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01112" y="1340420"/>
            <a:ext cx="231457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</a:t>
            </a:r>
            <a:r>
              <a:rPr lang="en-US" sz="2400" smtClean="0"/>
              <a:t>: 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0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938337" y="1457325"/>
            <a:ext cx="8302625" cy="4572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/>
              <a:t>Sales volume as a function of product, month, and region</a:t>
            </a:r>
            <a:endParaRPr lang="en-US" altLang="x-none"/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935287" y="3025775"/>
            <a:ext cx="3263900" cy="2882900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2928937" y="40862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2928937" y="43910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2928937" y="47720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2928937" y="50768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2928937" y="53816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2928937" y="56864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32337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3919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4300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46053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49101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35385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V="1">
            <a:off x="3233737" y="3019425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V="1">
            <a:off x="3538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 flipV="1">
            <a:off x="3919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V="1">
            <a:off x="46053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V="1">
            <a:off x="49101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V="1">
            <a:off x="52149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>
            <a:off x="3462337" y="3248025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24"/>
          <p:cNvSpPr>
            <a:spLocks noChangeShapeType="1"/>
          </p:cNvSpPr>
          <p:nvPr/>
        </p:nvSpPr>
        <p:spPr bwMode="auto">
          <a:xfrm>
            <a:off x="3233737" y="3476625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5214937" y="37814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5976937" y="3248025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V="1">
            <a:off x="5519737" y="34004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V="1">
            <a:off x="5519737" y="37814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29"/>
          <p:cNvSpPr>
            <a:spLocks noChangeShapeType="1"/>
          </p:cNvSpPr>
          <p:nvPr/>
        </p:nvSpPr>
        <p:spPr bwMode="auto">
          <a:xfrm flipV="1">
            <a:off x="5519737" y="41624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30"/>
          <p:cNvSpPr>
            <a:spLocks noChangeShapeType="1"/>
          </p:cNvSpPr>
          <p:nvPr/>
        </p:nvSpPr>
        <p:spPr bwMode="auto">
          <a:xfrm flipV="1">
            <a:off x="5519737" y="44672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Line 31"/>
          <p:cNvSpPr>
            <a:spLocks noChangeShapeType="1"/>
          </p:cNvSpPr>
          <p:nvPr/>
        </p:nvSpPr>
        <p:spPr bwMode="auto">
          <a:xfrm flipV="1">
            <a:off x="5519737" y="4772025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Line 32"/>
          <p:cNvSpPr>
            <a:spLocks noChangeShapeType="1"/>
          </p:cNvSpPr>
          <p:nvPr/>
        </p:nvSpPr>
        <p:spPr bwMode="auto">
          <a:xfrm flipV="1">
            <a:off x="5519737" y="500062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33"/>
          <p:cNvSpPr>
            <a:spLocks noChangeArrowheads="1"/>
          </p:cNvSpPr>
          <p:nvPr/>
        </p:nvSpPr>
        <p:spPr bwMode="auto">
          <a:xfrm rot="16200000" flipH="1">
            <a:off x="1905793" y="4423569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Product</a:t>
            </a:r>
          </a:p>
        </p:txBody>
      </p:sp>
      <p:sp>
        <p:nvSpPr>
          <p:cNvPr id="134" name="Rectangle 34"/>
          <p:cNvSpPr>
            <a:spLocks noChangeArrowheads="1"/>
          </p:cNvSpPr>
          <p:nvPr/>
        </p:nvSpPr>
        <p:spPr bwMode="auto">
          <a:xfrm rot="18720000">
            <a:off x="2243930" y="2866232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Region</a:t>
            </a:r>
          </a:p>
        </p:txBody>
      </p:sp>
      <p:sp>
        <p:nvSpPr>
          <p:cNvPr id="135" name="Rectangle 35"/>
          <p:cNvSpPr>
            <a:spLocks noChangeArrowheads="1"/>
          </p:cNvSpPr>
          <p:nvPr/>
        </p:nvSpPr>
        <p:spPr bwMode="auto">
          <a:xfrm>
            <a:off x="3675062" y="589915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>
                <a:latin typeface="Times New Roman" charset="0"/>
              </a:rPr>
              <a:t>Month</a:t>
            </a:r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5824537" y="3476625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37"/>
          <p:cNvSpPr>
            <a:spLocks noChangeShapeType="1"/>
          </p:cNvSpPr>
          <p:nvPr/>
        </p:nvSpPr>
        <p:spPr bwMode="auto">
          <a:xfrm flipV="1">
            <a:off x="4300537" y="301942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38"/>
          <p:cNvSpPr>
            <a:spLocks noChangeArrowheads="1"/>
          </p:cNvSpPr>
          <p:nvPr/>
        </p:nvSpPr>
        <p:spPr bwMode="auto">
          <a:xfrm>
            <a:off x="6129337" y="2257425"/>
            <a:ext cx="4137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sz="2000" b="1">
                <a:latin typeface="Times New Roman" charset="0"/>
              </a:rPr>
              <a:t>Dimensions: </a:t>
            </a:r>
            <a:r>
              <a:rPr lang="en-US" altLang="x-none" sz="2000" b="1" i="1">
                <a:latin typeface="Times New Roman" charset="0"/>
              </a:rPr>
              <a:t>Product, Location, Time</a:t>
            </a:r>
          </a:p>
          <a:p>
            <a:r>
              <a:rPr lang="en-US" altLang="x-none" sz="2000" b="1">
                <a:latin typeface="Times New Roman" charset="0"/>
              </a:rPr>
              <a:t>Hierarchical summarization paths</a:t>
            </a:r>
          </a:p>
        </p:txBody>
      </p:sp>
      <p:sp>
        <p:nvSpPr>
          <p:cNvPr id="139" name="Rectangle 39"/>
          <p:cNvSpPr>
            <a:spLocks noChangeArrowheads="1"/>
          </p:cNvSpPr>
          <p:nvPr/>
        </p:nvSpPr>
        <p:spPr bwMode="auto">
          <a:xfrm>
            <a:off x="6662737" y="3171825"/>
            <a:ext cx="38306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x-none" sz="2000" b="1">
                <a:latin typeface="Times New Roman" charset="0"/>
              </a:rPr>
              <a:t>Industry   Region         Year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Category   Country  Quarter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Product      City     Month    Week</a:t>
            </a:r>
          </a:p>
          <a:p>
            <a:endParaRPr lang="en-US" altLang="x-none" sz="2000" b="1">
              <a:latin typeface="Times New Roman" charset="0"/>
            </a:endParaRPr>
          </a:p>
          <a:p>
            <a:r>
              <a:rPr lang="en-US" altLang="x-none" sz="2000" b="1">
                <a:latin typeface="Times New Roman" charset="0"/>
              </a:rPr>
              <a:t>                   Office         Day</a:t>
            </a:r>
          </a:p>
        </p:txBody>
      </p:sp>
      <p:sp>
        <p:nvSpPr>
          <p:cNvPr id="140" name="Line 40"/>
          <p:cNvSpPr>
            <a:spLocks noChangeShapeType="1"/>
          </p:cNvSpPr>
          <p:nvPr/>
        </p:nvSpPr>
        <p:spPr bwMode="auto">
          <a:xfrm>
            <a:off x="71961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41"/>
          <p:cNvSpPr>
            <a:spLocks noChangeShapeType="1"/>
          </p:cNvSpPr>
          <p:nvPr/>
        </p:nvSpPr>
        <p:spPr bwMode="auto">
          <a:xfrm>
            <a:off x="82629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>
            <a:off x="9482137" y="35528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43"/>
          <p:cNvSpPr>
            <a:spLocks noChangeShapeType="1"/>
          </p:cNvSpPr>
          <p:nvPr/>
        </p:nvSpPr>
        <p:spPr bwMode="auto">
          <a:xfrm>
            <a:off x="7196137" y="41624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44"/>
          <p:cNvSpPr>
            <a:spLocks noChangeShapeType="1"/>
          </p:cNvSpPr>
          <p:nvPr/>
        </p:nvSpPr>
        <p:spPr bwMode="auto">
          <a:xfrm>
            <a:off x="8262937" y="41624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45"/>
          <p:cNvSpPr>
            <a:spLocks noChangeShapeType="1"/>
          </p:cNvSpPr>
          <p:nvPr/>
        </p:nvSpPr>
        <p:spPr bwMode="auto">
          <a:xfrm>
            <a:off x="8262937" y="4772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46"/>
          <p:cNvSpPr>
            <a:spLocks noChangeShapeType="1"/>
          </p:cNvSpPr>
          <p:nvPr/>
        </p:nvSpPr>
        <p:spPr bwMode="auto">
          <a:xfrm flipH="1">
            <a:off x="9177337" y="4162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47"/>
          <p:cNvSpPr>
            <a:spLocks noChangeShapeType="1"/>
          </p:cNvSpPr>
          <p:nvPr/>
        </p:nvSpPr>
        <p:spPr bwMode="auto">
          <a:xfrm>
            <a:off x="9634537" y="3552825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48"/>
          <p:cNvSpPr>
            <a:spLocks noChangeShapeType="1"/>
          </p:cNvSpPr>
          <p:nvPr/>
        </p:nvSpPr>
        <p:spPr bwMode="auto">
          <a:xfrm>
            <a:off x="9177337" y="46958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Line 49"/>
          <p:cNvSpPr>
            <a:spLocks noChangeShapeType="1"/>
          </p:cNvSpPr>
          <p:nvPr/>
        </p:nvSpPr>
        <p:spPr bwMode="auto">
          <a:xfrm flipH="1">
            <a:off x="9558337" y="469582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8478837" y="1471613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/>
            <a:r>
              <a:rPr lang="en-US" altLang="x-none" sz="2000" b="1">
                <a:latin typeface="Times New Roman" charset="0"/>
              </a:rPr>
              <a:t>Total annual sales</a:t>
            </a:r>
          </a:p>
          <a:p>
            <a:pPr algn="ctr"/>
            <a:r>
              <a:rPr lang="en-US" altLang="x-none" sz="2000" b="1">
                <a:latin typeface="Times New Roman" charset="0"/>
              </a:rPr>
              <a:t>of  TVs in U.S.A.</a:t>
            </a:r>
            <a:endParaRPr lang="en-US" altLang="x-none" b="1">
              <a:latin typeface="Times New Roman" charset="0"/>
            </a:endParaRPr>
          </a:p>
        </p:txBody>
      </p:sp>
      <p:grpSp>
        <p:nvGrpSpPr>
          <p:cNvPr id="81" name="Group 5"/>
          <p:cNvGrpSpPr>
            <a:grpSpLocks/>
          </p:cNvGrpSpPr>
          <p:nvPr/>
        </p:nvGrpSpPr>
        <p:grpSpPr bwMode="auto">
          <a:xfrm>
            <a:off x="2862262" y="1585913"/>
            <a:ext cx="7113588" cy="4532313"/>
            <a:chOff x="444" y="1008"/>
            <a:chExt cx="4481" cy="2855"/>
          </a:xfrm>
        </p:grpSpPr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Date</a:t>
              </a:r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Product</a:t>
              </a: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b="1">
                  <a:latin typeface="Times New Roman" charset="0"/>
                </a:rPr>
                <a:t>Country</a:t>
              </a:r>
            </a:p>
          </p:txBody>
        </p:sp>
        <p:sp>
          <p:nvSpPr>
            <p:cNvPr id="86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7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8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9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0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1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3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2000" i="1">
                  <a:latin typeface="Arial" charset="0"/>
                </a:rPr>
                <a:t>sum</a:t>
              </a:r>
              <a:endParaRPr lang="en-US" altLang="x-none" sz="1600" i="1">
                <a:latin typeface="Arial" charset="0"/>
              </a:endParaRPr>
            </a:p>
          </p:txBody>
        </p:sp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2000" i="1">
                  <a:latin typeface="Arial" charset="0"/>
                </a:rPr>
                <a:t>sum</a:t>
              </a:r>
              <a:endParaRPr lang="en-US" altLang="x-none" sz="1600" i="1">
                <a:latin typeface="Arial" charset="0"/>
              </a:endParaRPr>
            </a:p>
          </p:txBody>
        </p:sp>
        <p:sp>
          <p:nvSpPr>
            <p:cNvPr id="97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9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0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1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7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9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1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2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125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6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7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8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0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1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2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3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4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5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6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7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8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59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0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1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2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3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4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65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/>
                <a:endParaRPr lang="x-none" altLang="x-none" b="1">
                  <a:latin typeface="Times New Roman" charset="0"/>
                </a:endParaRPr>
              </a:p>
            </p:txBody>
          </p:sp>
        </p:grpSp>
        <p:sp>
          <p:nvSpPr>
            <p:cNvPr id="113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x-none" sz="1600" i="1">
                  <a:latin typeface="Arial" charset="0"/>
                </a:rPr>
                <a:t> </a:t>
              </a:r>
            </a:p>
          </p:txBody>
        </p:sp>
        <p:sp>
          <p:nvSpPr>
            <p:cNvPr id="114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TV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VCR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6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PC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7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1Qtr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2Qtr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9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3Qtr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0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/>
              <a:r>
                <a:rPr lang="en-US" altLang="x-none" sz="2000">
                  <a:latin typeface="Times New Roman" charset="0"/>
                </a:rPr>
                <a:t>4Qtr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1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U.S.A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2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Canada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3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>
                  <a:latin typeface="Times New Roman" charset="0"/>
                </a:rPr>
                <a:t>Mexico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24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2000" i="1">
                  <a:latin typeface="Times New Roman" charset="0"/>
                </a:rPr>
                <a:t>sum</a:t>
              </a:r>
              <a:endParaRPr lang="en-US" altLang="x-none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981" y="1633986"/>
            <a:ext cx="9190038" cy="47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Data Cube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188780" y="1547019"/>
            <a:ext cx="11626983" cy="4953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000" dirty="0" smtClean="0">
                <a:solidFill>
                  <a:schemeClr val="hlink"/>
                </a:solidFill>
              </a:rPr>
              <a:t>Roll up (drill-up):</a:t>
            </a:r>
            <a:r>
              <a:rPr lang="en-US" altLang="x-none" sz="2000" dirty="0" smtClean="0"/>
              <a:t> summarize data</a:t>
            </a:r>
          </a:p>
          <a:p>
            <a:pPr lvl="1"/>
            <a:r>
              <a:rPr lang="en-US" altLang="x-none" i="1" dirty="0" smtClean="0"/>
              <a:t>by climbing up hierarchy or by dimension reduction</a:t>
            </a:r>
            <a:endParaRPr lang="en-US" altLang="x-none" dirty="0" smtClean="0"/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Drill down (roll down):</a:t>
            </a:r>
            <a:r>
              <a:rPr lang="en-US" altLang="x-none" sz="2000" dirty="0" smtClean="0"/>
              <a:t> reverse of roll-up</a:t>
            </a:r>
          </a:p>
          <a:p>
            <a:pPr lvl="1"/>
            <a:r>
              <a:rPr lang="en-US" altLang="x-none" i="1" dirty="0" smtClean="0"/>
              <a:t>from higher level summary to lower level summary or detailed data, or introducing new dimensions</a:t>
            </a:r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Slice and dice:</a:t>
            </a:r>
            <a:r>
              <a:rPr lang="en-US" altLang="x-none" sz="2000" dirty="0" smtClean="0"/>
              <a:t> </a:t>
            </a:r>
            <a:r>
              <a:rPr lang="en-US" altLang="x-none" sz="2400" i="1" dirty="0" smtClean="0"/>
              <a:t>project and select</a:t>
            </a:r>
            <a:r>
              <a:rPr lang="en-US" altLang="x-none" sz="2400" dirty="0" smtClean="0"/>
              <a:t> </a:t>
            </a:r>
          </a:p>
          <a:p>
            <a:r>
              <a:rPr lang="en-US" altLang="x-none" sz="2000" dirty="0" smtClean="0">
                <a:solidFill>
                  <a:schemeClr val="hlink"/>
                </a:solidFill>
              </a:rPr>
              <a:t>Pivot (rotate):</a:t>
            </a:r>
            <a:r>
              <a:rPr lang="en-US" altLang="x-none" sz="2000" dirty="0" smtClean="0"/>
              <a:t> </a:t>
            </a:r>
          </a:p>
          <a:p>
            <a:pPr lvl="1"/>
            <a:r>
              <a:rPr lang="en-US" altLang="x-none" i="1" dirty="0" smtClean="0"/>
              <a:t>reorient the cube, visualization, 3D to series of 2D planes</a:t>
            </a:r>
          </a:p>
          <a:p>
            <a:r>
              <a:rPr lang="en-US" altLang="x-none" sz="2000" dirty="0" smtClean="0"/>
              <a:t>Other operations</a:t>
            </a:r>
          </a:p>
          <a:p>
            <a:pPr lvl="1"/>
            <a:r>
              <a:rPr lang="en-US" altLang="x-none" i="1" dirty="0" smtClean="0">
                <a:solidFill>
                  <a:schemeClr val="hlink"/>
                </a:solidFill>
              </a:rPr>
              <a:t>drill across:</a:t>
            </a:r>
            <a:r>
              <a:rPr lang="en-US" altLang="x-none" i="1" dirty="0" smtClean="0"/>
              <a:t> involving (across) more than one fact table</a:t>
            </a:r>
            <a:endParaRPr lang="en-US" altLang="x-none" dirty="0" smtClean="0"/>
          </a:p>
          <a:p>
            <a:pPr lvl="1"/>
            <a:r>
              <a:rPr lang="en-US" altLang="x-none" i="1" dirty="0" smtClean="0">
                <a:solidFill>
                  <a:schemeClr val="hlink"/>
                </a:solidFill>
              </a:rPr>
              <a:t>drill through:</a:t>
            </a:r>
            <a:r>
              <a:rPr lang="en-US" altLang="x-none" i="1" dirty="0" smtClean="0"/>
              <a:t> through the bottom level of the cube to its back-end relational tables (using SQL)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257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2"/>
            <a:ext cx="11127388" cy="3240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5200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Helvetica Neue" charset="0"/>
              </a:rPr>
              <a:t>Harinarayan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 et al. </a:t>
            </a:r>
            <a:r>
              <a:rPr lang="en-US" dirty="0">
                <a:solidFill>
                  <a:srgbClr val="428BCA"/>
                </a:solidFill>
                <a:latin typeface="Helvetica Neue" charset="0"/>
                <a:hlinkClick r:id="rId4"/>
              </a:rPr>
              <a:t>Implementing Data Cubes Efficiently</a:t>
            </a:r>
            <a:r>
              <a:rPr lang="en-US" dirty="0">
                <a:solidFill>
                  <a:srgbClr val="333333"/>
                </a:solidFill>
                <a:latin typeface="Helvetica Neue" charset="0"/>
              </a:rPr>
              <a:t>, SIGMOD 1996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Drill-Down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11" y="1597489"/>
            <a:ext cx="8077378" cy="388133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576890"/>
            <a:ext cx="8229600" cy="1416051"/>
          </a:xfrm>
        </p:spPr>
        <p:txBody>
          <a:bodyPr/>
          <a:lstStyle/>
          <a:p>
            <a:r>
              <a:rPr lang="en-US" dirty="0" smtClean="0"/>
              <a:t>Limitations</a:t>
            </a:r>
            <a:r>
              <a:rPr lang="en-US" dirty="0" smtClean="0"/>
              <a:t>: (1) </a:t>
            </a:r>
            <a:r>
              <a:rPr lang="en-US" dirty="0" smtClean="0"/>
              <a:t>Too </a:t>
            </a:r>
            <a:r>
              <a:rPr lang="en-US" dirty="0" smtClean="0"/>
              <a:t>many </a:t>
            </a:r>
            <a:r>
              <a:rPr lang="en-US" dirty="0" smtClean="0"/>
              <a:t>values, (2) Single </a:t>
            </a:r>
            <a:r>
              <a:rPr lang="en-US" dirty="0" smtClean="0"/>
              <a:t>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Cubes and OLAP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 Operations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Cubes and ML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Modern Data 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9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Smart Drill Down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Data Cubes and ML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2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Drill-Down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Present </a:t>
            </a:r>
            <a:r>
              <a:rPr lang="en-US" b="1" dirty="0" smtClean="0"/>
              <a:t>k</a:t>
            </a:r>
            <a:r>
              <a:rPr lang="en-US" dirty="0" smtClean="0"/>
              <a:t> most interesting </a:t>
            </a:r>
            <a:r>
              <a:rPr lang="en-US" i="1" dirty="0" smtClean="0"/>
              <a:t>rules </a:t>
            </a:r>
            <a:r>
              <a:rPr lang="en-US" dirty="0" smtClean="0"/>
              <a:t>(patterns)</a:t>
            </a:r>
          </a:p>
          <a:p>
            <a:pPr lvl="1"/>
            <a:r>
              <a:rPr lang="en-US" dirty="0" smtClean="0"/>
              <a:t>Find interesting portions faster</a:t>
            </a:r>
          </a:p>
          <a:p>
            <a:pPr lvl="2"/>
            <a:r>
              <a:rPr lang="en-US" dirty="0" smtClean="0"/>
              <a:t>User tunable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Instantiate multiple columns</a:t>
            </a:r>
          </a:p>
          <a:p>
            <a:r>
              <a:rPr lang="en-US" dirty="0" smtClean="0"/>
              <a:t>Complementary functionality!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3324" r="3324"/>
          <a:stretch>
            <a:fillRect/>
          </a:stretch>
        </p:blipFill>
        <p:spPr>
          <a:xfrm>
            <a:off x="2540552" y="1690688"/>
            <a:ext cx="7110895" cy="3910719"/>
          </a:xfrm>
        </p:spPr>
      </p:pic>
    </p:spTree>
    <p:extLst>
      <p:ext uri="{BB962C8B-B14F-4D97-AF65-F5344CB8AC3E}">
        <p14:creationId xmlns:p14="http://schemas.microsoft.com/office/powerpoint/2010/main" val="5712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/>
          <a:srcRect l="804" r="2168"/>
          <a:stretch/>
        </p:blipFill>
        <p:spPr>
          <a:xfrm>
            <a:off x="1940278" y="1690688"/>
            <a:ext cx="8311444" cy="3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i="1" dirty="0"/>
              <a:t>best list </a:t>
            </a:r>
            <a:r>
              <a:rPr lang="en-US" dirty="0"/>
              <a:t>of</a:t>
            </a:r>
            <a:r>
              <a:rPr lang="en-US" i="1" dirty="0"/>
              <a:t> </a:t>
            </a:r>
            <a:r>
              <a:rPr lang="en-US" dirty="0"/>
              <a:t>k (= 3) rules</a:t>
            </a:r>
          </a:p>
          <a:p>
            <a:r>
              <a:rPr lang="en-US" dirty="0"/>
              <a:t>Preference for</a:t>
            </a:r>
          </a:p>
          <a:p>
            <a:pPr lvl="1"/>
            <a:r>
              <a:rPr lang="en-US" dirty="0"/>
              <a:t>Higher Count</a:t>
            </a:r>
          </a:p>
          <a:p>
            <a:pPr lvl="1"/>
            <a:r>
              <a:rPr lang="en-US" dirty="0"/>
              <a:t>Higher Weight</a:t>
            </a:r>
          </a:p>
          <a:p>
            <a:pPr lvl="1"/>
            <a:r>
              <a:rPr lang="en-US" dirty="0"/>
              <a:t>Low overlap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</a:t>
            </a:r>
            <a:r>
              <a:rPr lang="en-US" dirty="0"/>
              <a:t>: Tuple of values and *’s</a:t>
            </a:r>
          </a:p>
          <a:p>
            <a:r>
              <a:rPr lang="en-US" b="1" dirty="0"/>
              <a:t>Count(r)</a:t>
            </a:r>
            <a:r>
              <a:rPr lang="en-US" dirty="0"/>
              <a:t>: Number of tuples satisfying rule </a:t>
            </a:r>
            <a:r>
              <a:rPr lang="en-US" b="1" dirty="0"/>
              <a:t>r</a:t>
            </a:r>
          </a:p>
          <a:p>
            <a:r>
              <a:rPr lang="en-US" b="1" dirty="0"/>
              <a:t>Size(r): </a:t>
            </a:r>
            <a:r>
              <a:rPr lang="en-US" dirty="0"/>
              <a:t>Number of non-star values in </a:t>
            </a:r>
            <a:r>
              <a:rPr lang="en-US" b="1" dirty="0"/>
              <a:t>r</a:t>
            </a:r>
          </a:p>
          <a:p>
            <a:r>
              <a:rPr lang="en-US" b="1" dirty="0"/>
              <a:t>Rule-List</a:t>
            </a:r>
            <a:r>
              <a:rPr lang="en-US" dirty="0"/>
              <a:t>: Ordered list of rules</a:t>
            </a:r>
          </a:p>
          <a:p>
            <a:r>
              <a:rPr lang="en-US" b="1" dirty="0" err="1"/>
              <a:t>MCount</a:t>
            </a:r>
            <a:r>
              <a:rPr lang="en-US" b="1" dirty="0"/>
              <a:t>(</a:t>
            </a:r>
            <a:r>
              <a:rPr lang="en-US" b="1" dirty="0" err="1"/>
              <a:t>r,R</a:t>
            </a:r>
            <a:r>
              <a:rPr lang="en-US" b="1" dirty="0"/>
              <a:t>)</a:t>
            </a:r>
            <a:r>
              <a:rPr lang="en-US" dirty="0"/>
              <a:t>: In a list </a:t>
            </a:r>
            <a:r>
              <a:rPr lang="en-US" b="1" dirty="0"/>
              <a:t>R</a:t>
            </a:r>
            <a:r>
              <a:rPr lang="en-US" dirty="0"/>
              <a:t>, number of tuples satisfying </a:t>
            </a:r>
            <a:r>
              <a:rPr lang="en-US" b="1" dirty="0"/>
              <a:t>r</a:t>
            </a:r>
            <a:r>
              <a:rPr lang="en-US" dirty="0"/>
              <a:t> but no rule before </a:t>
            </a:r>
            <a:r>
              <a:rPr lang="en-US" b="1" dirty="0"/>
              <a:t>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Subrule</a:t>
            </a:r>
            <a:r>
              <a:rPr lang="en-US" b="1" dirty="0"/>
              <a:t>(r</a:t>
            </a:r>
            <a:r>
              <a:rPr lang="en-US" b="1" baseline="-25000" dirty="0"/>
              <a:t>1</a:t>
            </a:r>
            <a:r>
              <a:rPr lang="en-US" b="1" dirty="0"/>
              <a:t>,r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: Strictly more specific rule</a:t>
            </a:r>
          </a:p>
          <a:p>
            <a:pPr lvl="1"/>
            <a:r>
              <a:rPr lang="en-US" dirty="0"/>
              <a:t>e.g. (</a:t>
            </a:r>
            <a:r>
              <a:rPr lang="en-US" dirty="0" err="1"/>
              <a:t>a,b</a:t>
            </a:r>
            <a:r>
              <a:rPr lang="en-US" dirty="0"/>
              <a:t>,*) is a </a:t>
            </a:r>
            <a:r>
              <a:rPr lang="en-US" dirty="0" err="1"/>
              <a:t>subrule</a:t>
            </a:r>
            <a:r>
              <a:rPr lang="en-US" dirty="0"/>
              <a:t> of (a,*,*)</a:t>
            </a:r>
          </a:p>
          <a:p>
            <a:r>
              <a:rPr lang="en-US" b="1" dirty="0"/>
              <a:t>Weight W</a:t>
            </a:r>
            <a:r>
              <a:rPr lang="en-US" dirty="0"/>
              <a:t>: User-defined </a:t>
            </a:r>
            <a:r>
              <a:rPr lang="en-US" dirty="0" err="1"/>
              <a:t>interestingess</a:t>
            </a:r>
            <a:endParaRPr lang="en-US" dirty="0"/>
          </a:p>
          <a:p>
            <a:pPr lvl="1"/>
            <a:r>
              <a:rPr lang="en-US" b="1" dirty="0"/>
              <a:t>W(r) ≥ 0</a:t>
            </a:r>
            <a:endParaRPr lang="en-US" dirty="0"/>
          </a:p>
          <a:p>
            <a:pPr lvl="1"/>
            <a:r>
              <a:rPr lang="en-US" dirty="0"/>
              <a:t>Monotone: </a:t>
            </a:r>
            <a:r>
              <a:rPr lang="en-US" b="1" dirty="0" err="1"/>
              <a:t>Subrule</a:t>
            </a:r>
            <a:r>
              <a:rPr lang="en-US" b="1" dirty="0"/>
              <a:t>(r</a:t>
            </a:r>
            <a:r>
              <a:rPr lang="en-US" b="1" baseline="-25000" dirty="0"/>
              <a:t>1</a:t>
            </a:r>
            <a:r>
              <a:rPr lang="en-US" b="1" dirty="0"/>
              <a:t>,r</a:t>
            </a:r>
            <a:r>
              <a:rPr lang="en-US" b="1" baseline="-25000" dirty="0"/>
              <a:t>2</a:t>
            </a:r>
            <a:r>
              <a:rPr lang="en-US" b="1" dirty="0"/>
              <a:t>) =&gt; W(r</a:t>
            </a:r>
            <a:r>
              <a:rPr lang="en-US" b="1" baseline="-25000" dirty="0"/>
              <a:t>1</a:t>
            </a:r>
            <a:r>
              <a:rPr lang="en-US" b="1" dirty="0"/>
              <a:t>) &gt;= W(r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5046663"/>
            <a:ext cx="5207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Drill Down: Formal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2108200"/>
            <a:ext cx="7061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Rules Optimally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Theorem</a:t>
            </a:r>
            <a:r>
              <a:rPr lang="en-US" dirty="0" smtClean="0"/>
              <a:t>: Let R, R’ be rule-lists with same set of rules, where rules in R are sorted by weight </a:t>
            </a:r>
            <a:r>
              <a:rPr lang="en-US" dirty="0"/>
              <a:t>(</a:t>
            </a:r>
            <a:r>
              <a:rPr lang="en-US" dirty="0" smtClean="0"/>
              <a:t>decreasing). Then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3" y="3266017"/>
            <a:ext cx="414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Data Cubes and 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Rules Optimally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Theorem</a:t>
            </a:r>
            <a:r>
              <a:rPr lang="en-US" dirty="0" smtClean="0"/>
              <a:t>: Let R, R’ be rule-lists with same set of rules, where rules in R are sorted by weight </a:t>
            </a:r>
            <a:r>
              <a:rPr lang="en-US" dirty="0"/>
              <a:t>(</a:t>
            </a:r>
            <a:r>
              <a:rPr lang="en-US" dirty="0" smtClean="0"/>
              <a:t>decreasing). Then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Thus, always sort rules by weight!</a:t>
            </a:r>
          </a:p>
          <a:p>
            <a:r>
              <a:rPr lang="en-US" dirty="0" smtClean="0"/>
              <a:t>Find best </a:t>
            </a:r>
            <a:r>
              <a:rPr lang="en-US" b="1" i="1" dirty="0" smtClean="0"/>
              <a:t>set </a:t>
            </a:r>
            <a:r>
              <a:rPr lang="en-US" dirty="0" smtClean="0"/>
              <a:t>rather than </a:t>
            </a:r>
            <a:r>
              <a:rPr lang="en-US" b="1" i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Still NP-Hard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3" y="3266017"/>
            <a:ext cx="414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Then Score is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i.e. let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Whenever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60" y="4427846"/>
            <a:ext cx="1133121" cy="355488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4964719"/>
            <a:ext cx="6519333" cy="37514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8" y="3870912"/>
            <a:ext cx="7275688" cy="3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S = {}</a:t>
            </a:r>
          </a:p>
          <a:p>
            <a:pPr marL="0" indent="0" algn="ctr">
              <a:buNone/>
            </a:pPr>
            <a:r>
              <a:rPr lang="en-US" dirty="0" smtClean="0"/>
              <a:t>	r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r</a:t>
            </a:r>
            <a:r>
              <a:rPr lang="en-US" dirty="0" smtClean="0"/>
              <a:t> (</a:t>
            </a:r>
            <a:r>
              <a:rPr lang="en-US" dirty="0" err="1" smtClean="0"/>
              <a:t>MarginalValue</a:t>
            </a:r>
            <a:r>
              <a:rPr lang="en-US" dirty="0" smtClean="0"/>
              <a:t>(</a:t>
            </a:r>
            <a:r>
              <a:rPr lang="en-US" dirty="0" err="1" smtClean="0"/>
              <a:t>r,S</a:t>
            </a:r>
            <a:r>
              <a:rPr lang="en-US" dirty="0" smtClean="0"/>
              <a:t>))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S = {r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dirty="0"/>
              <a:t>	r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aseline="-25000" dirty="0" err="1"/>
              <a:t>r</a:t>
            </a:r>
            <a:r>
              <a:rPr lang="en-US" dirty="0"/>
              <a:t> (</a:t>
            </a:r>
            <a:r>
              <a:rPr lang="en-US" dirty="0" err="1"/>
              <a:t>MarginalValue</a:t>
            </a:r>
            <a:r>
              <a:rPr lang="en-US" dirty="0"/>
              <a:t>(</a:t>
            </a:r>
            <a:r>
              <a:rPr lang="en-US" dirty="0" err="1"/>
              <a:t>r,S</a:t>
            </a:r>
            <a:r>
              <a:rPr lang="en-US" dirty="0"/>
              <a:t>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275930"/>
            <a:ext cx="8229600" cy="16390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Greedy </a:t>
            </a:r>
            <a:r>
              <a:rPr lang="en-US" b="1" dirty="0" smtClean="0"/>
              <a:t>Algorithm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S = {r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dirty="0"/>
              <a:t>	r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 err="1"/>
              <a:t>argmax</a:t>
            </a:r>
            <a:r>
              <a:rPr lang="en-US" baseline="-25000" dirty="0" err="1"/>
              <a:t>r</a:t>
            </a:r>
            <a:r>
              <a:rPr lang="en-US" dirty="0"/>
              <a:t> (</a:t>
            </a:r>
            <a:r>
              <a:rPr lang="en-US" dirty="0" err="1"/>
              <a:t>MarginalValue</a:t>
            </a:r>
            <a:r>
              <a:rPr lang="en-US" dirty="0"/>
              <a:t>(</a:t>
            </a:r>
            <a:r>
              <a:rPr lang="en-US" dirty="0" err="1"/>
              <a:t>r,S</a:t>
            </a:r>
            <a:r>
              <a:rPr lang="en-US" dirty="0"/>
              <a:t>))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Define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where S is rule-set, R is weight-sorted rule-list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Submodular Maximization: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Maximize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Score(S)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such that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|S| = k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Theorem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: Greedy algorithm achieves 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                 approximation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8" y="1731433"/>
            <a:ext cx="3884788" cy="43035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6" y="4361039"/>
            <a:ext cx="770886" cy="6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best </a:t>
            </a:r>
            <a:r>
              <a:rPr lang="en-US" smtClean="0"/>
              <a:t>marginal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Brute-force: Compute marginal value for all rules?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Too expensive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Key Insight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If r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2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 is sub-rule of r</a:t>
            </a:r>
            <a:r>
              <a:rPr kumimoji="0" lang="en-US" sz="2800" b="0" i="0" u="none" strike="noStrike" kern="120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4412545"/>
            <a:ext cx="7246056" cy="4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best </a:t>
            </a:r>
            <a:r>
              <a:rPr lang="en-US" smtClean="0"/>
              <a:t>marginal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Brute-force: Compute marginal value for all rules?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Too expensive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Max Weight Parameter 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w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A Priori-like algorithm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Evaluate all size 1, then 2, and so 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"/>
                <a:cs typeface=""/>
              </a:rPr>
              <a:t>Only evaluate higher size rules that have a chance of being the best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60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Cubes and 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3988" y="5894685"/>
            <a:ext cx="934402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Explore and choose models not only data!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34" y="1690688"/>
            <a:ext cx="10041731" cy="39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What is a data warehouse (informally)?</a:t>
            </a:r>
            <a:endParaRPr lang="en-US" altLang="x-none" sz="2400" dirty="0"/>
          </a:p>
          <a:p>
            <a:pPr lvl="1">
              <a:lnSpc>
                <a:spcPct val="140000"/>
              </a:lnSpc>
            </a:pPr>
            <a:r>
              <a:rPr lang="en-US" altLang="x-none" dirty="0"/>
              <a:t>A decision support database that is maintained </a:t>
            </a:r>
            <a:r>
              <a:rPr lang="en-US" altLang="x-none" dirty="0">
                <a:solidFill>
                  <a:schemeClr val="hlink"/>
                </a:solidFill>
              </a:rPr>
              <a:t>separately </a:t>
            </a:r>
            <a:r>
              <a:rPr lang="en-US" altLang="x-none" dirty="0"/>
              <a:t>from the organization’s operational database</a:t>
            </a:r>
          </a:p>
          <a:p>
            <a:pPr lvl="1">
              <a:lnSpc>
                <a:spcPct val="140000"/>
              </a:lnSpc>
            </a:pPr>
            <a:r>
              <a:rPr lang="en-US" altLang="x-none" dirty="0"/>
              <a:t>Support </a:t>
            </a:r>
            <a:r>
              <a:rPr lang="en-US" altLang="x-none" dirty="0">
                <a:solidFill>
                  <a:schemeClr val="hlink"/>
                </a:solidFill>
              </a:rPr>
              <a:t>information processing</a:t>
            </a:r>
            <a:r>
              <a:rPr lang="en-US" altLang="x-none" dirty="0"/>
              <a:t> by providing a solid platform of consolidated, historical data for analysis.</a:t>
            </a:r>
          </a:p>
          <a:p>
            <a:pPr>
              <a:lnSpc>
                <a:spcPct val="140000"/>
              </a:lnSpc>
            </a:pPr>
            <a:r>
              <a:rPr lang="en-US" altLang="x-none" sz="2400" dirty="0">
                <a:solidFill>
                  <a:srgbClr val="157573"/>
                </a:solidFill>
              </a:rPr>
              <a:t>“A data warehouse is a</a:t>
            </a:r>
            <a:r>
              <a:rPr lang="en-US" altLang="x-none" sz="2400" dirty="0"/>
              <a:t> </a:t>
            </a:r>
            <a:r>
              <a:rPr lang="en-US" altLang="x-none" sz="2400" u="sng" dirty="0">
                <a:solidFill>
                  <a:schemeClr val="hlink"/>
                </a:solidFill>
              </a:rPr>
              <a:t>subject-oriented</a:t>
            </a:r>
            <a:r>
              <a:rPr lang="en-US" altLang="x-none" sz="2400" dirty="0"/>
              <a:t>,</a:t>
            </a:r>
            <a:r>
              <a:rPr lang="en-US" altLang="x-none" sz="2400" u="sng" dirty="0">
                <a:solidFill>
                  <a:schemeClr val="hlink"/>
                </a:solidFill>
              </a:rPr>
              <a:t> integrated</a:t>
            </a:r>
            <a:r>
              <a:rPr lang="en-US" altLang="x-none" sz="2400" dirty="0"/>
              <a:t>, </a:t>
            </a:r>
            <a:r>
              <a:rPr lang="en-US" altLang="x-none" sz="2400" u="sng" dirty="0">
                <a:solidFill>
                  <a:schemeClr val="hlink"/>
                </a:solidFill>
              </a:rPr>
              <a:t>time-variant</a:t>
            </a:r>
            <a:r>
              <a:rPr lang="en-US" altLang="x-none" sz="2400" dirty="0"/>
              <a:t>, </a:t>
            </a:r>
            <a:r>
              <a:rPr lang="en-US" altLang="x-none" sz="2400" dirty="0">
                <a:solidFill>
                  <a:srgbClr val="157573"/>
                </a:solidFill>
              </a:rPr>
              <a:t>and </a:t>
            </a:r>
            <a:r>
              <a:rPr lang="en-US" altLang="x-none" sz="2400" u="sng" dirty="0">
                <a:solidFill>
                  <a:schemeClr val="hlink"/>
                </a:solidFill>
              </a:rPr>
              <a:t>nonvolatile</a:t>
            </a:r>
            <a:r>
              <a:rPr lang="en-US" altLang="x-none" sz="2400" dirty="0"/>
              <a:t> </a:t>
            </a:r>
            <a:r>
              <a:rPr lang="en-US" altLang="x-none" sz="24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x-none" sz="2400" dirty="0" err="1" smtClean="0">
                <a:solidFill>
                  <a:srgbClr val="157573"/>
                </a:solidFill>
              </a:rPr>
              <a:t>Inmon</a:t>
            </a:r>
            <a:endParaRPr lang="en-US" altLang="x-none" sz="2400" dirty="0">
              <a:solidFill>
                <a:srgbClr val="157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Subsets with </a:t>
            </a:r>
            <a:r>
              <a:rPr lang="en-US" dirty="0" err="1" smtClean="0"/>
              <a:t>MLCube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22" y="1529225"/>
            <a:ext cx="7404755" cy="51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76" y="1389964"/>
            <a:ext cx="9198047" cy="52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Subject 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3200" dirty="0"/>
              <a:t>Organized around major subjects, such as </a:t>
            </a:r>
            <a:r>
              <a:rPr lang="en-US" altLang="x-none" sz="3200" dirty="0">
                <a:solidFill>
                  <a:schemeClr val="hlink"/>
                </a:solidFill>
              </a:rPr>
              <a:t>customer, product, sales</a:t>
            </a:r>
            <a:endParaRPr lang="en-US" altLang="x-none" sz="3200" dirty="0"/>
          </a:p>
          <a:p>
            <a:pPr>
              <a:lnSpc>
                <a:spcPct val="130000"/>
              </a:lnSpc>
            </a:pPr>
            <a:r>
              <a:rPr lang="en-US" altLang="x-none" sz="3200" dirty="0"/>
              <a:t>Focusing on the modeling and analysis of data for decision makers, not on daily operations or transaction processing</a:t>
            </a:r>
          </a:p>
          <a:p>
            <a:pPr>
              <a:lnSpc>
                <a:spcPct val="130000"/>
              </a:lnSpc>
            </a:pPr>
            <a:r>
              <a:rPr lang="en-US" altLang="x-none" sz="3200" dirty="0"/>
              <a:t>Provide </a:t>
            </a:r>
            <a:r>
              <a:rPr lang="en-US" altLang="x-none" sz="3200" dirty="0">
                <a:solidFill>
                  <a:schemeClr val="hlink"/>
                </a:solidFill>
              </a:rPr>
              <a:t>a simple and concise</a:t>
            </a:r>
            <a:r>
              <a:rPr lang="en-US" altLang="x-none" sz="3200" dirty="0"/>
              <a:t> view around particular subject issues by </a:t>
            </a:r>
            <a:r>
              <a:rPr lang="en-US" altLang="x-none" sz="3200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208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Integrated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Constructed by integrating multiple, heterogeneous data sources</a:t>
            </a:r>
          </a:p>
          <a:p>
            <a:pPr lvl="1"/>
            <a:r>
              <a:rPr lang="en-US" altLang="x-none" sz="3200" dirty="0"/>
              <a:t>relational databases, flat files, on-line transaction records</a:t>
            </a:r>
          </a:p>
          <a:p>
            <a:r>
              <a:rPr lang="en-US" altLang="x-none" sz="3200" dirty="0"/>
              <a:t>Data cleaning and data integration techniques are applied.</a:t>
            </a:r>
          </a:p>
          <a:p>
            <a:pPr lvl="1"/>
            <a:r>
              <a:rPr lang="en-US" altLang="x-none" sz="3200" dirty="0"/>
              <a:t>Ensure consistency in naming conventions, encoding structures, attribute measures, etc. among different data sources</a:t>
            </a:r>
          </a:p>
          <a:p>
            <a:pPr lvl="2"/>
            <a:r>
              <a:rPr lang="en-US" altLang="x-none" sz="2800" dirty="0"/>
              <a:t>E.g., Hotel price: currency, tax, breakfast covered, etc.</a:t>
            </a:r>
          </a:p>
          <a:p>
            <a:pPr lvl="1"/>
            <a:r>
              <a:rPr lang="en-US" altLang="x-none" sz="3200" dirty="0"/>
              <a:t>When data is moved to the warehouse, it is converted.  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12974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Time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x-none" sz="2400" dirty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x-none" sz="2400" dirty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x-none" dirty="0"/>
              <a:t>But the key of operational data may or may not contain “time element”</a:t>
            </a:r>
          </a:p>
          <a:p>
            <a:pPr lvl="1">
              <a:lnSpc>
                <a:spcPct val="110000"/>
              </a:lnSpc>
            </a:pPr>
            <a:endParaRPr lang="en-US" altLang="x-none" sz="2200" dirty="0"/>
          </a:p>
        </p:txBody>
      </p:sp>
    </p:spTree>
    <p:extLst>
      <p:ext uri="{BB962C8B-B14F-4D97-AF65-F5344CB8AC3E}">
        <p14:creationId xmlns:p14="http://schemas.microsoft.com/office/powerpoint/2010/main" val="4137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Warehouses </a:t>
            </a:r>
            <a:r>
              <a:rPr lang="mr-IN" dirty="0" smtClean="0"/>
              <a:t>–</a:t>
            </a:r>
            <a:r>
              <a:rPr lang="en-US" dirty="0" smtClean="0"/>
              <a:t> Nonvolatile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2400" dirty="0"/>
              <a:t>A </a:t>
            </a:r>
            <a:r>
              <a:rPr lang="en-US" altLang="x-none" sz="2400" dirty="0">
                <a:solidFill>
                  <a:schemeClr val="hlink"/>
                </a:solidFill>
              </a:rPr>
              <a:t>physically separate store</a:t>
            </a:r>
            <a:r>
              <a:rPr lang="en-US" altLang="x-none" sz="2400" dirty="0"/>
              <a:t> 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x-none" sz="2400" dirty="0"/>
              <a:t>Operational </a:t>
            </a:r>
            <a:r>
              <a:rPr lang="en-US" altLang="x-none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x-none" sz="2400" dirty="0"/>
              <a:t> 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x-none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x-none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x-none" i="1" dirty="0">
                <a:solidFill>
                  <a:schemeClr val="hlink"/>
                </a:solidFill>
              </a:rPr>
              <a:t>initial loading of data</a:t>
            </a:r>
            <a:r>
              <a:rPr lang="en-US" altLang="x-none" dirty="0"/>
              <a:t> and </a:t>
            </a:r>
            <a:r>
              <a:rPr lang="en-US" altLang="x-none" i="1" dirty="0">
                <a:solidFill>
                  <a:schemeClr val="hlink"/>
                </a:solidFill>
              </a:rPr>
              <a:t>access of data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78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vs OLAP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39128"/>
              </p:ext>
            </p:extLst>
          </p:nvPr>
        </p:nvGraphicFramePr>
        <p:xfrm>
          <a:off x="2123281" y="1585119"/>
          <a:ext cx="7945438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4" imgW="11172825" imgH="6858000" progId="Word.Document.8">
                  <p:embed/>
                </p:oleObj>
              </mc:Choice>
              <mc:Fallback>
                <p:oleObj name="Document" r:id="rId4" imgW="11172825" imgH="6858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281" y="1585119"/>
                        <a:ext cx="7945438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4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1524</Words>
  <Application>Microsoft Macintosh PowerPoint</Application>
  <PresentationFormat>Widescreen</PresentationFormat>
  <Paragraphs>382</Paragraphs>
  <Slides>41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Calibri Light</vt:lpstr>
      <vt:lpstr>Helvetica Neue</vt:lpstr>
      <vt:lpstr>Mangal</vt:lpstr>
      <vt:lpstr>SimSun</vt:lpstr>
      <vt:lpstr>Tahoma</vt:lpstr>
      <vt:lpstr>Times New Roman</vt:lpstr>
      <vt:lpstr>Arial</vt:lpstr>
      <vt:lpstr>Office Theme</vt:lpstr>
      <vt:lpstr>Microsoft Word Document</vt:lpstr>
      <vt:lpstr>Lecture 4:  From Data Cubes to ML</vt:lpstr>
      <vt:lpstr>Today’s Lecture</vt:lpstr>
      <vt:lpstr>1. Data Cubes and OLAP</vt:lpstr>
      <vt:lpstr>Data Warehouses</vt:lpstr>
      <vt:lpstr>Data Warehouses – Subject Oriented</vt:lpstr>
      <vt:lpstr>Data Warehouses – Integrated</vt:lpstr>
      <vt:lpstr>Data Warehouses – Time Variant</vt:lpstr>
      <vt:lpstr>Data Warehouses – Nonvolatile</vt:lpstr>
      <vt:lpstr>OLTP vs OLAP</vt:lpstr>
      <vt:lpstr>From Tables to Data Cubes</vt:lpstr>
      <vt:lpstr>Cube: A Lattice of Cuboids</vt:lpstr>
      <vt:lpstr>Concept Hierarchies</vt:lpstr>
      <vt:lpstr>Multidimensional Data</vt:lpstr>
      <vt:lpstr>A Sample Data Cube</vt:lpstr>
      <vt:lpstr>Types of Aggregates</vt:lpstr>
      <vt:lpstr>2. Data Cube Operations</vt:lpstr>
      <vt:lpstr>Typical operations</vt:lpstr>
      <vt:lpstr>Typical operations</vt:lpstr>
      <vt:lpstr>OLAP Drill-Down</vt:lpstr>
      <vt:lpstr>3. Modern Data Cubes</vt:lpstr>
      <vt:lpstr>What you will learn about in this section</vt:lpstr>
      <vt:lpstr>Smart Drill-Down</vt:lpstr>
      <vt:lpstr>Example</vt:lpstr>
      <vt:lpstr>Example</vt:lpstr>
      <vt:lpstr>Example Summary</vt:lpstr>
      <vt:lpstr>Definitions</vt:lpstr>
      <vt:lpstr>Definitions (cont’d)</vt:lpstr>
      <vt:lpstr>Smart Drill Down: Formal Problem</vt:lpstr>
      <vt:lpstr>Ordering Rules Optimally</vt:lpstr>
      <vt:lpstr>Ordering Rules Optimally</vt:lpstr>
      <vt:lpstr>Submodularity</vt:lpstr>
      <vt:lpstr>Submodularity</vt:lpstr>
      <vt:lpstr>Submodularity</vt:lpstr>
      <vt:lpstr>Submodularity</vt:lpstr>
      <vt:lpstr>Submodularity</vt:lpstr>
      <vt:lpstr>Submodularity</vt:lpstr>
      <vt:lpstr>Find best marginal rule</vt:lpstr>
      <vt:lpstr>Find best marginal rule</vt:lpstr>
      <vt:lpstr>Data Cubes and ML </vt:lpstr>
      <vt:lpstr>Feature Subsets with MLCube</vt:lpstr>
      <vt:lpstr>Subset definition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427</cp:revision>
  <cp:lastPrinted>2017-09-05T19:00:45Z</cp:lastPrinted>
  <dcterms:created xsi:type="dcterms:W3CDTF">2015-09-11T05:09:33Z</dcterms:created>
  <dcterms:modified xsi:type="dcterms:W3CDTF">2018-02-01T19:39:01Z</dcterms:modified>
</cp:coreProperties>
</file>