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761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89" r:id="rId31"/>
    <p:sldId id="790" r:id="rId32"/>
    <p:sldId id="791" r:id="rId33"/>
    <p:sldId id="792" r:id="rId34"/>
    <p:sldId id="793" r:id="rId35"/>
    <p:sldId id="794" r:id="rId36"/>
    <p:sldId id="795" r:id="rId37"/>
    <p:sldId id="796" r:id="rId38"/>
    <p:sldId id="797" r:id="rId39"/>
    <p:sldId id="798" r:id="rId40"/>
    <p:sldId id="799" r:id="rId41"/>
    <p:sldId id="8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/>
    <p:restoredTop sz="93929"/>
  </p:normalViewPr>
  <p:slideViewPr>
    <p:cSldViewPr snapToGrid="0" snapToObjects="1">
      <p:cViewPr>
        <p:scale>
          <a:sx n="81" d="100"/>
          <a:sy n="81" d="100"/>
        </p:scale>
        <p:origin x="16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2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7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6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4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0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40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41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8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5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4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5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51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9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1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4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86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3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8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22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30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23: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 Selection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Three major data types</a:t>
            </a:r>
          </a:p>
          <a:p>
            <a:endParaRPr lang="en-US" dirty="0"/>
          </a:p>
          <a:p>
            <a:r>
              <a:rPr lang="en-US" dirty="0" smtClean="0"/>
              <a:t>A data set</a:t>
            </a:r>
          </a:p>
          <a:p>
            <a:pPr lvl="1"/>
            <a:r>
              <a:rPr lang="en-US" dirty="0" smtClean="0"/>
              <a:t>Relational table R(A1, </a:t>
            </a:r>
            <a:r>
              <a:rPr lang="mr-IN" dirty="0" smtClean="0"/>
              <a:t>…</a:t>
            </a:r>
            <a:r>
              <a:rPr lang="en-US" dirty="0" smtClean="0"/>
              <a:t> Ad)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feature set F</a:t>
            </a:r>
          </a:p>
          <a:p>
            <a:pPr lvl="1"/>
            <a:r>
              <a:rPr lang="en-US" dirty="0" smtClean="0"/>
              <a:t>Subset of attributes</a:t>
            </a:r>
          </a:p>
          <a:p>
            <a:pPr lvl="1"/>
            <a:endParaRPr lang="en-US" dirty="0"/>
          </a:p>
          <a:p>
            <a:r>
              <a:rPr lang="en-US" dirty="0" smtClean="0"/>
              <a:t>A model for a feature set</a:t>
            </a:r>
          </a:p>
          <a:p>
            <a:pPr lvl="1"/>
            <a:r>
              <a:rPr lang="en-US" dirty="0" smtClean="0"/>
              <a:t>Vector that assigns each feature a real-valued weight</a:t>
            </a:r>
          </a:p>
        </p:txBody>
      </p:sp>
    </p:spTree>
    <p:extLst>
      <p:ext uri="{BB962C8B-B14F-4D97-AF65-F5344CB8AC3E}">
        <p14:creationId xmlns:p14="http://schemas.microsoft.com/office/powerpoint/2010/main" val="10067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14" y="1422871"/>
            <a:ext cx="9522372" cy="52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Standard data manipulations to slice and dice</a:t>
            </a:r>
          </a:p>
          <a:p>
            <a:pPr lvl="1"/>
            <a:r>
              <a:rPr lang="en-US" dirty="0" smtClean="0"/>
              <a:t>Select, join, union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Columbus is schema aware and aware of the cardinality of these operations</a:t>
            </a:r>
          </a:p>
          <a:p>
            <a:pPr lvl="1"/>
            <a:r>
              <a:rPr lang="en-US" dirty="0" smtClean="0"/>
              <a:t>Operations executed and optimized directly using a standard RDBS or main-memory engine</a:t>
            </a:r>
          </a:p>
          <a:p>
            <a:pPr lvl="1"/>
            <a:endParaRPr lang="en-US" dirty="0"/>
          </a:p>
          <a:p>
            <a:r>
              <a:rPr lang="en-US" dirty="0" smtClean="0"/>
              <a:t>A data frame in R is used to store data tables. List of vectors of equal length</a:t>
            </a:r>
          </a:p>
          <a:p>
            <a:endParaRPr lang="en-US" dirty="0"/>
          </a:p>
          <a:p>
            <a:r>
              <a:rPr lang="en-US" dirty="0" smtClean="0"/>
              <a:t>Frames can be interpreted either as a table or an array.</a:t>
            </a:r>
          </a:p>
          <a:p>
            <a:pPr lvl="1"/>
            <a:r>
              <a:rPr lang="en-US" dirty="0" smtClean="0"/>
              <a:t>Move from one to another freely</a:t>
            </a:r>
          </a:p>
        </p:txBody>
      </p:sp>
    </p:spTree>
    <p:extLst>
      <p:ext uri="{BB962C8B-B14F-4D97-AF65-F5344CB8AC3E}">
        <p14:creationId xmlns:p14="http://schemas.microsoft.com/office/powerpoint/2010/main" val="4622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Obtain various numeric scores</a:t>
            </a:r>
          </a:p>
          <a:p>
            <a:pPr lvl="1"/>
            <a:r>
              <a:rPr lang="en-US" dirty="0" smtClean="0"/>
              <a:t>Given a feature set including descriptive scores for the input feature set</a:t>
            </a:r>
          </a:p>
          <a:p>
            <a:pPr lvl="1"/>
            <a:r>
              <a:rPr lang="en-US" dirty="0" smtClean="0"/>
              <a:t>E.g., mean, variance, </a:t>
            </a:r>
            <a:r>
              <a:rPr lang="en-US" dirty="0" err="1" smtClean="0"/>
              <a:t>pearson</a:t>
            </a:r>
            <a:r>
              <a:rPr lang="en-US" dirty="0" smtClean="0"/>
              <a:t> correlations, cross-validation error, and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</a:t>
            </a:r>
          </a:p>
          <a:p>
            <a:pPr lvl="1"/>
            <a:endParaRPr lang="en-US" dirty="0"/>
          </a:p>
          <a:p>
            <a:r>
              <a:rPr lang="en-US" dirty="0" smtClean="0"/>
              <a:t>Columbus can optimize these calculations by batching several together</a:t>
            </a:r>
          </a:p>
        </p:txBody>
      </p:sp>
    </p:spTree>
    <p:extLst>
      <p:ext uri="{BB962C8B-B14F-4D97-AF65-F5344CB8AC3E}">
        <p14:creationId xmlns:p14="http://schemas.microsoft.com/office/powerpoint/2010/main" val="17963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Obtain a model given a feature set and data</a:t>
            </a:r>
          </a:p>
          <a:p>
            <a:pPr lvl="1"/>
            <a:r>
              <a:rPr lang="en-US" dirty="0" smtClean="0"/>
              <a:t>e.g., models trained by using logistic regression or linear regression</a:t>
            </a:r>
          </a:p>
          <a:p>
            <a:pPr lvl="1"/>
            <a:r>
              <a:rPr lang="en-US" dirty="0" smtClean="0"/>
              <a:t>The result of a regression operation is often used by downstream “explore” operations, which produces a new feature set based on how the previous set performs</a:t>
            </a:r>
          </a:p>
          <a:p>
            <a:pPr lvl="1"/>
            <a:r>
              <a:rPr lang="en-US" dirty="0" smtClean="0"/>
              <a:t>These operations take a termination criterion</a:t>
            </a:r>
            <a:endParaRPr lang="en-US" dirty="0"/>
          </a:p>
          <a:p>
            <a:pPr lvl="2"/>
            <a:r>
              <a:rPr lang="en-US" dirty="0" smtClean="0"/>
              <a:t># of iterations or error criterion</a:t>
            </a:r>
          </a:p>
        </p:txBody>
      </p:sp>
    </p:spTree>
    <p:extLst>
      <p:ext uri="{BB962C8B-B14F-4D97-AF65-F5344CB8AC3E}">
        <p14:creationId xmlns:p14="http://schemas.microsoft.com/office/powerpoint/2010/main" val="15740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Enable an analyst to traverse the space of feature sets</a:t>
            </a:r>
          </a:p>
          <a:p>
            <a:endParaRPr lang="en-US" dirty="0"/>
          </a:p>
          <a:p>
            <a:r>
              <a:rPr lang="en-US" dirty="0" smtClean="0"/>
              <a:t>Optimizations leverage the fact that we operate on features in bulk</a:t>
            </a:r>
          </a:p>
        </p:txBody>
      </p:sp>
    </p:spTree>
    <p:extLst>
      <p:ext uri="{BB962C8B-B14F-4D97-AF65-F5344CB8AC3E}">
        <p14:creationId xmlns:p14="http://schemas.microsoft.com/office/powerpoint/2010/main" val="1816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Autofit/>
          </a:bodyPr>
          <a:lstStyle/>
          <a:p>
            <a:r>
              <a:rPr lang="en-US" sz="3600" dirty="0" smtClean="0"/>
              <a:t>A user’s program is compiled into a DAG with two types of nodes</a:t>
            </a:r>
          </a:p>
          <a:p>
            <a:pPr lvl="1"/>
            <a:r>
              <a:rPr lang="en-US" sz="3200" dirty="0" smtClean="0"/>
              <a:t>R functions</a:t>
            </a:r>
          </a:p>
          <a:p>
            <a:pPr lvl="2"/>
            <a:r>
              <a:rPr lang="en-US" sz="2800" dirty="0" smtClean="0"/>
              <a:t>Opaque to Columbus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 smtClean="0"/>
              <a:t>Basic blocks</a:t>
            </a:r>
          </a:p>
          <a:p>
            <a:pPr lvl="2"/>
            <a:r>
              <a:rPr lang="en-US" sz="2800" dirty="0" smtClean="0"/>
              <a:t>Unit for optimization</a:t>
            </a:r>
          </a:p>
          <a:p>
            <a:pPr lvl="2"/>
            <a:r>
              <a:rPr lang="en-US" sz="2800" dirty="0" smtClean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169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746"/>
            <a:ext cx="7844050" cy="47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and Basic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1371791"/>
            <a:ext cx="8917107" cy="3925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707" y="4107878"/>
            <a:ext cx="5700617" cy="164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27" y="1344399"/>
            <a:ext cx="8986345" cy="53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Feature Selection?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/>
          <a:lstStyle/>
          <a:p>
            <a:r>
              <a:rPr lang="en-US" b="1" u="sng" dirty="0" smtClean="0"/>
              <a:t>Feature selection</a:t>
            </a:r>
            <a:r>
              <a:rPr lang="en-US" dirty="0" smtClean="0"/>
              <a:t> (variable selection, attribute selection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b="1" u="sng" dirty="0" smtClean="0"/>
          </a:p>
          <a:p>
            <a:pPr lvl="1"/>
            <a:r>
              <a:rPr lang="en-US" sz="2800" dirty="0" smtClean="0"/>
              <a:t>Select a subset of relevant predictors for model construction</a:t>
            </a:r>
          </a:p>
          <a:p>
            <a:pPr lvl="1"/>
            <a:r>
              <a:rPr lang="en-US" sz="2800" i="1" dirty="0" smtClean="0"/>
              <a:t>Remove redundant or irrelevant features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b="1" u="sng" dirty="0" smtClean="0"/>
              <a:t>Reasons for Feature selection</a:t>
            </a:r>
          </a:p>
          <a:p>
            <a:pPr lvl="1"/>
            <a:r>
              <a:rPr lang="en-US" dirty="0" smtClean="0"/>
              <a:t>Simplification of models to make them easier to interpret</a:t>
            </a:r>
          </a:p>
          <a:p>
            <a:pPr lvl="1"/>
            <a:r>
              <a:rPr lang="en-US" dirty="0" smtClean="0"/>
              <a:t>Shorter training times</a:t>
            </a:r>
          </a:p>
          <a:p>
            <a:pPr lvl="1"/>
            <a:r>
              <a:rPr lang="en-US" dirty="0" smtClean="0"/>
              <a:t>Enhanced generalization by reducing overfitting (reduction of variance)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11" y="1613384"/>
            <a:ext cx="8744978" cy="51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</a:t>
            </a:r>
            <a:r>
              <a:rPr lang="en-US" dirty="0"/>
              <a:t>C</a:t>
            </a:r>
            <a:r>
              <a:rPr lang="en-US" dirty="0" smtClean="0"/>
              <a:t>olumbus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79" y="1349702"/>
            <a:ext cx="9948041" cy="53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smtClean="0"/>
              <a:t>a </a:t>
            </a:r>
            <a:r>
              <a:rPr lang="en-US" dirty="0" err="1"/>
              <a:t>C</a:t>
            </a:r>
            <a:r>
              <a:rPr lang="en-US" smtClean="0"/>
              <a:t>olumbus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28" y="1302130"/>
            <a:ext cx="9976944" cy="54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smtClean="0"/>
              <a:t>a </a:t>
            </a:r>
            <a:r>
              <a:rPr lang="en-US" dirty="0" err="1"/>
              <a:t>C</a:t>
            </a:r>
            <a:r>
              <a:rPr lang="en-US" smtClean="0"/>
              <a:t>olumbus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72" y="1544980"/>
            <a:ext cx="9301655" cy="51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26" y="1405273"/>
            <a:ext cx="9058748" cy="52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Single, Linear Basic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25" y="1326059"/>
            <a:ext cx="9013350" cy="53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DB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9" y="1541004"/>
            <a:ext cx="10342179" cy="49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and Eager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84" y="1388763"/>
            <a:ext cx="8726632" cy="52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Sampling-based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0093"/>
            <a:ext cx="9475076" cy="50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76" y="1690688"/>
            <a:ext cx="9853448" cy="39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Feature Selection?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/>
          <a:lstStyle/>
          <a:p>
            <a:r>
              <a:rPr lang="en-US" b="1" u="sng" dirty="0" smtClean="0"/>
              <a:t>Feature selection is interactive</a:t>
            </a:r>
          </a:p>
          <a:p>
            <a:pPr lvl="1"/>
            <a:r>
              <a:rPr lang="en-US" dirty="0" smtClean="0"/>
              <a:t>Features can or cannot be selected due to several factors</a:t>
            </a:r>
          </a:p>
          <a:p>
            <a:pPr lvl="1"/>
            <a:r>
              <a:rPr lang="en-US" dirty="0" smtClean="0"/>
              <a:t>e.g., statistical performance, explanatory power, legal reasons, etc.</a:t>
            </a:r>
          </a:p>
          <a:p>
            <a:pPr lvl="1"/>
            <a:endParaRPr lang="en-US" dirty="0"/>
          </a:p>
          <a:p>
            <a:r>
              <a:rPr lang="en-US" dirty="0" smtClean="0"/>
              <a:t>Analysts write low-level code</a:t>
            </a:r>
          </a:p>
          <a:p>
            <a:pPr lvl="1"/>
            <a:r>
              <a:rPr lang="en-US" dirty="0" smtClean="0"/>
              <a:t>In R/Python</a:t>
            </a:r>
          </a:p>
          <a:p>
            <a:pPr lvl="1"/>
            <a:r>
              <a:rPr lang="en-US" dirty="0" smtClean="0"/>
              <a:t>R/Python libraries for standard feature selection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731"/>
            <a:ext cx="12192000" cy="43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74"/>
            <a:ext cx="12192000" cy="33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Transformation-Based Optimizations: 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20" y="1353089"/>
            <a:ext cx="9711559" cy="53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in Columbus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79" y="1472766"/>
            <a:ext cx="9948041" cy="48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Transformation-Based Optimizations/QR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8" y="1793054"/>
            <a:ext cx="10767848" cy="378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Transformation-Based Optimizations/QR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6469"/>
            <a:ext cx="12192000" cy="3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Warm-starting by Model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25" y="1492643"/>
            <a:ext cx="9275550" cy="53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Warm-starting by Model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10" y="1545365"/>
            <a:ext cx="9884979" cy="49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Multi-block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2" y="2053506"/>
            <a:ext cx="10862441" cy="35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Multi-block Logical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24" y="1793054"/>
            <a:ext cx="10105697" cy="4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RELs and ROPs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 = R-Extensio</a:t>
            </a:r>
            <a:r>
              <a:rPr lang="en-US" dirty="0" smtClean="0"/>
              <a:t>n Layers</a:t>
            </a:r>
          </a:p>
          <a:p>
            <a:endParaRPr lang="en-US" dirty="0"/>
          </a:p>
          <a:p>
            <a:r>
              <a:rPr lang="en-US" dirty="0" smtClean="0"/>
              <a:t>Almost all </a:t>
            </a:r>
            <a:r>
              <a:rPr lang="en-US" dirty="0" err="1" smtClean="0"/>
              <a:t>db</a:t>
            </a:r>
            <a:r>
              <a:rPr lang="en-US" dirty="0" smtClean="0"/>
              <a:t> engine ships a product with some R extension</a:t>
            </a:r>
          </a:p>
          <a:p>
            <a:pPr lvl="1"/>
            <a:r>
              <a:rPr lang="en-US" dirty="0" smtClean="0"/>
              <a:t>Oracle </a:t>
            </a:r>
            <a:r>
              <a:rPr lang="mr-IN" dirty="0" smtClean="0"/>
              <a:t>–</a:t>
            </a:r>
            <a:r>
              <a:rPr lang="en-US" dirty="0" smtClean="0"/>
              <a:t> ORE (Oracle R Enterprise)</a:t>
            </a:r>
          </a:p>
          <a:p>
            <a:pPr lvl="1"/>
            <a:r>
              <a:rPr lang="en-US" dirty="0" smtClean="0"/>
              <a:t>IBM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SystemML</a:t>
            </a:r>
            <a:r>
              <a:rPr lang="en-US" dirty="0" smtClean="0"/>
              <a:t> (declarative large scale ML)</a:t>
            </a:r>
          </a:p>
          <a:p>
            <a:pPr lvl="1"/>
            <a:r>
              <a:rPr lang="en-US" dirty="0" smtClean="0"/>
              <a:t>SAP </a:t>
            </a:r>
            <a:r>
              <a:rPr lang="mr-IN" dirty="0" smtClean="0"/>
              <a:t>–</a:t>
            </a:r>
            <a:r>
              <a:rPr lang="en-US" dirty="0" smtClean="0"/>
              <a:t> HANA</a:t>
            </a:r>
          </a:p>
          <a:p>
            <a:pPr lvl="1"/>
            <a:r>
              <a:rPr lang="en-US" dirty="0" smtClean="0"/>
              <a:t>Hadoop/Teradata </a:t>
            </a:r>
            <a:r>
              <a:rPr lang="mr-IN" dirty="0" smtClean="0"/>
              <a:t>–</a:t>
            </a:r>
            <a:r>
              <a:rPr lang="en-US" dirty="0" smtClean="0"/>
              <a:t> Revolution Analytics</a:t>
            </a:r>
          </a:p>
          <a:p>
            <a:pPr lvl="1"/>
            <a:endParaRPr lang="en-US" dirty="0"/>
          </a:p>
          <a:p>
            <a:r>
              <a:rPr lang="en-US" dirty="0" smtClean="0"/>
              <a:t>ROP = REL Operations</a:t>
            </a:r>
          </a:p>
          <a:p>
            <a:pPr lvl="1"/>
            <a:r>
              <a:rPr lang="en-US" dirty="0" smtClean="0"/>
              <a:t>Matrix-vector multiplication or determinants</a:t>
            </a:r>
          </a:p>
          <a:p>
            <a:pPr lvl="1"/>
            <a:r>
              <a:rPr lang="en-US" dirty="0" smtClean="0"/>
              <a:t>Scaling ROPs is a recent industrial challenge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Cost-based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13" y="1435543"/>
            <a:ext cx="9369973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31" y="1457802"/>
            <a:ext cx="9538138" cy="52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Optimization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Missed opportunities for reuse and materialization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Selecting materialization strategy is difficult for an analyst</a:t>
            </a:r>
          </a:p>
          <a:p>
            <a:pPr lvl="1"/>
            <a:r>
              <a:rPr lang="en-US" dirty="0" smtClean="0"/>
              <a:t>Depends on the reuse opportunities, error tolerance, data size, parallelism</a:t>
            </a:r>
          </a:p>
          <a:p>
            <a:pPr lvl="1"/>
            <a:r>
              <a:rPr lang="en-US" dirty="0" smtClean="0"/>
              <a:t>Will vary across datasets for the same task</a:t>
            </a:r>
          </a:p>
        </p:txBody>
      </p:sp>
    </p:spTree>
    <p:extLst>
      <p:ext uri="{BB962C8B-B14F-4D97-AF65-F5344CB8AC3E}">
        <p14:creationId xmlns:p14="http://schemas.microsoft.com/office/powerpoint/2010/main" val="1320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Subsampling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Transformation materialization</a:t>
            </a:r>
          </a:p>
          <a:p>
            <a:endParaRPr lang="en-US" dirty="0"/>
          </a:p>
          <a:p>
            <a:r>
              <a:rPr lang="en-US" dirty="0" smtClean="0"/>
              <a:t>Model caching</a:t>
            </a:r>
          </a:p>
        </p:txBody>
      </p:sp>
    </p:spTree>
    <p:extLst>
      <p:ext uri="{BB962C8B-B14F-4D97-AF65-F5344CB8AC3E}">
        <p14:creationId xmlns:p14="http://schemas.microsoft.com/office/powerpoint/2010/main" val="111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Support feature selection (FS) dialogue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Identify and use existing and novel optimizations for FS workloads as data management problems</a:t>
            </a:r>
          </a:p>
          <a:p>
            <a:endParaRPr lang="en-US" dirty="0"/>
          </a:p>
          <a:p>
            <a:r>
              <a:rPr lang="en-US" dirty="0" smtClean="0"/>
              <a:t>Cost-based optimizer</a:t>
            </a:r>
          </a:p>
        </p:txBody>
      </p:sp>
    </p:spTree>
    <p:extLst>
      <p:ext uri="{BB962C8B-B14F-4D97-AF65-F5344CB8AC3E}">
        <p14:creationId xmlns:p14="http://schemas.microsoft.com/office/powerpoint/2010/main" val="5574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Compiles and optimizes an extension of R for FS</a:t>
            </a:r>
          </a:p>
          <a:p>
            <a:r>
              <a:rPr lang="en-US" dirty="0" smtClean="0"/>
              <a:t>Compiles this language into a set of REL ops</a:t>
            </a:r>
          </a:p>
          <a:p>
            <a:r>
              <a:rPr lang="en-US" dirty="0" smtClean="0"/>
              <a:t>Compiles into the most common ROPs</a:t>
            </a:r>
          </a:p>
        </p:txBody>
      </p:sp>
    </p:spTree>
    <p:extLst>
      <p:ext uri="{BB962C8B-B14F-4D97-AF65-F5344CB8AC3E}">
        <p14:creationId xmlns:p14="http://schemas.microsoft.com/office/powerpoint/2010/main" val="18426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Columbus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285093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FS program as a set of high-level constructs</a:t>
            </a:r>
          </a:p>
          <a:p>
            <a:endParaRPr lang="en-US" dirty="0"/>
          </a:p>
          <a:p>
            <a:r>
              <a:rPr lang="en-US" dirty="0" smtClean="0"/>
              <a:t>Language is a superset of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121" y="1690688"/>
            <a:ext cx="7162362" cy="42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682</Words>
  <Application>Microsoft Macintosh PowerPoint</Application>
  <PresentationFormat>Widescreen</PresentationFormat>
  <Paragraphs>214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Mangal</vt:lpstr>
      <vt:lpstr>Arial</vt:lpstr>
      <vt:lpstr>Office Theme</vt:lpstr>
      <vt:lpstr>Lecture 23:  Feature Selection</vt:lpstr>
      <vt:lpstr>What is Feature Selection?</vt:lpstr>
      <vt:lpstr>What is Feature Selection?</vt:lpstr>
      <vt:lpstr>RELs and ROPs</vt:lpstr>
      <vt:lpstr>ROP Optimization Limitations</vt:lpstr>
      <vt:lpstr>Key ideas</vt:lpstr>
      <vt:lpstr>Columbus</vt:lpstr>
      <vt:lpstr>Columbus</vt:lpstr>
      <vt:lpstr>Columbus programs</vt:lpstr>
      <vt:lpstr>Data Types</vt:lpstr>
      <vt:lpstr>Operations</vt:lpstr>
      <vt:lpstr>Data Transform</vt:lpstr>
      <vt:lpstr>Evaluate</vt:lpstr>
      <vt:lpstr>Regression</vt:lpstr>
      <vt:lpstr>Explore</vt:lpstr>
      <vt:lpstr>Basic Blocks</vt:lpstr>
      <vt:lpstr>Task</vt:lpstr>
      <vt:lpstr>Task and Basic Block</vt:lpstr>
      <vt:lpstr>Example</vt:lpstr>
      <vt:lpstr>Example</vt:lpstr>
      <vt:lpstr>Executing a Columbus program</vt:lpstr>
      <vt:lpstr>Executing a Columbus program</vt:lpstr>
      <vt:lpstr>Executing a Columbus program</vt:lpstr>
      <vt:lpstr>Optimizer</vt:lpstr>
      <vt:lpstr>A Single, Linear Basic Block</vt:lpstr>
      <vt:lpstr>Classical DB Optimizations</vt:lpstr>
      <vt:lpstr>Lazy and Eager strategies</vt:lpstr>
      <vt:lpstr>Sampling-based Optimizations</vt:lpstr>
      <vt:lpstr>Naïve Sampling</vt:lpstr>
      <vt:lpstr>Coresets</vt:lpstr>
      <vt:lpstr>Coresets</vt:lpstr>
      <vt:lpstr>Transformation-Based Optimizations: QR</vt:lpstr>
      <vt:lpstr>QR in Columbus</vt:lpstr>
      <vt:lpstr>Transformation-Based Optimizations/QR</vt:lpstr>
      <vt:lpstr>Transformation-Based Optimizations/QR</vt:lpstr>
      <vt:lpstr>Warm-starting by Model Caching</vt:lpstr>
      <vt:lpstr>Warm-starting by Model Caching</vt:lpstr>
      <vt:lpstr>Multi-block Optimization</vt:lpstr>
      <vt:lpstr>Multi-block Logical Optimization</vt:lpstr>
      <vt:lpstr>Cost-based Execution</vt:lpstr>
      <vt:lpstr>Conclusion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712</cp:revision>
  <cp:lastPrinted>2017-09-05T19:00:45Z</cp:lastPrinted>
  <dcterms:created xsi:type="dcterms:W3CDTF">2015-09-11T05:09:33Z</dcterms:created>
  <dcterms:modified xsi:type="dcterms:W3CDTF">2018-04-19T16:35:18Z</dcterms:modified>
</cp:coreProperties>
</file>