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256" r:id="rId2"/>
    <p:sldId id="273" r:id="rId3"/>
    <p:sldId id="261" r:id="rId4"/>
    <p:sldId id="278" r:id="rId5"/>
    <p:sldId id="257" r:id="rId6"/>
    <p:sldId id="262" r:id="rId7"/>
    <p:sldId id="263" r:id="rId8"/>
    <p:sldId id="264" r:id="rId9"/>
    <p:sldId id="265" r:id="rId10"/>
    <p:sldId id="266" r:id="rId11"/>
    <p:sldId id="267" r:id="rId12"/>
    <p:sldId id="258" r:id="rId13"/>
    <p:sldId id="268" r:id="rId14"/>
    <p:sldId id="259" r:id="rId15"/>
    <p:sldId id="269" r:id="rId16"/>
    <p:sldId id="270" r:id="rId17"/>
    <p:sldId id="280" r:id="rId18"/>
    <p:sldId id="279" r:id="rId19"/>
    <p:sldId id="272" r:id="rId20"/>
    <p:sldId id="26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ọ Đoàn" initials="TĐ" lastIdx="2" clrIdx="0">
    <p:extLst>
      <p:ext uri="{19B8F6BF-5375-455C-9EA6-DF929625EA0E}">
        <p15:presenceInfo xmlns:p15="http://schemas.microsoft.com/office/powerpoint/2012/main" userId="294abc3e2aeb32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41" autoAdjust="0"/>
  </p:normalViewPr>
  <p:slideViewPr>
    <p:cSldViewPr snapToGrid="0">
      <p:cViewPr>
        <p:scale>
          <a:sx n="66" d="100"/>
          <a:sy n="66" d="100"/>
        </p:scale>
        <p:origin x="1330"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DC578A-BC58-4B93-809B-9FA49B4084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69F06F-2739-40F2-9D07-8BFCDFB133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DBDC80-F62F-4521-8D6E-AF0EC3EB8BCD}" type="datetimeFigureOut">
              <a:rPr lang="en-US" smtClean="0"/>
              <a:t>12/06/2019</a:t>
            </a:fld>
            <a:endParaRPr lang="en-US"/>
          </a:p>
        </p:txBody>
      </p:sp>
      <p:sp>
        <p:nvSpPr>
          <p:cNvPr id="4" name="Footer Placeholder 3">
            <a:extLst>
              <a:ext uri="{FF2B5EF4-FFF2-40B4-BE49-F238E27FC236}">
                <a16:creationId xmlns:a16="http://schemas.microsoft.com/office/drawing/2014/main" id="{6729B58A-9C90-4C18-8DC9-FCC898E2DE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BA8E3A-C62A-4F9E-B91C-B2D83B2E62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D17615-9D40-4DEB-8A9E-DB03764F7DA7}" type="slidenum">
              <a:rPr lang="en-US" smtClean="0"/>
              <a:t>‹#›</a:t>
            </a:fld>
            <a:endParaRPr lang="en-US"/>
          </a:p>
        </p:txBody>
      </p:sp>
    </p:spTree>
    <p:extLst>
      <p:ext uri="{BB962C8B-B14F-4D97-AF65-F5344CB8AC3E}">
        <p14:creationId xmlns:p14="http://schemas.microsoft.com/office/powerpoint/2010/main" val="23875258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915AF-DFEB-4E1B-998E-D52ABF899907}" type="datetimeFigureOut">
              <a:rPr lang="en-US" smtClean="0"/>
              <a:t>12/06/2019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ED863-5571-4197-B726-36E711761D55}" type="slidenum">
              <a:rPr lang="en-US" smtClean="0"/>
              <a:t>‹#›</a:t>
            </a:fld>
            <a:endParaRPr lang="en-US"/>
          </a:p>
        </p:txBody>
      </p:sp>
    </p:spTree>
    <p:extLst>
      <p:ext uri="{BB962C8B-B14F-4D97-AF65-F5344CB8AC3E}">
        <p14:creationId xmlns:p14="http://schemas.microsoft.com/office/powerpoint/2010/main" val="33634677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9ED863-5571-4197-B726-36E711761D55}" type="slidenum">
              <a:rPr lang="en-US" smtClean="0"/>
              <a:t>1</a:t>
            </a:fld>
            <a:endParaRPr lang="en-US"/>
          </a:p>
        </p:txBody>
      </p:sp>
    </p:spTree>
    <p:extLst>
      <p:ext uri="{BB962C8B-B14F-4D97-AF65-F5344CB8AC3E}">
        <p14:creationId xmlns:p14="http://schemas.microsoft.com/office/powerpoint/2010/main" val="23028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Làm thế nào để chúng tôi mô tả các mẫu thiết kế? Ghi chú đồ họa, trong khi quan trọng và hữu ích, không đủ. Họ chỉ đơn giản là nắm bắt sản phẩm cuối cùng của quá trình thiết kế như mối quan hệ giữa các lớp và các đối tượng. Để sử dụng lại thiết kế, chúng tôi cũng phải ghi lại các quyết định, giải pháp thay thế và đánh đổi dẫn đến nó. Các ví dụ cụ thể cũng rất quan trọng, bởi vì chúng giúp bạn nhìn thấy thiết kế đang hoạt động.</a:t>
            </a:r>
            <a:endParaRPr lang="en-US"/>
          </a:p>
        </p:txBody>
      </p:sp>
      <p:sp>
        <p:nvSpPr>
          <p:cNvPr id="4" name="Slide Number Placeholder 3"/>
          <p:cNvSpPr>
            <a:spLocks noGrp="1"/>
          </p:cNvSpPr>
          <p:nvPr>
            <p:ph type="sldNum" sz="quarter" idx="5"/>
          </p:nvPr>
        </p:nvSpPr>
        <p:spPr/>
        <p:txBody>
          <a:bodyPr/>
          <a:lstStyle/>
          <a:p>
            <a:fld id="{ED9ED863-5571-4197-B726-36E711761D55}" type="slidenum">
              <a:rPr lang="en-US" smtClean="0"/>
              <a:t>10</a:t>
            </a:fld>
            <a:endParaRPr lang="en-US"/>
          </a:p>
        </p:txBody>
      </p:sp>
    </p:spTree>
    <p:extLst>
      <p:ext uri="{BB962C8B-B14F-4D97-AF65-F5344CB8AC3E}">
        <p14:creationId xmlns:p14="http://schemas.microsoft.com/office/powerpoint/2010/main" val="438703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Chúng tôi mô tả các mẫu thiết kế bằng cách sử dụng một định dạng nhất quán. Mỗi mẫu được chia thành các phần theo mẫu sau. Mẫu cho vay một cấu trúc thống nhất cho thông tin, làm cho các mẫu thiết kế dễ học, so sánh và sử dụng hơn.</a:t>
            </a:r>
            <a:endParaRPr lang="en-US"/>
          </a:p>
          <a:p>
            <a:endParaRPr lang="en-US"/>
          </a:p>
        </p:txBody>
      </p:sp>
      <p:sp>
        <p:nvSpPr>
          <p:cNvPr id="4" name="Slide Number Placeholder 3"/>
          <p:cNvSpPr>
            <a:spLocks noGrp="1"/>
          </p:cNvSpPr>
          <p:nvPr>
            <p:ph type="sldNum" sz="quarter" idx="5"/>
          </p:nvPr>
        </p:nvSpPr>
        <p:spPr/>
        <p:txBody>
          <a:bodyPr/>
          <a:lstStyle/>
          <a:p>
            <a:fld id="{ED9ED863-5571-4197-B726-36E711761D55}" type="slidenum">
              <a:rPr lang="en-US" smtClean="0"/>
              <a:t>11</a:t>
            </a:fld>
            <a:endParaRPr lang="en-US"/>
          </a:p>
        </p:txBody>
      </p:sp>
    </p:spTree>
    <p:extLst>
      <p:ext uri="{BB962C8B-B14F-4D97-AF65-F5344CB8AC3E}">
        <p14:creationId xmlns:p14="http://schemas.microsoft.com/office/powerpoint/2010/main" val="2958680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9ED863-5571-4197-B726-36E711761D55}" type="slidenum">
              <a:rPr lang="en-US" smtClean="0"/>
              <a:t>12</a:t>
            </a:fld>
            <a:endParaRPr lang="en-US"/>
          </a:p>
        </p:txBody>
      </p:sp>
    </p:spTree>
    <p:extLst>
      <p:ext uri="{BB962C8B-B14F-4D97-AF65-F5344CB8AC3E}">
        <p14:creationId xmlns:p14="http://schemas.microsoft.com/office/powerpoint/2010/main" val="174566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335D15-1D21-4B03-8637-2D5DEF6925C1}" type="datetime1">
              <a:rPr lang="en-US" smtClean="0"/>
              <a:t>12/06/2019</a:t>
            </a:fld>
            <a:endParaRPr lang="en-US"/>
          </a:p>
        </p:txBody>
      </p:sp>
      <p:sp>
        <p:nvSpPr>
          <p:cNvPr id="5" name="Footer Placeholder 4"/>
          <p:cNvSpPr>
            <a:spLocks noGrp="1"/>
          </p:cNvSpPr>
          <p:nvPr>
            <p:ph type="ftr" sz="quarter" idx="11"/>
          </p:nvPr>
        </p:nvSpPr>
        <p:spPr/>
        <p:txBody>
          <a:bodyPr/>
          <a:lstStyle/>
          <a:p>
            <a:r>
              <a:rPr lang="en-US"/>
              <a:t>HẢI PHÒNG - 2019</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77DC18-2463-481A-81EB-5FC507F54CCF}" type="datetime1">
              <a:rPr lang="en-US" smtClean="0"/>
              <a:t>12/06/2019</a:t>
            </a:fld>
            <a:endParaRPr lang="en-US"/>
          </a:p>
        </p:txBody>
      </p:sp>
      <p:sp>
        <p:nvSpPr>
          <p:cNvPr id="5" name="Footer Placeholder 4"/>
          <p:cNvSpPr>
            <a:spLocks noGrp="1"/>
          </p:cNvSpPr>
          <p:nvPr>
            <p:ph type="ftr" sz="quarter" idx="11"/>
          </p:nvPr>
        </p:nvSpPr>
        <p:spPr/>
        <p:txBody>
          <a:bodyPr/>
          <a:lstStyle/>
          <a:p>
            <a:r>
              <a:rPr lang="en-US"/>
              <a:t>HẢI PHÒNG - 2019</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1E528-8D57-4AD6-9C39-35D1D3A62837}" type="datetime1">
              <a:rPr lang="en-US" smtClean="0"/>
              <a:t>12/06/2019</a:t>
            </a:fld>
            <a:endParaRPr lang="en-US"/>
          </a:p>
        </p:txBody>
      </p:sp>
      <p:sp>
        <p:nvSpPr>
          <p:cNvPr id="5" name="Footer Placeholder 4"/>
          <p:cNvSpPr>
            <a:spLocks noGrp="1"/>
          </p:cNvSpPr>
          <p:nvPr>
            <p:ph type="ftr" sz="quarter" idx="11"/>
          </p:nvPr>
        </p:nvSpPr>
        <p:spPr/>
        <p:txBody>
          <a:bodyPr/>
          <a:lstStyle/>
          <a:p>
            <a:r>
              <a:rPr lang="en-US"/>
              <a:t>HẢI PHÒNG - 2019</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50E52C-49F9-4EB2-8D16-1B67BD67237E}" type="datetime1">
              <a:rPr lang="en-US" smtClean="0"/>
              <a:t>12/06/2019</a:t>
            </a:fld>
            <a:endParaRPr lang="en-US"/>
          </a:p>
        </p:txBody>
      </p:sp>
      <p:sp>
        <p:nvSpPr>
          <p:cNvPr id="6" name="Footer Placeholder 5"/>
          <p:cNvSpPr>
            <a:spLocks noGrp="1"/>
          </p:cNvSpPr>
          <p:nvPr>
            <p:ph type="ftr" sz="quarter" idx="11"/>
          </p:nvPr>
        </p:nvSpPr>
        <p:spPr/>
        <p:txBody>
          <a:bodyPr/>
          <a:lstStyle/>
          <a:p>
            <a:r>
              <a:rPr lang="en-US"/>
              <a:t>HẢI PHÒNG - 2019</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3F81A5-7A68-4B2D-87A3-7A2BC482D171}" type="datetime1">
              <a:rPr lang="en-US" smtClean="0"/>
              <a:t>12/06/2019</a:t>
            </a:fld>
            <a:endParaRPr lang="en-US"/>
          </a:p>
        </p:txBody>
      </p:sp>
      <p:sp>
        <p:nvSpPr>
          <p:cNvPr id="6" name="Footer Placeholder 5"/>
          <p:cNvSpPr>
            <a:spLocks noGrp="1"/>
          </p:cNvSpPr>
          <p:nvPr>
            <p:ph type="ftr" sz="quarter" idx="11"/>
          </p:nvPr>
        </p:nvSpPr>
        <p:spPr/>
        <p:txBody>
          <a:bodyPr/>
          <a:lstStyle/>
          <a:p>
            <a:r>
              <a:rPr lang="en-US"/>
              <a:t>HẢI PHÒNG - 2019</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BD55039-B1DF-409C-8B7C-617B9ED55A03}" type="datetime1">
              <a:rPr lang="en-US" smtClean="0"/>
              <a:t>12/06/2019</a:t>
            </a:fld>
            <a:endParaRPr lang="en-US"/>
          </a:p>
        </p:txBody>
      </p:sp>
      <p:sp>
        <p:nvSpPr>
          <p:cNvPr id="6" name="Footer Placeholder 5"/>
          <p:cNvSpPr>
            <a:spLocks noGrp="1"/>
          </p:cNvSpPr>
          <p:nvPr>
            <p:ph type="ftr" sz="quarter" idx="11"/>
          </p:nvPr>
        </p:nvSpPr>
        <p:spPr/>
        <p:txBody>
          <a:bodyPr/>
          <a:lstStyle/>
          <a:p>
            <a:r>
              <a:rPr lang="en-US"/>
              <a:t>HẢI PHÒNG - 2019</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EAFA7-57FA-4F75-9EB7-6043CFF25427}" type="datetime1">
              <a:rPr lang="en-US" smtClean="0"/>
              <a:t>12/06/2019</a:t>
            </a:fld>
            <a:endParaRPr lang="en-US"/>
          </a:p>
        </p:txBody>
      </p:sp>
      <p:sp>
        <p:nvSpPr>
          <p:cNvPr id="5" name="Footer Placeholder 4"/>
          <p:cNvSpPr>
            <a:spLocks noGrp="1"/>
          </p:cNvSpPr>
          <p:nvPr>
            <p:ph type="ftr" sz="quarter" idx="11"/>
          </p:nvPr>
        </p:nvSpPr>
        <p:spPr/>
        <p:txBody>
          <a:bodyPr/>
          <a:lstStyle/>
          <a:p>
            <a:r>
              <a:rPr lang="en-US"/>
              <a:t>HẢI PHÒNG - 2019</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0377D-19FB-45CC-9685-48EC27E86141}" type="datetime1">
              <a:rPr lang="en-US" smtClean="0"/>
              <a:t>12/06/2019</a:t>
            </a:fld>
            <a:endParaRPr lang="en-US"/>
          </a:p>
        </p:txBody>
      </p:sp>
      <p:sp>
        <p:nvSpPr>
          <p:cNvPr id="5" name="Footer Placeholder 4"/>
          <p:cNvSpPr>
            <a:spLocks noGrp="1"/>
          </p:cNvSpPr>
          <p:nvPr>
            <p:ph type="ftr" sz="quarter" idx="11"/>
          </p:nvPr>
        </p:nvSpPr>
        <p:spPr/>
        <p:txBody>
          <a:bodyPr/>
          <a:lstStyle/>
          <a:p>
            <a:r>
              <a:rPr lang="en-US"/>
              <a:t>HẢI PHÒNG - 2019</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0D164-2C6F-4C9E-81FF-3EED713243BE}" type="datetime1">
              <a:rPr lang="en-US" smtClean="0"/>
              <a:t>12/06/2019</a:t>
            </a:fld>
            <a:endParaRPr lang="en-US"/>
          </a:p>
        </p:txBody>
      </p:sp>
      <p:sp>
        <p:nvSpPr>
          <p:cNvPr id="5" name="Footer Placeholder 4"/>
          <p:cNvSpPr>
            <a:spLocks noGrp="1"/>
          </p:cNvSpPr>
          <p:nvPr>
            <p:ph type="ftr" sz="quarter" idx="11"/>
          </p:nvPr>
        </p:nvSpPr>
        <p:spPr/>
        <p:txBody>
          <a:bodyPr/>
          <a:lstStyle/>
          <a:p>
            <a:r>
              <a:rPr lang="en-US"/>
              <a:t>HẢI PHÒNG - 2019</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B354BE-46B0-4B4F-86C4-81F4F9CD3D4C}" type="datetime1">
              <a:rPr lang="en-US" smtClean="0"/>
              <a:t>12/06/2019</a:t>
            </a:fld>
            <a:endParaRPr lang="en-US"/>
          </a:p>
        </p:txBody>
      </p:sp>
      <p:sp>
        <p:nvSpPr>
          <p:cNvPr id="5" name="Footer Placeholder 4"/>
          <p:cNvSpPr>
            <a:spLocks noGrp="1"/>
          </p:cNvSpPr>
          <p:nvPr>
            <p:ph type="ftr" sz="quarter" idx="11"/>
          </p:nvPr>
        </p:nvSpPr>
        <p:spPr/>
        <p:txBody>
          <a:bodyPr/>
          <a:lstStyle/>
          <a:p>
            <a:r>
              <a:rPr lang="en-US"/>
              <a:t>HẢI PHÒNG - 2019</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6EDC22-083D-4C7B-A6B9-26D2E90E4F2B}" type="datetime1">
              <a:rPr lang="en-US" smtClean="0"/>
              <a:t>12/06/2019</a:t>
            </a:fld>
            <a:endParaRPr lang="en-US"/>
          </a:p>
        </p:txBody>
      </p:sp>
      <p:sp>
        <p:nvSpPr>
          <p:cNvPr id="6" name="Footer Placeholder 5"/>
          <p:cNvSpPr>
            <a:spLocks noGrp="1"/>
          </p:cNvSpPr>
          <p:nvPr>
            <p:ph type="ftr" sz="quarter" idx="11"/>
          </p:nvPr>
        </p:nvSpPr>
        <p:spPr/>
        <p:txBody>
          <a:bodyPr/>
          <a:lstStyle/>
          <a:p>
            <a:r>
              <a:rPr lang="en-US"/>
              <a:t>HẢI PHÒNG - 2019</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999D1-C634-43E9-B6CB-7E0F854D6463}" type="datetime1">
              <a:rPr lang="en-US" smtClean="0"/>
              <a:t>12/06/2019</a:t>
            </a:fld>
            <a:endParaRPr lang="en-US"/>
          </a:p>
        </p:txBody>
      </p:sp>
      <p:sp>
        <p:nvSpPr>
          <p:cNvPr id="8" name="Footer Placeholder 7"/>
          <p:cNvSpPr>
            <a:spLocks noGrp="1"/>
          </p:cNvSpPr>
          <p:nvPr>
            <p:ph type="ftr" sz="quarter" idx="11"/>
          </p:nvPr>
        </p:nvSpPr>
        <p:spPr/>
        <p:txBody>
          <a:bodyPr/>
          <a:lstStyle/>
          <a:p>
            <a:r>
              <a:rPr lang="en-US"/>
              <a:t>HẢI PHÒNG - 2019</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D362F9-DBBC-4FCE-9CDC-D5E0CCF30772}" type="datetime1">
              <a:rPr lang="en-US" smtClean="0"/>
              <a:t>12/06/2019</a:t>
            </a:fld>
            <a:endParaRPr lang="en-US"/>
          </a:p>
        </p:txBody>
      </p:sp>
      <p:sp>
        <p:nvSpPr>
          <p:cNvPr id="4" name="Footer Placeholder 3"/>
          <p:cNvSpPr>
            <a:spLocks noGrp="1"/>
          </p:cNvSpPr>
          <p:nvPr>
            <p:ph type="ftr" sz="quarter" idx="11"/>
          </p:nvPr>
        </p:nvSpPr>
        <p:spPr/>
        <p:txBody>
          <a:bodyPr/>
          <a:lstStyle/>
          <a:p>
            <a:r>
              <a:rPr lang="en-US"/>
              <a:t>HẢI PHÒNG - 2019</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B003E-0916-4329-BF34-F018D3FD632B}" type="datetime1">
              <a:rPr lang="en-US" smtClean="0"/>
              <a:t>12/06/2019</a:t>
            </a:fld>
            <a:endParaRPr lang="en-US"/>
          </a:p>
        </p:txBody>
      </p:sp>
      <p:sp>
        <p:nvSpPr>
          <p:cNvPr id="3" name="Footer Placeholder 2"/>
          <p:cNvSpPr>
            <a:spLocks noGrp="1"/>
          </p:cNvSpPr>
          <p:nvPr>
            <p:ph type="ftr" sz="quarter" idx="11"/>
          </p:nvPr>
        </p:nvSpPr>
        <p:spPr/>
        <p:txBody>
          <a:bodyPr/>
          <a:lstStyle/>
          <a:p>
            <a:r>
              <a:rPr lang="en-US"/>
              <a:t>HẢI PHÒNG - 2019</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50125-64A6-4007-896C-26A048E9C4D9}" type="datetime1">
              <a:rPr lang="en-US" smtClean="0"/>
              <a:t>12/06/2019</a:t>
            </a:fld>
            <a:endParaRPr lang="en-US"/>
          </a:p>
        </p:txBody>
      </p:sp>
      <p:sp>
        <p:nvSpPr>
          <p:cNvPr id="6" name="Footer Placeholder 5"/>
          <p:cNvSpPr>
            <a:spLocks noGrp="1"/>
          </p:cNvSpPr>
          <p:nvPr>
            <p:ph type="ftr" sz="quarter" idx="11"/>
          </p:nvPr>
        </p:nvSpPr>
        <p:spPr/>
        <p:txBody>
          <a:bodyPr/>
          <a:lstStyle/>
          <a:p>
            <a:r>
              <a:rPr lang="en-US"/>
              <a:t>HẢI PHÒNG - 2019</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7CC25-4312-4083-B4A3-DEC70DC35B43}" type="datetime1">
              <a:rPr lang="en-US" smtClean="0"/>
              <a:t>12/06/2019</a:t>
            </a:fld>
            <a:endParaRPr lang="en-US"/>
          </a:p>
        </p:txBody>
      </p:sp>
      <p:sp>
        <p:nvSpPr>
          <p:cNvPr id="6" name="Footer Placeholder 5"/>
          <p:cNvSpPr>
            <a:spLocks noGrp="1"/>
          </p:cNvSpPr>
          <p:nvPr>
            <p:ph type="ftr" sz="quarter" idx="11"/>
          </p:nvPr>
        </p:nvSpPr>
        <p:spPr/>
        <p:txBody>
          <a:bodyPr/>
          <a:lstStyle/>
          <a:p>
            <a:r>
              <a:rPr lang="en-US"/>
              <a:t>HẢI PHÒNG - 2019</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E4B468-1B32-4772-AE69-B0C6DB2F976D}" type="datetime1">
              <a:rPr lang="en-US" smtClean="0"/>
              <a:t>12/06/2019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HẢI PHÒNG - 2019</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DBDA-DECD-4D98-9546-2F0AC3C29362}"/>
              </a:ext>
            </a:extLst>
          </p:cNvPr>
          <p:cNvSpPr>
            <a:spLocks noGrp="1"/>
          </p:cNvSpPr>
          <p:nvPr>
            <p:ph type="ctrTitle"/>
          </p:nvPr>
        </p:nvSpPr>
        <p:spPr>
          <a:xfrm>
            <a:off x="2375186" y="2027006"/>
            <a:ext cx="8345200" cy="1477817"/>
          </a:xfrm>
        </p:spPr>
        <p:txBody>
          <a:bodyPr>
            <a:normAutofit/>
          </a:bodyPr>
          <a:lstStyle/>
          <a:p>
            <a:pPr algn="ctr"/>
            <a:r>
              <a:rPr lang="en-US" sz="4000" b="1">
                <a:solidFill>
                  <a:schemeClr val="accent3">
                    <a:lumMod val="50000"/>
                  </a:schemeClr>
                </a:solidFill>
                <a:latin typeface="Times New Roman" panose="02020603050405020304" pitchFamily="18" charset="0"/>
                <a:cs typeface="Times New Roman" panose="02020603050405020304" pitchFamily="18" charset="0"/>
              </a:rPr>
              <a:t>ÁP DỤNG DESIGN PATTERN TRONG PHÁT TRIỂN PHẦN MỀM</a:t>
            </a:r>
          </a:p>
        </p:txBody>
      </p:sp>
      <p:sp>
        <p:nvSpPr>
          <p:cNvPr id="3" name="Subtitle 2">
            <a:extLst>
              <a:ext uri="{FF2B5EF4-FFF2-40B4-BE49-F238E27FC236}">
                <a16:creationId xmlns:a16="http://schemas.microsoft.com/office/drawing/2014/main" id="{F2721E49-5B10-4AD3-8E14-5037DB1D4FB2}"/>
              </a:ext>
            </a:extLst>
          </p:cNvPr>
          <p:cNvSpPr>
            <a:spLocks noGrp="1"/>
          </p:cNvSpPr>
          <p:nvPr>
            <p:ph type="subTitle" idx="1"/>
          </p:nvPr>
        </p:nvSpPr>
        <p:spPr>
          <a:xfrm>
            <a:off x="3689059" y="4502562"/>
            <a:ext cx="5206278" cy="1023057"/>
          </a:xfrm>
        </p:spPr>
        <p:txBody>
          <a:bodyPr>
            <a:normAutofit/>
          </a:bodyPr>
          <a:lstStyle/>
          <a:p>
            <a:r>
              <a:rPr lang="en-US" sz="2000" err="1">
                <a:solidFill>
                  <a:schemeClr val="accent3">
                    <a:lumMod val="50000"/>
                  </a:schemeClr>
                </a:solidFill>
                <a:latin typeface="Times New Roman" panose="02020603050405020304" pitchFamily="18" charset="0"/>
                <a:cs typeface="Times New Roman" panose="02020603050405020304" pitchFamily="18" charset="0"/>
              </a:rPr>
              <a:t>Sinh</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viên</a:t>
            </a:r>
            <a:r>
              <a:rPr lang="en-US" sz="2000">
                <a:solidFill>
                  <a:schemeClr val="accent3">
                    <a:lumMod val="50000"/>
                  </a:schemeClr>
                </a:solidFill>
                <a:latin typeface="Times New Roman" panose="02020603050405020304" pitchFamily="18" charset="0"/>
                <a:cs typeface="Times New Roman" panose="02020603050405020304" pitchFamily="18" charset="0"/>
              </a:rPr>
              <a:t>: Đoàn </a:t>
            </a:r>
            <a:r>
              <a:rPr lang="en-US" sz="2000" err="1">
                <a:solidFill>
                  <a:schemeClr val="accent3">
                    <a:lumMod val="50000"/>
                  </a:schemeClr>
                </a:solidFill>
                <a:latin typeface="Times New Roman" panose="02020603050405020304" pitchFamily="18" charset="0"/>
                <a:cs typeface="Times New Roman" panose="02020603050405020304" pitchFamily="18" charset="0"/>
              </a:rPr>
              <a:t>Văn</a:t>
            </a:r>
            <a:r>
              <a:rPr lang="en-US" sz="2000">
                <a:solidFill>
                  <a:schemeClr val="accent3">
                    <a:lumMod val="50000"/>
                  </a:schemeClr>
                </a:solidFill>
                <a:latin typeface="Times New Roman" panose="02020603050405020304" pitchFamily="18" charset="0"/>
                <a:cs typeface="Times New Roman" panose="02020603050405020304" pitchFamily="18" charset="0"/>
              </a:rPr>
              <a:t> Thọ</a:t>
            </a:r>
          </a:p>
          <a:p>
            <a:r>
              <a:rPr lang="en-US" sz="2000" err="1">
                <a:solidFill>
                  <a:schemeClr val="accent3">
                    <a:lumMod val="50000"/>
                  </a:schemeClr>
                </a:solidFill>
                <a:latin typeface="Times New Roman" panose="02020603050405020304" pitchFamily="18" charset="0"/>
                <a:cs typeface="Times New Roman" panose="02020603050405020304" pitchFamily="18" charset="0"/>
              </a:rPr>
              <a:t>Giảng</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viên</a:t>
            </a:r>
            <a:r>
              <a:rPr lang="en-US" sz="2000">
                <a:solidFill>
                  <a:schemeClr val="accent3">
                    <a:lumMod val="50000"/>
                  </a:schemeClr>
                </a:solidFill>
                <a:latin typeface="Times New Roman" panose="02020603050405020304" pitchFamily="18" charset="0"/>
                <a:cs typeface="Times New Roman" panose="02020603050405020304" pitchFamily="18" charset="0"/>
              </a:rPr>
              <a:t> h</a:t>
            </a:r>
            <a:r>
              <a:rPr lang="vi-VN" sz="2000">
                <a:solidFill>
                  <a:schemeClr val="accent3">
                    <a:lumMod val="50000"/>
                  </a:schemeClr>
                </a:solidFill>
                <a:latin typeface="Times New Roman" panose="02020603050405020304" pitchFamily="18" charset="0"/>
                <a:cs typeface="Times New Roman" panose="02020603050405020304" pitchFamily="18" charset="0"/>
              </a:rPr>
              <a:t>ư</a:t>
            </a:r>
            <a:r>
              <a:rPr lang="en-US" sz="2000" err="1">
                <a:solidFill>
                  <a:schemeClr val="accent3">
                    <a:lumMod val="50000"/>
                  </a:schemeClr>
                </a:solidFill>
                <a:latin typeface="Times New Roman" panose="02020603050405020304" pitchFamily="18" charset="0"/>
                <a:cs typeface="Times New Roman" panose="02020603050405020304" pitchFamily="18" charset="0"/>
              </a:rPr>
              <a:t>ớng</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dẫn</a:t>
            </a:r>
            <a:r>
              <a:rPr lang="en-US" sz="2000">
                <a:solidFill>
                  <a:schemeClr val="accent3">
                    <a:lumMod val="50000"/>
                  </a:schemeClr>
                </a:solidFill>
                <a:latin typeface="Times New Roman" panose="02020603050405020304" pitchFamily="18" charset="0"/>
                <a:cs typeface="Times New Roman" panose="02020603050405020304" pitchFamily="18" charset="0"/>
              </a:rPr>
              <a:t>: TS. </a:t>
            </a:r>
            <a:r>
              <a:rPr lang="en-US" sz="2000" err="1">
                <a:solidFill>
                  <a:schemeClr val="accent3">
                    <a:lumMod val="50000"/>
                  </a:schemeClr>
                </a:solidFill>
                <a:latin typeface="Times New Roman" panose="02020603050405020304" pitchFamily="18" charset="0"/>
                <a:cs typeface="Times New Roman" panose="02020603050405020304" pitchFamily="18" charset="0"/>
              </a:rPr>
              <a:t>Nguyễn</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Trịnh</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Đông</a:t>
            </a:r>
            <a:endParaRPr lang="en-US" sz="200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38464C6-9146-47B2-94A9-3A3BA416024A}"/>
              </a:ext>
            </a:extLst>
          </p:cNvPr>
          <p:cNvSpPr>
            <a:spLocks noGrp="1"/>
          </p:cNvSpPr>
          <p:nvPr>
            <p:ph type="ftr" sz="quarter" idx="11"/>
          </p:nvPr>
        </p:nvSpPr>
        <p:spPr>
          <a:xfrm>
            <a:off x="5076879" y="6130437"/>
            <a:ext cx="2038242" cy="365125"/>
          </a:xfrm>
        </p:spPr>
        <p:txBody>
          <a:bodyPr/>
          <a:lstStyle/>
          <a:p>
            <a:r>
              <a:rPr lang="en-US" sz="1600">
                <a:solidFill>
                  <a:schemeClr val="accent3">
                    <a:lumMod val="50000"/>
                  </a:schemeClr>
                </a:solidFill>
                <a:latin typeface="Times New Roman" panose="02020603050405020304" pitchFamily="18" charset="0"/>
                <a:cs typeface="Times New Roman" panose="02020603050405020304" pitchFamily="18" charset="0"/>
              </a:rPr>
              <a:t>HẢI PHÒNG - 2019</a:t>
            </a:r>
          </a:p>
        </p:txBody>
      </p:sp>
      <p:sp>
        <p:nvSpPr>
          <p:cNvPr id="6" name="Slide Number Placeholder 5">
            <a:extLst>
              <a:ext uri="{FF2B5EF4-FFF2-40B4-BE49-F238E27FC236}">
                <a16:creationId xmlns:a16="http://schemas.microsoft.com/office/drawing/2014/main" id="{9C7057CA-FD3D-4B52-982A-BFC94FEC50B4}"/>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1B9F1C2-A405-42C8-9E47-4FAFED6A0989}"/>
              </a:ext>
            </a:extLst>
          </p:cNvPr>
          <p:cNvSpPr txBox="1"/>
          <p:nvPr/>
        </p:nvSpPr>
        <p:spPr>
          <a:xfrm>
            <a:off x="2375186" y="321382"/>
            <a:ext cx="7834025" cy="707886"/>
          </a:xfrm>
          <a:prstGeom prst="rect">
            <a:avLst/>
          </a:prstGeom>
          <a:noFill/>
        </p:spPr>
        <p:txBody>
          <a:bodyPr wrap="square" rtlCol="0">
            <a:spAutoFit/>
          </a:bodyPr>
          <a:lstStyle/>
          <a:p>
            <a:pPr algn="ctr"/>
            <a:r>
              <a:rPr lang="en-US" sz="2000" b="1">
                <a:solidFill>
                  <a:schemeClr val="accent3">
                    <a:lumMod val="50000"/>
                  </a:schemeClr>
                </a:solidFill>
                <a:latin typeface="Times New Roman" panose="02020603050405020304" pitchFamily="18" charset="0"/>
                <a:cs typeface="Times New Roman" panose="02020603050405020304" pitchFamily="18" charset="0"/>
              </a:rPr>
              <a:t>TR</a:t>
            </a:r>
            <a:r>
              <a:rPr lang="vi-VN" sz="2000" b="1">
                <a:solidFill>
                  <a:schemeClr val="accent3">
                    <a:lumMod val="50000"/>
                  </a:schemeClr>
                </a:solidFill>
                <a:latin typeface="Times New Roman" panose="02020603050405020304" pitchFamily="18" charset="0"/>
                <a:cs typeface="Times New Roman" panose="02020603050405020304" pitchFamily="18" charset="0"/>
              </a:rPr>
              <a:t>Ư</a:t>
            </a:r>
            <a:r>
              <a:rPr lang="en-US" sz="2000" b="1">
                <a:solidFill>
                  <a:schemeClr val="accent3">
                    <a:lumMod val="50000"/>
                  </a:schemeClr>
                </a:solidFill>
                <a:latin typeface="Times New Roman" panose="02020603050405020304" pitchFamily="18" charset="0"/>
                <a:cs typeface="Times New Roman" panose="02020603050405020304" pitchFamily="18" charset="0"/>
              </a:rPr>
              <a:t>ỜNG ĐẠI HỌC QUẢN LÝ VÀ CÔNG NGHỆ HẢI PHÒNG</a:t>
            </a:r>
          </a:p>
          <a:p>
            <a:pPr algn="ctr"/>
            <a:r>
              <a:rPr lang="en-US" sz="2000" b="1">
                <a:solidFill>
                  <a:schemeClr val="accent3">
                    <a:lumMod val="50000"/>
                  </a:schemeClr>
                </a:solidFill>
                <a:latin typeface="Times New Roman" panose="02020603050405020304" pitchFamily="18" charset="0"/>
                <a:cs typeface="Times New Roman" panose="02020603050405020304" pitchFamily="18" charset="0"/>
              </a:rPr>
              <a:t>KHOA CÔNG NGHỆ THÔNG TIN</a:t>
            </a:r>
          </a:p>
        </p:txBody>
      </p:sp>
      <p:pic>
        <p:nvPicPr>
          <p:cNvPr id="9" name="Picture 8">
            <a:extLst>
              <a:ext uri="{FF2B5EF4-FFF2-40B4-BE49-F238E27FC236}">
                <a16:creationId xmlns:a16="http://schemas.microsoft.com/office/drawing/2014/main" id="{83FF44FB-2011-4561-8931-A2A8557ADD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189" y="321382"/>
            <a:ext cx="1014780" cy="1056662"/>
          </a:xfrm>
          <a:prstGeom prst="rect">
            <a:avLst/>
          </a:prstGeom>
        </p:spPr>
      </p:pic>
    </p:spTree>
    <p:extLst>
      <p:ext uri="{BB962C8B-B14F-4D97-AF65-F5344CB8AC3E}">
        <p14:creationId xmlns:p14="http://schemas.microsoft.com/office/powerpoint/2010/main" val="403075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5AC8-DA62-4674-8B2B-94325826186F}"/>
              </a:ext>
            </a:extLst>
          </p:cNvPr>
          <p:cNvSpPr>
            <a:spLocks noGrp="1"/>
          </p:cNvSpPr>
          <p:nvPr>
            <p:ph type="title"/>
          </p:nvPr>
        </p:nvSpPr>
        <p:spPr>
          <a:xfrm>
            <a:off x="4297847" y="626617"/>
            <a:ext cx="5498130" cy="687454"/>
          </a:xfrm>
        </p:spPr>
        <p:txBody>
          <a:bodyPr/>
          <a:lstStyle/>
          <a:p>
            <a:r>
              <a:rPr lang="en-US" b="1">
                <a:solidFill>
                  <a:schemeClr val="accent3">
                    <a:lumMod val="50000"/>
                  </a:schemeClr>
                </a:solidFill>
                <a:latin typeface="Times New Roman" panose="02020603050405020304" pitchFamily="18" charset="0"/>
                <a:cs typeface="Times New Roman" panose="02020603050405020304" pitchFamily="18" charset="0"/>
              </a:rPr>
              <a:t>MÔ TẢ MẪU THIẾT KẾ</a:t>
            </a:r>
          </a:p>
        </p:txBody>
      </p:sp>
      <p:sp>
        <p:nvSpPr>
          <p:cNvPr id="3" name="Content Placeholder 2">
            <a:extLst>
              <a:ext uri="{FF2B5EF4-FFF2-40B4-BE49-F238E27FC236}">
                <a16:creationId xmlns:a16="http://schemas.microsoft.com/office/drawing/2014/main" id="{8C4A5BDA-15C7-47B3-96EC-643081F1B007}"/>
              </a:ext>
            </a:extLst>
          </p:cNvPr>
          <p:cNvSpPr>
            <a:spLocks noGrp="1"/>
          </p:cNvSpPr>
          <p:nvPr>
            <p:ph idx="1"/>
          </p:nvPr>
        </p:nvSpPr>
        <p:spPr>
          <a:xfrm>
            <a:off x="2589212" y="1540189"/>
            <a:ext cx="8915400" cy="3777622"/>
          </a:xfrm>
        </p:spPr>
        <p:txBody>
          <a:bodyPr>
            <a:normAutofit/>
          </a:bodyPr>
          <a:lstStyle/>
          <a:p>
            <a:pPr>
              <a:buFont typeface="Wingdings" panose="05000000000000000000" pitchFamily="2" charset="2"/>
              <a:buChar char="§"/>
            </a:pP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đồ</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còn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trọng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hữu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ích</a:t>
            </a:r>
            <a:r>
              <a:rPr lang="en-US" sz="200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ta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dẫn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đánh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a:t>
            </a:r>
            <a:r>
              <a:rPr lang="en-US" sz="200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cụ</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trọng</a:t>
            </a:r>
            <a:r>
              <a:rPr lang="en-US" sz="2000">
                <a:latin typeface="Times New Roman" panose="02020603050405020304" pitchFamily="18"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B33D385A-5AC6-43A7-AAF4-F55971AA3360}"/>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6326EC5E-6B35-45D2-9143-936C47452F68}"/>
              </a:ext>
            </a:extLst>
          </p:cNvPr>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111316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6368B-51BE-4336-AB50-64E4257C499C}"/>
              </a:ext>
            </a:extLst>
          </p:cNvPr>
          <p:cNvSpPr>
            <a:spLocks noGrp="1"/>
          </p:cNvSpPr>
          <p:nvPr>
            <p:ph idx="1"/>
          </p:nvPr>
        </p:nvSpPr>
        <p:spPr>
          <a:xfrm>
            <a:off x="2589212" y="1546035"/>
            <a:ext cx="4568970" cy="3777622"/>
          </a:xfrm>
        </p:spPr>
        <p:txBody>
          <a:bodyPr>
            <a:normAutofit/>
          </a:bodyPr>
          <a:lstStyle/>
          <a:p>
            <a:pPr>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Pattern Name and Classification </a:t>
            </a:r>
          </a:p>
          <a:p>
            <a:pPr>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Intent </a:t>
            </a:r>
          </a:p>
          <a:p>
            <a:pPr>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Also Known As </a:t>
            </a:r>
          </a:p>
          <a:p>
            <a:pPr>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Motivation </a:t>
            </a:r>
          </a:p>
          <a:p>
            <a:pPr>
              <a:buFont typeface="Wingdings" panose="05000000000000000000" pitchFamily="2" charset="2"/>
              <a:buChar char="§"/>
            </a:pPr>
            <a:r>
              <a:rPr lang="en-US" altLang="en-US" sz="2000">
                <a:solidFill>
                  <a:schemeClr val="tx1"/>
                </a:solidFill>
                <a:latin typeface="Times New Roman" panose="02020603050405020304" pitchFamily="18" charset="0"/>
                <a:cs typeface="Times New Roman" panose="02020603050405020304" pitchFamily="18" charset="0"/>
              </a:rPr>
              <a:t>Applicability</a:t>
            </a:r>
          </a:p>
          <a:p>
            <a:pPr>
              <a:buFont typeface="Wingdings" panose="05000000000000000000" pitchFamily="2" charset="2"/>
              <a:buChar char="§"/>
            </a:pPr>
            <a:r>
              <a:rPr lang="en-US" altLang="en-US" sz="2000">
                <a:solidFill>
                  <a:schemeClr val="tx1"/>
                </a:solidFill>
                <a:latin typeface="Times New Roman" panose="02020603050405020304" pitchFamily="18" charset="0"/>
                <a:cs typeface="Times New Roman" panose="02020603050405020304" pitchFamily="18" charset="0"/>
              </a:rPr>
              <a:t>Structure</a:t>
            </a:r>
          </a:p>
          <a:p>
            <a:pPr>
              <a:buFont typeface="Wingdings" panose="05000000000000000000" pitchFamily="2" charset="2"/>
              <a:buChar char="§"/>
            </a:pPr>
            <a:r>
              <a:rPr lang="en-US" altLang="en-US" sz="2000">
                <a:solidFill>
                  <a:schemeClr val="tx1"/>
                </a:solidFill>
                <a:latin typeface="Times New Roman" panose="02020603050405020304" pitchFamily="18" charset="0"/>
                <a:cs typeface="Times New Roman" panose="02020603050405020304" pitchFamily="18" charset="0"/>
              </a:rPr>
              <a:t>Participants</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429034E-BA17-42B8-91E9-75CB057C7CE7}"/>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1517DAD3-CBDE-4B5A-AA77-6F001D77D78E}"/>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7" name="Content Placeholder 2">
            <a:extLst>
              <a:ext uri="{FF2B5EF4-FFF2-40B4-BE49-F238E27FC236}">
                <a16:creationId xmlns:a16="http://schemas.microsoft.com/office/drawing/2014/main" id="{723A8074-88A2-4ECF-B568-F1EE11D5C66F}"/>
              </a:ext>
            </a:extLst>
          </p:cNvPr>
          <p:cNvSpPr txBox="1">
            <a:spLocks/>
          </p:cNvSpPr>
          <p:nvPr/>
        </p:nvSpPr>
        <p:spPr>
          <a:xfrm>
            <a:off x="6938925" y="1534343"/>
            <a:ext cx="456897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000">
                <a:solidFill>
                  <a:schemeClr val="tx1"/>
                </a:solidFill>
                <a:latin typeface="Times New Roman" panose="02020603050405020304" pitchFamily="18" charset="0"/>
                <a:cs typeface="Times New Roman" panose="02020603050405020304" pitchFamily="18" charset="0"/>
              </a:rPr>
              <a:t>Collaborations </a:t>
            </a:r>
          </a:p>
          <a:p>
            <a:pPr>
              <a:buFont typeface="Wingdings" panose="05000000000000000000" pitchFamily="2" charset="2"/>
              <a:buChar char="§"/>
            </a:pPr>
            <a:r>
              <a:rPr lang="en-US" altLang="en-US" sz="2000">
                <a:solidFill>
                  <a:schemeClr val="tx1"/>
                </a:solidFill>
                <a:latin typeface="Times New Roman" panose="02020603050405020304" pitchFamily="18" charset="0"/>
                <a:cs typeface="Times New Roman" panose="02020603050405020304" pitchFamily="18" charset="0"/>
              </a:rPr>
              <a:t>Consequences</a:t>
            </a:r>
            <a:endParaRPr lang="en-US" sz="200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000">
                <a:solidFill>
                  <a:schemeClr val="tx1"/>
                </a:solidFill>
                <a:latin typeface="Times New Roman" panose="02020603050405020304" pitchFamily="18" charset="0"/>
                <a:cs typeface="Times New Roman" panose="02020603050405020304" pitchFamily="18" charset="0"/>
              </a:rPr>
              <a:t>Implementation</a:t>
            </a:r>
            <a:r>
              <a:rPr lang="en-US" sz="200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altLang="en-US" sz="2000">
                <a:solidFill>
                  <a:schemeClr val="tx1"/>
                </a:solidFill>
                <a:latin typeface="Times New Roman" panose="02020603050405020304" pitchFamily="18" charset="0"/>
                <a:cs typeface="Times New Roman" panose="02020603050405020304" pitchFamily="18" charset="0"/>
              </a:rPr>
              <a:t>Sample Code</a:t>
            </a:r>
          </a:p>
          <a:p>
            <a:pPr>
              <a:buFont typeface="Wingdings" panose="05000000000000000000" pitchFamily="2" charset="2"/>
              <a:buChar char="§"/>
            </a:pPr>
            <a:r>
              <a:rPr lang="en-US" altLang="en-US" sz="2000">
                <a:solidFill>
                  <a:schemeClr val="tx1"/>
                </a:solidFill>
                <a:latin typeface="Times New Roman" panose="02020603050405020304" pitchFamily="18" charset="0"/>
                <a:cs typeface="Times New Roman" panose="02020603050405020304" pitchFamily="18" charset="0"/>
              </a:rPr>
              <a:t>Known Uses</a:t>
            </a:r>
          </a:p>
          <a:p>
            <a:pPr>
              <a:buFont typeface="Wingdings" panose="05000000000000000000" pitchFamily="2" charset="2"/>
              <a:buChar char="§"/>
            </a:pPr>
            <a:r>
              <a:rPr lang="en-US" altLang="en-US" sz="2000">
                <a:solidFill>
                  <a:schemeClr val="tx1"/>
                </a:solidFill>
                <a:latin typeface="Times New Roman" panose="02020603050405020304" pitchFamily="18" charset="0"/>
                <a:cs typeface="Times New Roman" panose="02020603050405020304" pitchFamily="18" charset="0"/>
              </a:rPr>
              <a:t>Related Patterns</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99348E18-1FC3-4469-A7FA-AA4FF5522CB6}"/>
              </a:ext>
            </a:extLst>
          </p:cNvPr>
          <p:cNvSpPr>
            <a:spLocks noGrp="1"/>
          </p:cNvSpPr>
          <p:nvPr>
            <p:ph type="title"/>
          </p:nvPr>
        </p:nvSpPr>
        <p:spPr>
          <a:xfrm>
            <a:off x="4297847" y="626617"/>
            <a:ext cx="5498130" cy="687454"/>
          </a:xfrm>
        </p:spPr>
        <p:txBody>
          <a:bodyPr/>
          <a:lstStyle/>
          <a:p>
            <a:r>
              <a:rPr lang="en-US" b="1">
                <a:solidFill>
                  <a:schemeClr val="accent3">
                    <a:lumMod val="50000"/>
                  </a:schemeClr>
                </a:solidFill>
                <a:latin typeface="Times New Roman" panose="02020603050405020304" pitchFamily="18" charset="0"/>
                <a:cs typeface="Times New Roman" panose="02020603050405020304" pitchFamily="18" charset="0"/>
              </a:rPr>
              <a:t>MÔ TẢ MẪU THIẾT KẾ</a:t>
            </a:r>
          </a:p>
        </p:txBody>
      </p:sp>
    </p:spTree>
    <p:extLst>
      <p:ext uri="{BB962C8B-B14F-4D97-AF65-F5344CB8AC3E}">
        <p14:creationId xmlns:p14="http://schemas.microsoft.com/office/powerpoint/2010/main" val="415603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8919-7D03-457B-B4D4-54DDC044BE1D}"/>
              </a:ext>
            </a:extLst>
          </p:cNvPr>
          <p:cNvSpPr>
            <a:spLocks noGrp="1"/>
          </p:cNvSpPr>
          <p:nvPr>
            <p:ph type="title"/>
          </p:nvPr>
        </p:nvSpPr>
        <p:spPr>
          <a:xfrm>
            <a:off x="2018639" y="520547"/>
            <a:ext cx="10056546" cy="899593"/>
          </a:xfrm>
        </p:spPr>
        <p:txBody>
          <a:bodyPr/>
          <a:lstStyle/>
          <a:p>
            <a:r>
              <a:rPr lang="en-US" b="1">
                <a:solidFill>
                  <a:schemeClr val="accent3">
                    <a:lumMod val="50000"/>
                  </a:schemeClr>
                </a:solidFill>
                <a:latin typeface="Times New Roman" panose="02020603050405020304" pitchFamily="18" charset="0"/>
                <a:cs typeface="Times New Roman" panose="02020603050405020304" pitchFamily="18" charset="0"/>
              </a:rPr>
              <a:t>VẤN ĐỀ MÀ DESIGN PATTERN GIẢI QUYẾT</a:t>
            </a:r>
          </a:p>
        </p:txBody>
      </p:sp>
      <p:sp>
        <p:nvSpPr>
          <p:cNvPr id="3" name="Content Placeholder 2">
            <a:extLst>
              <a:ext uri="{FF2B5EF4-FFF2-40B4-BE49-F238E27FC236}">
                <a16:creationId xmlns:a16="http://schemas.microsoft.com/office/drawing/2014/main" id="{5ED67238-FF9D-44D9-92D1-CD57CA20226B}"/>
              </a:ext>
            </a:extLst>
          </p:cNvPr>
          <p:cNvSpPr>
            <a:spLocks noGrp="1"/>
          </p:cNvSpPr>
          <p:nvPr>
            <p:ph idx="1"/>
          </p:nvPr>
        </p:nvSpPr>
        <p:spPr>
          <a:xfrm>
            <a:off x="1591918" y="1420140"/>
            <a:ext cx="9919361" cy="5114612"/>
          </a:xfrm>
        </p:spPr>
        <p:txBody>
          <a:bodyPr>
            <a:noAutofit/>
          </a:bodyPr>
          <a:lstStyle/>
          <a:p>
            <a:pPr algn="just">
              <a:buFont typeface="Wingdings" panose="05000000000000000000" pitchFamily="2" charset="2"/>
              <a:buChar char="§"/>
            </a:pPr>
            <a:r>
              <a:rPr lang="vi-VN" sz="2000">
                <a:solidFill>
                  <a:schemeClr val="accent3">
                    <a:lumMod val="50000"/>
                  </a:schemeClr>
                </a:solidFill>
                <a:latin typeface="Times New Roman" panose="02020603050405020304" pitchFamily="18" charset="0"/>
                <a:cs typeface="Times New Roman" panose="02020603050405020304" pitchFamily="18" charset="0"/>
              </a:rPr>
              <a:t>Các mẫu thiết kế giải quyết nhiều vấn đề hàng ngày mà các nhà thiết kế hướng đối tượng gặp phải và theo nhiều cách khác nhau. Dưới đây là một trong những vấn đề và cách các mẫu thiết kế giải quyết chúng.</a:t>
            </a:r>
            <a:endParaRPr lang="en-US" sz="2000">
              <a:solidFill>
                <a:schemeClr val="accent3">
                  <a:lumMod val="5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a:solidFill>
                  <a:schemeClr val="accent3">
                    <a:lumMod val="50000"/>
                  </a:schemeClr>
                </a:solidFill>
                <a:latin typeface="Times New Roman" panose="02020603050405020304" pitchFamily="18" charset="0"/>
                <a:cs typeface="Times New Roman" panose="02020603050405020304" pitchFamily="18" charset="0"/>
              </a:rPr>
              <a:t>Xác định độ chi tiết của đối t</a:t>
            </a:r>
            <a:r>
              <a:rPr lang="vi-VN" sz="2000">
                <a:solidFill>
                  <a:schemeClr val="accent3">
                    <a:lumMod val="50000"/>
                  </a:schemeClr>
                </a:solidFill>
                <a:latin typeface="Times New Roman" panose="02020603050405020304" pitchFamily="18" charset="0"/>
                <a:cs typeface="Times New Roman" panose="02020603050405020304" pitchFamily="18" charset="0"/>
              </a:rPr>
              <a:t>ư</a:t>
            </a:r>
            <a:r>
              <a:rPr lang="en-US" sz="2000">
                <a:solidFill>
                  <a:schemeClr val="accent3">
                    <a:lumMod val="50000"/>
                  </a:schemeClr>
                </a:solidFill>
                <a:latin typeface="Times New Roman" panose="02020603050405020304" pitchFamily="18" charset="0"/>
                <a:cs typeface="Times New Roman" panose="02020603050405020304" pitchFamily="18" charset="0"/>
              </a:rPr>
              <a:t>ợng (Determining Object Granularity)</a:t>
            </a:r>
          </a:p>
          <a:p>
            <a:pPr lvl="1" algn="just">
              <a:buFont typeface="Wingdings" panose="05000000000000000000" pitchFamily="2" charset="2"/>
              <a:buChar char="Ø"/>
            </a:pPr>
            <a:r>
              <a:rPr lang="vi-VN" sz="1800">
                <a:solidFill>
                  <a:schemeClr val="accent3">
                    <a:lumMod val="50000"/>
                  </a:schemeClr>
                </a:solidFill>
                <a:latin typeface="Times New Roman" panose="02020603050405020304" pitchFamily="18" charset="0"/>
                <a:cs typeface="Times New Roman" panose="02020603050405020304" pitchFamily="18" charset="0"/>
              </a:rPr>
              <a:t>Các đối tượng có thể rất khác nhau về kích thước và số lượng. Chúng có thể đại diện cho mọi thứ cho đến phần cứng hoặc toàn bộ ứng dụng. Làm thế nào để chúng ta quyết định những gì nên là một đối tượng?</a:t>
            </a:r>
            <a:endParaRPr lang="en-US" sz="1800">
              <a:solidFill>
                <a:schemeClr val="accent3">
                  <a:lumMod val="50000"/>
                </a:schemeClr>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vi-VN" sz="1800">
                <a:solidFill>
                  <a:schemeClr val="accent3">
                    <a:lumMod val="50000"/>
                  </a:schemeClr>
                </a:solidFill>
                <a:latin typeface="Times New Roman" panose="02020603050405020304" pitchFamily="18" charset="0"/>
                <a:cs typeface="Times New Roman" panose="02020603050405020304" pitchFamily="18" charset="0"/>
              </a:rPr>
              <a:t>Các mẫu thiết kế cũng giải quyết vấn đề này. Mẫu Fa</a:t>
            </a:r>
            <a:r>
              <a:rPr lang="en-US" sz="1800">
                <a:solidFill>
                  <a:schemeClr val="accent3">
                    <a:lumMod val="50000"/>
                  </a:schemeClr>
                </a:solidFill>
                <a:latin typeface="Times New Roman" panose="02020603050405020304" pitchFamily="18" charset="0"/>
                <a:cs typeface="Times New Roman" panose="02020603050405020304" pitchFamily="18" charset="0"/>
              </a:rPr>
              <a:t>c</a:t>
            </a:r>
            <a:r>
              <a:rPr lang="vi-VN" sz="1800">
                <a:solidFill>
                  <a:schemeClr val="accent3">
                    <a:lumMod val="50000"/>
                  </a:schemeClr>
                </a:solidFill>
                <a:latin typeface="Times New Roman" panose="02020603050405020304" pitchFamily="18" charset="0"/>
                <a:cs typeface="Times New Roman" panose="02020603050405020304" pitchFamily="18" charset="0"/>
              </a:rPr>
              <a:t>ade</a:t>
            </a:r>
            <a:r>
              <a:rPr lang="en-US" sz="1800">
                <a:solidFill>
                  <a:schemeClr val="accent3">
                    <a:lumMod val="50000"/>
                  </a:schemeClr>
                </a:solidFill>
                <a:latin typeface="Times New Roman" panose="02020603050405020304" pitchFamily="18" charset="0"/>
                <a:cs typeface="Times New Roman" panose="02020603050405020304" pitchFamily="18" charset="0"/>
              </a:rPr>
              <a:t>:</a:t>
            </a:r>
            <a:r>
              <a:rPr lang="vi-VN" sz="1800">
                <a:solidFill>
                  <a:schemeClr val="accent3">
                    <a:lumMod val="50000"/>
                  </a:schemeClr>
                </a:solidFill>
                <a:latin typeface="Times New Roman" panose="02020603050405020304" pitchFamily="18" charset="0"/>
                <a:cs typeface="Times New Roman" panose="02020603050405020304" pitchFamily="18" charset="0"/>
              </a:rPr>
              <a:t> mô tả cách biểu diễn các hệ thống con hoàn chỉnh dưới dạng đối tượng và mẫu Fly weight</a:t>
            </a:r>
            <a:r>
              <a:rPr lang="en-US" sz="1800">
                <a:solidFill>
                  <a:schemeClr val="accent3">
                    <a:lumMod val="50000"/>
                  </a:schemeClr>
                </a:solidFill>
                <a:latin typeface="Times New Roman" panose="02020603050405020304" pitchFamily="18" charset="0"/>
                <a:cs typeface="Times New Roman" panose="02020603050405020304" pitchFamily="18" charset="0"/>
              </a:rPr>
              <a:t>: </a:t>
            </a:r>
            <a:r>
              <a:rPr lang="vi-VN" sz="1800">
                <a:solidFill>
                  <a:schemeClr val="accent3">
                    <a:lumMod val="50000"/>
                  </a:schemeClr>
                </a:solidFill>
                <a:latin typeface="Times New Roman" panose="02020603050405020304" pitchFamily="18" charset="0"/>
                <a:cs typeface="Times New Roman" panose="02020603050405020304" pitchFamily="18" charset="0"/>
              </a:rPr>
              <a:t>mô tả cách hỗ trợ số lượng lớn các đối tượng ở mức độ chi tiết tốt nhất. </a:t>
            </a:r>
            <a:endParaRPr lang="en-US" sz="1800">
              <a:solidFill>
                <a:schemeClr val="accent3">
                  <a:lumMod val="50000"/>
                </a:schemeClr>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vi-VN" sz="1800">
                <a:solidFill>
                  <a:schemeClr val="accent3">
                    <a:lumMod val="50000"/>
                  </a:schemeClr>
                </a:solidFill>
                <a:latin typeface="Times New Roman" panose="02020603050405020304" pitchFamily="18" charset="0"/>
                <a:cs typeface="Times New Roman" panose="02020603050405020304" pitchFamily="18" charset="0"/>
              </a:rPr>
              <a:t>Các mẫu thiết kế khác mô tả các cách cụ thể để phân tách một đối tượng thành các đối tượng nhỏ hơn. </a:t>
            </a:r>
            <a:r>
              <a:rPr lang="en-US" sz="1800">
                <a:solidFill>
                  <a:schemeClr val="accent3">
                    <a:lumMod val="50000"/>
                  </a:schemeClr>
                </a:solidFill>
                <a:latin typeface="Times New Roman" panose="02020603050405020304" pitchFamily="18" charset="0"/>
                <a:cs typeface="Times New Roman" panose="02020603050405020304" pitchFamily="18" charset="0"/>
              </a:rPr>
              <a:t>Abstract </a:t>
            </a:r>
            <a:r>
              <a:rPr lang="vi-VN" sz="1800">
                <a:solidFill>
                  <a:schemeClr val="accent3">
                    <a:lumMod val="50000"/>
                  </a:schemeClr>
                </a:solidFill>
                <a:latin typeface="Times New Roman" panose="02020603050405020304" pitchFamily="18" charset="0"/>
                <a:cs typeface="Times New Roman" panose="02020603050405020304" pitchFamily="18" charset="0"/>
              </a:rPr>
              <a:t>Factory</a:t>
            </a:r>
            <a:r>
              <a:rPr lang="en-US" sz="1800">
                <a:solidFill>
                  <a:schemeClr val="accent3">
                    <a:lumMod val="50000"/>
                  </a:schemeClr>
                </a:solidFill>
                <a:latin typeface="Times New Roman" panose="02020603050405020304" pitchFamily="18" charset="0"/>
                <a:cs typeface="Times New Roman" panose="02020603050405020304" pitchFamily="18" charset="0"/>
              </a:rPr>
              <a:t> </a:t>
            </a:r>
            <a:r>
              <a:rPr lang="vi-VN" sz="1800">
                <a:solidFill>
                  <a:schemeClr val="accent3">
                    <a:lumMod val="50000"/>
                  </a:schemeClr>
                </a:solidFill>
                <a:latin typeface="Times New Roman" panose="02020603050405020304" pitchFamily="18" charset="0"/>
                <a:cs typeface="Times New Roman" panose="02020603050405020304" pitchFamily="18" charset="0"/>
              </a:rPr>
              <a:t>và Builder chỉ mang lại các trách nhiệm cho các đối tượng là tạo ra các đối tượng khác. Visitor và </a:t>
            </a:r>
            <a:r>
              <a:rPr lang="en-US" sz="1800">
                <a:solidFill>
                  <a:schemeClr val="accent3">
                    <a:lumMod val="50000"/>
                  </a:schemeClr>
                </a:solidFill>
                <a:latin typeface="Times New Roman" panose="02020603050405020304" pitchFamily="18" charset="0"/>
                <a:cs typeface="Times New Roman" panose="02020603050405020304" pitchFamily="18" charset="0"/>
              </a:rPr>
              <a:t>Command </a:t>
            </a:r>
            <a:r>
              <a:rPr lang="vi-VN" sz="1800">
                <a:solidFill>
                  <a:schemeClr val="accent3">
                    <a:lumMod val="50000"/>
                  </a:schemeClr>
                </a:solidFill>
                <a:latin typeface="Times New Roman" panose="02020603050405020304" pitchFamily="18" charset="0"/>
                <a:cs typeface="Times New Roman" panose="02020603050405020304" pitchFamily="18" charset="0"/>
              </a:rPr>
              <a:t>mang lại các đối tượng có trách nhiệm duy nhất là thực hiện một yêu cầu trên một đối tượng hoặc nhóm đối tượng khác.</a:t>
            </a:r>
            <a:endParaRPr lang="en-US" sz="180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423E28D-C6DA-478A-B4E2-A06419812E19}"/>
              </a:ext>
            </a:extLst>
          </p:cNvPr>
          <p:cNvSpPr>
            <a:spLocks noGrp="1"/>
          </p:cNvSpPr>
          <p:nvPr>
            <p:ph type="ftr" sz="quarter" idx="11"/>
          </p:nvPr>
        </p:nvSpPr>
        <p:spPr/>
        <p:txBody>
          <a:bodyPr vert="horz" lIns="91440" tIns="45720" rIns="91440" bIns="45720" rtlCol="0" anchor="ctr"/>
          <a:lstStyle/>
          <a:p>
            <a:r>
              <a:rPr lang="en-US">
                <a:latin typeface="Times New Roman" panose="02020603050405020304" pitchFamily="18" charset="0"/>
                <a:cs typeface="Times New Roman" panose="02020603050405020304" pitchFamily="18" charset="0"/>
              </a:rPr>
              <a:t>HẢI PHÒNG - 2019</a:t>
            </a:r>
          </a:p>
        </p:txBody>
      </p:sp>
      <p:sp>
        <p:nvSpPr>
          <p:cNvPr id="6" name="Slide Number Placeholder 5">
            <a:extLst>
              <a:ext uri="{FF2B5EF4-FFF2-40B4-BE49-F238E27FC236}">
                <a16:creationId xmlns:a16="http://schemas.microsoft.com/office/drawing/2014/main" id="{3E980D7C-B075-400F-851A-970F997ECEB7}"/>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123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CE09-82DB-40DA-AC0F-3C6D812E9504}"/>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Thay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đổi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kế</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CC4219-7097-455F-87EB-2BE0B3CB9E08}"/>
              </a:ext>
            </a:extLst>
          </p:cNvPr>
          <p:cNvSpPr>
            <a:spLocks noGrp="1"/>
          </p:cNvSpPr>
          <p:nvPr>
            <p:ph idx="1"/>
          </p:nvPr>
        </p:nvSpPr>
        <p:spPr/>
        <p:txBody>
          <a:bodyPr/>
          <a:lstStyle/>
          <a:p>
            <a:r>
              <a:rPr lang="en-US" err="1">
                <a:solidFill>
                  <a:schemeClr val="tx1"/>
                </a:solidFill>
                <a:latin typeface="Times New Roman" panose="02020603050405020304" pitchFamily="18" charset="0"/>
                <a:cs typeface="Times New Roman" panose="02020603050405020304" pitchFamily="18" charset="0"/>
              </a:rPr>
              <a:t>Là</a:t>
            </a:r>
            <a:r>
              <a:rPr lang="en-US">
                <a:solidFill>
                  <a:schemeClr val="tx1"/>
                </a:solidFill>
                <a:latin typeface="Times New Roman" panose="02020603050405020304" pitchFamily="18" charset="0"/>
                <a:cs typeface="Times New Roman" panose="02020603050405020304" pitchFamily="18" charset="0"/>
              </a:rPr>
              <a:t> c</a:t>
            </a:r>
            <a:r>
              <a:rPr lang="vi-VN">
                <a:solidFill>
                  <a:schemeClr val="tx1"/>
                </a:solidFill>
                <a:latin typeface="Times New Roman" panose="02020603050405020304" pitchFamily="18" charset="0"/>
                <a:cs typeface="Times New Roman" panose="02020603050405020304" pitchFamily="18" charset="0"/>
              </a:rPr>
              <a:t>hìa khóa để tối đa hóa việc tái sử dụng nằm ở việc dự đoán các yêu cầu mới và trong việc thiết kế hệ thống mà họ có thể phát triển theo hướng tích cực</a:t>
            </a:r>
          </a:p>
          <a:p>
            <a:r>
              <a:rPr lang="vi-VN">
                <a:solidFill>
                  <a:schemeClr val="tx1"/>
                </a:solidFill>
                <a:latin typeface="Times New Roman" panose="02020603050405020304" pitchFamily="18" charset="0"/>
                <a:cs typeface="Times New Roman" panose="02020603050405020304" pitchFamily="18" charset="0"/>
              </a:rPr>
              <a:t>Thiết kế lại ảnh hưởng đến </a:t>
            </a:r>
            <a:r>
              <a:rPr lang="en-US" err="1">
                <a:solidFill>
                  <a:schemeClr val="tx1"/>
                </a:solidFill>
                <a:latin typeface="Times New Roman" panose="02020603050405020304" pitchFamily="18" charset="0"/>
                <a:cs typeface="Times New Roman" panose="02020603050405020304" pitchFamily="18" charset="0"/>
              </a:rPr>
              <a:t>không</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nhỏ</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trong</a:t>
            </a:r>
            <a:r>
              <a:rPr lang="vi-VN">
                <a:solidFill>
                  <a:schemeClr val="tx1"/>
                </a:solidFill>
                <a:latin typeface="Times New Roman" panose="02020603050405020304" pitchFamily="18" charset="0"/>
                <a:cs typeface="Times New Roman" panose="02020603050405020304" pitchFamily="18" charset="0"/>
              </a:rPr>
              <a:t> hệ thống phần mềm</a:t>
            </a:r>
          </a:p>
          <a:p>
            <a:r>
              <a:rPr lang="vi-VN">
                <a:solidFill>
                  <a:schemeClr val="tx1"/>
                </a:solidFill>
                <a:latin typeface="Times New Roman" panose="02020603050405020304" pitchFamily="18" charset="0"/>
                <a:cs typeface="Times New Roman" panose="02020603050405020304" pitchFamily="18" charset="0"/>
              </a:rPr>
              <a:t>Các mẫu thiết kế giúp đảm bảo rằng một hệ thống có thể thay đổi theo những cách cụ thể bằng cách cung cấp các thiết kế giúp linh hoạt hơn cho phần mềm</a:t>
            </a:r>
            <a:endParaRPr lang="en-US">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73775BD-BEA9-40CB-A782-8984AA8D9BAF}"/>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3D2309B2-81AA-4D54-AC3C-77C72056A87F}"/>
              </a:ext>
            </a:extLst>
          </p:cNvPr>
          <p:cNvSpPr>
            <a:spLocks noGrp="1"/>
          </p:cNvSpPr>
          <p:nvPr>
            <p:ph type="sldNum" sz="quarter" idx="12"/>
          </p:nvPr>
        </p:nvSpPr>
        <p:spPr/>
        <p:txBody>
          <a:bodyPr/>
          <a:lstStyle/>
          <a:p>
            <a:fld id="{D57F1E4F-1CFF-5643-939E-217C01CDF565}" type="slidenum">
              <a:rPr lang="en-US" smtClean="0"/>
              <a:pPr/>
              <a:t>13</a:t>
            </a:fld>
            <a:endParaRPr lang="en-US"/>
          </a:p>
        </p:txBody>
      </p:sp>
    </p:spTree>
    <p:extLst>
      <p:ext uri="{BB962C8B-B14F-4D97-AF65-F5344CB8AC3E}">
        <p14:creationId xmlns:p14="http://schemas.microsoft.com/office/powerpoint/2010/main" val="367666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8D91-BDAB-4964-B90C-F5527DC3A31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Design Pattern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trình</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err="1">
                <a:latin typeface="Times New Roman" panose="02020603050405020304" pitchFamily="18" charset="0"/>
                <a:cs typeface="Times New Roman" panose="02020603050405020304" pitchFamily="18" charset="0"/>
              </a:rPr>
              <a:t>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5C405E-2C58-4595-9153-32C10820B00F}"/>
              </a:ext>
            </a:extLst>
          </p:cNvPr>
          <p:cNvSpPr>
            <a:spLocks noGrp="1"/>
          </p:cNvSpPr>
          <p:nvPr>
            <p:ph idx="1"/>
          </p:nvPr>
        </p:nvSpPr>
        <p:spPr/>
        <p:txBody>
          <a:bodyPr/>
          <a:lstStyle/>
          <a:p>
            <a:r>
              <a:rPr lang="vi-VN">
                <a:solidFill>
                  <a:schemeClr val="tx1"/>
                </a:solidFill>
                <a:latin typeface="Times New Roman" panose="02020603050405020304" pitchFamily="18" charset="0"/>
                <a:cs typeface="Times New Roman" panose="02020603050405020304" pitchFamily="18" charset="0"/>
              </a:rPr>
              <a:t>Trong một chương trình ứng dụng thường sử dụng </a:t>
            </a:r>
            <a:r>
              <a:rPr lang="en-US" err="1">
                <a:solidFill>
                  <a:schemeClr val="tx1"/>
                </a:solidFill>
                <a:latin typeface="Times New Roman" panose="02020603050405020304" pitchFamily="18" charset="0"/>
                <a:cs typeface="Times New Roman" panose="02020603050405020304" pitchFamily="18" charset="0"/>
              </a:rPr>
              <a:t>trong</a:t>
            </a:r>
            <a:r>
              <a:rPr lang="vi-VN">
                <a:solidFill>
                  <a:schemeClr val="tx1"/>
                </a:solidFill>
                <a:latin typeface="Times New Roman" panose="02020603050405020304" pitchFamily="18" charset="0"/>
                <a:cs typeface="Times New Roman" panose="02020603050405020304" pitchFamily="18" charset="0"/>
              </a:rPr>
              <a:t> nội bộ, duy trì và mở rộng là ưu tiên cao</a:t>
            </a:r>
          </a:p>
          <a:p>
            <a:r>
              <a:rPr lang="vi-VN">
                <a:solidFill>
                  <a:schemeClr val="tx1"/>
                </a:solidFill>
                <a:latin typeface="Times New Roman" panose="02020603050405020304" pitchFamily="18" charset="0"/>
                <a:cs typeface="Times New Roman" panose="02020603050405020304" pitchFamily="18" charset="0"/>
              </a:rPr>
              <a:t>Họ có thể làm cho hệ thống dễ bảo trì hơn khi họ sử dụng để hạn chế sự phụ thuộc nền tảng và tạo lớp cho hệ thống</a:t>
            </a:r>
          </a:p>
          <a:p>
            <a:r>
              <a:rPr lang="vi-VN">
                <a:solidFill>
                  <a:schemeClr val="tx1"/>
                </a:solidFill>
                <a:latin typeface="Times New Roman" panose="02020603050405020304" pitchFamily="18" charset="0"/>
                <a:cs typeface="Times New Roman" panose="02020603050405020304" pitchFamily="18" charset="0"/>
              </a:rPr>
              <a:t>Chúng tăng cường khả năng mở rộng bằng cách hiển thị cách mở rộng phân cấp lớp và cách khai thác thành phần đối tượng</a:t>
            </a:r>
            <a:endParaRPr lang="en-US">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C939056-A2A0-4C79-BAF4-FF36EAE104AC}"/>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HẢI PHÒNG - 2019</a:t>
            </a:r>
          </a:p>
        </p:txBody>
      </p:sp>
      <p:sp>
        <p:nvSpPr>
          <p:cNvPr id="6" name="Slide Number Placeholder 5">
            <a:extLst>
              <a:ext uri="{FF2B5EF4-FFF2-40B4-BE49-F238E27FC236}">
                <a16:creationId xmlns:a16="http://schemas.microsoft.com/office/drawing/2014/main" id="{643A7CFF-5AF1-4498-92AE-C474E8842505}"/>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3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2D69-3FF1-421F-BB45-0D40A415842D}"/>
              </a:ext>
            </a:extLst>
          </p:cNvPr>
          <p:cNvSpPr>
            <a:spLocks noGrp="1"/>
          </p:cNvSpPr>
          <p:nvPr>
            <p:ph type="title"/>
          </p:nvPr>
        </p:nvSpPr>
        <p:spPr>
          <a:xfrm>
            <a:off x="3583414" y="500079"/>
            <a:ext cx="6926995" cy="940530"/>
          </a:xfrm>
        </p:spPr>
        <p:txBody>
          <a:bodyPr/>
          <a:lstStyle/>
          <a:p>
            <a:pPr algn="just"/>
            <a:r>
              <a:rPr lang="en-US" b="1">
                <a:solidFill>
                  <a:schemeClr val="accent3">
                    <a:lumMod val="50000"/>
                  </a:schemeClr>
                </a:solidFill>
                <a:latin typeface="Times New Roman" panose="02020603050405020304" pitchFamily="18" charset="0"/>
                <a:cs typeface="Times New Roman" panose="02020603050405020304" pitchFamily="18" charset="0"/>
              </a:rPr>
              <a:t>LỰA CHỌN DESIGN PATTERN</a:t>
            </a:r>
          </a:p>
        </p:txBody>
      </p:sp>
      <p:sp>
        <p:nvSpPr>
          <p:cNvPr id="3" name="Content Placeholder 2">
            <a:extLst>
              <a:ext uri="{FF2B5EF4-FFF2-40B4-BE49-F238E27FC236}">
                <a16:creationId xmlns:a16="http://schemas.microsoft.com/office/drawing/2014/main" id="{863D0B51-552E-4BA8-B848-A5FD4E047EAF}"/>
              </a:ext>
            </a:extLst>
          </p:cNvPr>
          <p:cNvSpPr>
            <a:spLocks noGrp="1"/>
          </p:cNvSpPr>
          <p:nvPr>
            <p:ph idx="1"/>
          </p:nvPr>
        </p:nvSpPr>
        <p:spPr>
          <a:xfrm>
            <a:off x="1941510" y="1440609"/>
            <a:ext cx="9722169" cy="3777622"/>
          </a:xfrm>
        </p:spPr>
        <p:txBody>
          <a:bodyPr>
            <a:normAutofit/>
          </a:bodyPr>
          <a:lstStyle/>
          <a:p>
            <a:pPr algn="just"/>
            <a:r>
              <a:rPr lang="vi-VN" sz="2000">
                <a:solidFill>
                  <a:schemeClr val="tx1"/>
                </a:solidFill>
                <a:latin typeface="Times New Roman" panose="02020603050405020304" pitchFamily="18" charset="0"/>
                <a:cs typeface="Times New Roman" panose="02020603050405020304" pitchFamily="18" charset="0"/>
              </a:rPr>
              <a:t>Với hơn 20 mẫu thiết kế trong danh mục để lựa chọn, có thể khó tìm được mẫu nào giải quyết vấn đề thiết kế cụ thể, đặc biệt nếu danh mục mới và không quen thuộc. Dưới đây là một số cách tiếp cận khác nhau để tìm mẫu thiết kế phù hợp với vấn </a:t>
            </a:r>
            <a:r>
              <a:rPr lang="en-US" sz="2000">
                <a:solidFill>
                  <a:schemeClr val="tx1"/>
                </a:solidFill>
                <a:latin typeface="Times New Roman" panose="02020603050405020304" pitchFamily="18" charset="0"/>
                <a:cs typeface="Times New Roman" panose="02020603050405020304" pitchFamily="18" charset="0"/>
              </a:rPr>
              <a:t>đề đang gặp phải</a:t>
            </a:r>
            <a:r>
              <a:rPr lang="vi-VN" sz="2000">
                <a:solidFill>
                  <a:schemeClr val="tx1"/>
                </a:solidFill>
                <a:latin typeface="Times New Roman" panose="02020603050405020304" pitchFamily="18" charset="0"/>
                <a:cs typeface="Times New Roman" panose="02020603050405020304" pitchFamily="18" charset="0"/>
              </a:rPr>
              <a:t>:</a:t>
            </a:r>
            <a:endParaRPr lang="en-US" sz="200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1800">
                <a:solidFill>
                  <a:schemeClr val="tx1"/>
                </a:solidFill>
                <a:latin typeface="Times New Roman" panose="02020603050405020304" pitchFamily="18" charset="0"/>
                <a:cs typeface="Times New Roman" panose="02020603050405020304" pitchFamily="18" charset="0"/>
              </a:rPr>
              <a:t>Xem xét cách các mẫu thiết kế giải quyết các vấn đề thiết kế nh</a:t>
            </a:r>
            <a:r>
              <a:rPr lang="vi-VN" sz="1800">
                <a:solidFill>
                  <a:schemeClr val="tx1"/>
                </a:solidFill>
                <a:latin typeface="Times New Roman" panose="02020603050405020304" pitchFamily="18" charset="0"/>
                <a:cs typeface="Times New Roman" panose="02020603050405020304" pitchFamily="18" charset="0"/>
              </a:rPr>
              <a:t>ư</a:t>
            </a:r>
            <a:r>
              <a:rPr lang="en-US" sz="1800">
                <a:solidFill>
                  <a:schemeClr val="tx1"/>
                </a:solidFill>
                <a:latin typeface="Times New Roman" panose="02020603050405020304" pitchFamily="18" charset="0"/>
                <a:cs typeface="Times New Roman" panose="02020603050405020304" pitchFamily="18" charset="0"/>
              </a:rPr>
              <a:t> thế nào.</a:t>
            </a:r>
          </a:p>
          <a:p>
            <a:pPr lvl="1" algn="just">
              <a:buFont typeface="Wingdings" panose="05000000000000000000" pitchFamily="2" charset="2"/>
              <a:buChar char="§"/>
            </a:pPr>
            <a:r>
              <a:rPr lang="en-US" sz="1800">
                <a:solidFill>
                  <a:schemeClr val="tx1"/>
                </a:solidFill>
                <a:latin typeface="Times New Roman" panose="02020603050405020304" pitchFamily="18" charset="0"/>
                <a:cs typeface="Times New Roman" panose="02020603050405020304" pitchFamily="18" charset="0"/>
              </a:rPr>
              <a:t>Đọc và xem kỹ lại phần ý nghĩa của mẫu thiết kế.</a:t>
            </a:r>
          </a:p>
          <a:p>
            <a:pPr lvl="1" algn="just">
              <a:buFont typeface="Wingdings" panose="05000000000000000000" pitchFamily="2" charset="2"/>
              <a:buChar char="§"/>
            </a:pPr>
            <a:r>
              <a:rPr lang="en-US" sz="1800">
                <a:solidFill>
                  <a:schemeClr val="tx1"/>
                </a:solidFill>
                <a:latin typeface="Times New Roman" panose="02020603050405020304" pitchFamily="18" charset="0"/>
                <a:cs typeface="Times New Roman" panose="02020603050405020304" pitchFamily="18" charset="0"/>
              </a:rPr>
              <a:t>Nghiên cứu các mô hình liên quan đến nhau</a:t>
            </a:r>
          </a:p>
          <a:p>
            <a:pPr lvl="1" algn="just">
              <a:buFont typeface="Wingdings" panose="05000000000000000000" pitchFamily="2" charset="2"/>
              <a:buChar char="§"/>
            </a:pPr>
            <a:r>
              <a:rPr lang="en-US" sz="1800">
                <a:solidFill>
                  <a:schemeClr val="tx1"/>
                </a:solidFill>
                <a:latin typeface="Times New Roman" panose="02020603050405020304" pitchFamily="18" charset="0"/>
                <a:cs typeface="Times New Roman" panose="02020603050405020304" pitchFamily="18" charset="0"/>
              </a:rPr>
              <a:t>Tìm kiếm các mẫu thiết kế khác có cùng mục đích</a:t>
            </a:r>
          </a:p>
          <a:p>
            <a:pPr lvl="1" algn="just">
              <a:buFont typeface="Wingdings" panose="05000000000000000000" pitchFamily="2" charset="2"/>
              <a:buChar char="§"/>
            </a:pPr>
            <a:r>
              <a:rPr lang="en-US" sz="1800">
                <a:solidFill>
                  <a:schemeClr val="tx1"/>
                </a:solidFill>
                <a:latin typeface="Times New Roman" panose="02020603050405020304" pitchFamily="18" charset="0"/>
                <a:cs typeface="Times New Roman" panose="02020603050405020304" pitchFamily="18" charset="0"/>
              </a:rPr>
              <a:t>Kiểm tra lại nguyên nhân thiết kế lại</a:t>
            </a:r>
          </a:p>
          <a:p>
            <a:pPr lvl="1" algn="just">
              <a:buFont typeface="Wingdings" panose="05000000000000000000" pitchFamily="2" charset="2"/>
              <a:buChar char="§"/>
            </a:pPr>
            <a:r>
              <a:rPr lang="en-US" sz="1800">
                <a:solidFill>
                  <a:schemeClr val="tx1"/>
                </a:solidFill>
                <a:latin typeface="Times New Roman" panose="02020603050405020304" pitchFamily="18" charset="0"/>
                <a:cs typeface="Times New Roman" panose="02020603050405020304" pitchFamily="18" charset="0"/>
              </a:rPr>
              <a:t>Xem xét những gì nên là biến trong thiết kế</a:t>
            </a:r>
          </a:p>
          <a:p>
            <a:pPr algn="just"/>
            <a:endParaRPr lang="en-US" sz="2000">
              <a:solidFill>
                <a:schemeClr val="tx1"/>
              </a:solidFill>
              <a:latin typeface="Times New Roman" panose="02020603050405020304" pitchFamily="18" charset="0"/>
              <a:cs typeface="Times New Roman" panose="02020603050405020304" pitchFamily="18" charset="0"/>
            </a:endParaRPr>
          </a:p>
          <a:p>
            <a:pPr algn="just"/>
            <a:endParaRPr lang="en-US" sz="2000">
              <a:solidFill>
                <a:schemeClr val="tx1"/>
              </a:solidFill>
              <a:latin typeface="Times New Roman" panose="02020603050405020304" pitchFamily="18" charset="0"/>
              <a:cs typeface="Times New Roman" panose="02020603050405020304" pitchFamily="18" charset="0"/>
            </a:endParaRPr>
          </a:p>
          <a:p>
            <a:pPr algn="just"/>
            <a:endParaRPr lang="en-US"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532C3CB-A8A9-41C4-B334-01209B02C591}"/>
              </a:ext>
            </a:extLst>
          </p:cNvPr>
          <p:cNvSpPr>
            <a:spLocks noGrp="1"/>
          </p:cNvSpPr>
          <p:nvPr>
            <p:ph type="ftr" sz="quarter" idx="11"/>
          </p:nvPr>
        </p:nvSpPr>
        <p:spPr/>
        <p:txBody>
          <a:bodyPr/>
          <a:lstStyle/>
          <a:p>
            <a:pPr algn="just"/>
            <a:r>
              <a:rPr lang="en-US"/>
              <a:t>HẢI PHÒNG - 2019</a:t>
            </a:r>
          </a:p>
        </p:txBody>
      </p:sp>
      <p:sp>
        <p:nvSpPr>
          <p:cNvPr id="6" name="Slide Number Placeholder 5">
            <a:extLst>
              <a:ext uri="{FF2B5EF4-FFF2-40B4-BE49-F238E27FC236}">
                <a16:creationId xmlns:a16="http://schemas.microsoft.com/office/drawing/2014/main" id="{3BC1E76B-3297-4477-A522-AD277F84F762}"/>
              </a:ext>
            </a:extLst>
          </p:cNvPr>
          <p:cNvSpPr>
            <a:spLocks noGrp="1"/>
          </p:cNvSpPr>
          <p:nvPr>
            <p:ph type="sldNum" sz="quarter" idx="12"/>
          </p:nvPr>
        </p:nvSpPr>
        <p:spPr/>
        <p:txBody>
          <a:bodyPr/>
          <a:lstStyle/>
          <a:p>
            <a:pPr algn="just"/>
            <a:fld id="{D57F1E4F-1CFF-5643-939E-217C01CDF565}" type="slidenum">
              <a:rPr lang="en-US" smtClean="0"/>
              <a:pPr algn="just"/>
              <a:t>15</a:t>
            </a:fld>
            <a:endParaRPr lang="en-US"/>
          </a:p>
        </p:txBody>
      </p:sp>
    </p:spTree>
    <p:extLst>
      <p:ext uri="{BB962C8B-B14F-4D97-AF65-F5344CB8AC3E}">
        <p14:creationId xmlns:p14="http://schemas.microsoft.com/office/powerpoint/2010/main" val="92128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8805-A48B-4B1D-BBE9-46F889757D3F}"/>
              </a:ext>
            </a:extLst>
          </p:cNvPr>
          <p:cNvSpPr>
            <a:spLocks noGrp="1"/>
          </p:cNvSpPr>
          <p:nvPr>
            <p:ph type="title"/>
          </p:nvPr>
        </p:nvSpPr>
        <p:spPr>
          <a:xfrm>
            <a:off x="3476845" y="624110"/>
            <a:ext cx="7313075" cy="785247"/>
          </a:xfrm>
        </p:spPr>
        <p:txBody>
          <a:bodyPr/>
          <a:lstStyle/>
          <a:p>
            <a:r>
              <a:rPr lang="en-US" b="1">
                <a:solidFill>
                  <a:schemeClr val="accent3">
                    <a:lumMod val="50000"/>
                  </a:schemeClr>
                </a:solidFill>
                <a:latin typeface="Times New Roman" panose="02020603050405020304" pitchFamily="18" charset="0"/>
                <a:cs typeface="Times New Roman" panose="02020603050405020304" pitchFamily="18" charset="0"/>
              </a:rPr>
              <a:t>SỬ DỤNG DESIGN PATTERN</a:t>
            </a:r>
          </a:p>
        </p:txBody>
      </p:sp>
      <p:sp>
        <p:nvSpPr>
          <p:cNvPr id="3" name="Content Placeholder 2">
            <a:extLst>
              <a:ext uri="{FF2B5EF4-FFF2-40B4-BE49-F238E27FC236}">
                <a16:creationId xmlns:a16="http://schemas.microsoft.com/office/drawing/2014/main" id="{7992E9C7-7543-4B22-B40C-2A4F11CAEBED}"/>
              </a:ext>
            </a:extLst>
          </p:cNvPr>
          <p:cNvSpPr>
            <a:spLocks noGrp="1"/>
          </p:cNvSpPr>
          <p:nvPr>
            <p:ph idx="1"/>
          </p:nvPr>
        </p:nvSpPr>
        <p:spPr>
          <a:xfrm>
            <a:off x="2123708" y="1676400"/>
            <a:ext cx="8915400" cy="4557490"/>
          </a:xfrm>
        </p:spPr>
        <p:txBody>
          <a:bodyPr>
            <a:normAutofit/>
          </a:bodyPr>
          <a:lstStyle/>
          <a:p>
            <a:pPr algn="just" fontAlgn="t"/>
            <a:r>
              <a:rPr lang="vi-VN" sz="2000">
                <a:latin typeface="Times New Roman" panose="02020603050405020304" pitchFamily="18" charset="0"/>
                <a:cs typeface="Times New Roman" panose="02020603050405020304" pitchFamily="18" charset="0"/>
              </a:rPr>
              <a:t>Khi bạn đã chọn một mẫu thiết kế, bạn sử dụng nó như thế nào? Đây là cách tiếp cận từng bước để áp dụng một mẫu thiết kế một cách hiệu quả:</a:t>
            </a:r>
            <a:endParaRPr lang="en-US" sz="200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1800">
                <a:latin typeface="Times New Roman" panose="02020603050405020304" pitchFamily="18" charset="0"/>
                <a:cs typeface="Times New Roman" panose="02020603050405020304" pitchFamily="18" charset="0"/>
              </a:rPr>
              <a:t>Đọc mẫu một lần để biết tổng quan</a:t>
            </a:r>
          </a:p>
          <a:p>
            <a:pPr lvl="1" algn="just">
              <a:buFont typeface="Wingdings" panose="05000000000000000000" pitchFamily="2" charset="2"/>
              <a:buChar char="§"/>
            </a:pPr>
            <a:r>
              <a:rPr lang="en-US" sz="1800">
                <a:latin typeface="Times New Roman" panose="02020603050405020304" pitchFamily="18" charset="0"/>
                <a:cs typeface="Times New Roman" panose="02020603050405020304" pitchFamily="18" charset="0"/>
              </a:rPr>
              <a:t>Quay </a:t>
            </a:r>
            <a:r>
              <a:rPr lang="en-US" sz="1800" err="1">
                <a:latin typeface="Times New Roman" panose="02020603050405020304" pitchFamily="18" charset="0"/>
                <a:cs typeface="Times New Roman" panose="02020603050405020304" pitchFamily="18" charset="0"/>
              </a:rPr>
              <a:t>trở</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lại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và</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nghiên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cứu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cấu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trúc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thành</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phần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tham</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gia</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và</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hợp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tác</a:t>
            </a:r>
            <a:endParaRPr lang="en-US" sz="180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1800" err="1">
                <a:latin typeface="Times New Roman" panose="02020603050405020304" pitchFamily="18" charset="0"/>
                <a:cs typeface="Times New Roman" panose="02020603050405020304" pitchFamily="18" charset="0"/>
              </a:rPr>
              <a:t>Nhìn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lại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phần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mã</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mẫu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để</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thấy</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ví</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dụ</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cụ</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thể</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về</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mẫu</a:t>
            </a:r>
            <a:endParaRPr lang="en-US" sz="180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1800" err="1">
                <a:latin typeface="Times New Roman" panose="02020603050405020304" pitchFamily="18" charset="0"/>
                <a:cs typeface="Times New Roman" panose="02020603050405020304" pitchFamily="18" charset="0"/>
              </a:rPr>
              <a:t>Chọn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tên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mẫu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phải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có</a:t>
            </a:r>
            <a:r>
              <a:rPr lang="en-US" sz="1800">
                <a:latin typeface="Times New Roman" panose="02020603050405020304" pitchFamily="18" charset="0"/>
                <a:cs typeface="Times New Roman" panose="02020603050405020304" pitchFamily="18" charset="0"/>
              </a:rPr>
              <a:t> ý </a:t>
            </a:r>
            <a:r>
              <a:rPr lang="en-US" sz="1800" err="1">
                <a:latin typeface="Times New Roman" panose="02020603050405020304" pitchFamily="18" charset="0"/>
                <a:cs typeface="Times New Roman" panose="02020603050405020304" pitchFamily="18" charset="0"/>
              </a:rPr>
              <a:t>nghĩa</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trong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ngữ</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cảnh</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ứng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dụng</a:t>
            </a:r>
            <a:endParaRPr lang="en-US" sz="180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1800" err="1">
                <a:latin typeface="Times New Roman" panose="02020603050405020304" pitchFamily="18" charset="0"/>
                <a:cs typeface="Times New Roman" panose="02020603050405020304" pitchFamily="18" charset="0"/>
              </a:rPr>
              <a:t>Xác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định</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lớp</a:t>
            </a:r>
            <a:endParaRPr lang="en-US" sz="180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1800" err="1">
                <a:latin typeface="Times New Roman" panose="02020603050405020304" pitchFamily="18" charset="0"/>
                <a:cs typeface="Times New Roman" panose="02020603050405020304" pitchFamily="18" charset="0"/>
              </a:rPr>
              <a:t>Xác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định</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tên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dành</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riêng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cho</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ứng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dụng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cho</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các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hoạt</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động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trong</a:t>
            </a:r>
            <a:r>
              <a:rPr lang="en-US" sz="1800">
                <a:latin typeface="Times New Roman" panose="02020603050405020304" pitchFamily="18" charset="0"/>
                <a:cs typeface="Times New Roman" panose="02020603050405020304" pitchFamily="18" charset="0"/>
              </a:rPr>
              <a:t> mẫu</a:t>
            </a:r>
          </a:p>
          <a:p>
            <a:pPr lvl="1" algn="just">
              <a:buFont typeface="Wingdings" panose="05000000000000000000" pitchFamily="2" charset="2"/>
              <a:buChar char="§"/>
            </a:pPr>
            <a:r>
              <a:rPr lang="en-US" sz="1800">
                <a:latin typeface="Times New Roman" panose="02020603050405020304" pitchFamily="18" charset="0"/>
                <a:cs typeface="Times New Roman" panose="02020603050405020304" pitchFamily="18" charset="0"/>
              </a:rPr>
              <a:t>Thực hiện các hoạt động để thực hiện các trách nhiệm và hợp tác trong mô hình</a:t>
            </a:r>
          </a:p>
        </p:txBody>
      </p:sp>
      <p:sp>
        <p:nvSpPr>
          <p:cNvPr id="5" name="Footer Placeholder 4">
            <a:extLst>
              <a:ext uri="{FF2B5EF4-FFF2-40B4-BE49-F238E27FC236}">
                <a16:creationId xmlns:a16="http://schemas.microsoft.com/office/drawing/2014/main" id="{BAA7BCD2-709A-4BED-96BE-6637CB5FF6AA}"/>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4B6B002C-EAD6-4F03-A76F-089BEE9AC154}"/>
              </a:ext>
            </a:extLst>
          </p:cNvPr>
          <p:cNvSpPr>
            <a:spLocks noGrp="1"/>
          </p:cNvSpPr>
          <p:nvPr>
            <p:ph type="sldNum" sz="quarter" idx="12"/>
          </p:nvPr>
        </p:nvSpPr>
        <p:spPr/>
        <p:txBody>
          <a:bodyPr/>
          <a:lstStyle/>
          <a:p>
            <a:fld id="{D57F1E4F-1CFF-5643-939E-217C01CDF565}" type="slidenum">
              <a:rPr lang="en-US" smtClean="0"/>
              <a:pPr/>
              <a:t>16</a:t>
            </a:fld>
            <a:endParaRPr lang="en-US"/>
          </a:p>
        </p:txBody>
      </p:sp>
    </p:spTree>
    <p:extLst>
      <p:ext uri="{BB962C8B-B14F-4D97-AF65-F5344CB8AC3E}">
        <p14:creationId xmlns:p14="http://schemas.microsoft.com/office/powerpoint/2010/main" val="10427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8805-A48B-4B1D-BBE9-46F889757D3F}"/>
              </a:ext>
            </a:extLst>
          </p:cNvPr>
          <p:cNvSpPr>
            <a:spLocks noGrp="1"/>
          </p:cNvSpPr>
          <p:nvPr>
            <p:ph type="title"/>
          </p:nvPr>
        </p:nvSpPr>
        <p:spPr/>
        <p:txBody>
          <a:bodyPr/>
          <a:lstStyle/>
          <a:p>
            <a:r>
              <a:rPr lang="en-US" b="1">
                <a:solidFill>
                  <a:schemeClr val="accent3">
                    <a:lumMod val="50000"/>
                  </a:schemeClr>
                </a:solidFill>
                <a:latin typeface="Times New Roman" panose="02020603050405020304" pitchFamily="18" charset="0"/>
                <a:cs typeface="Times New Roman" panose="02020603050405020304" pitchFamily="18" charset="0"/>
              </a:rPr>
              <a:t>SỬ DỤNG MẪU THIẾT KẾ</a:t>
            </a:r>
          </a:p>
        </p:txBody>
      </p:sp>
      <p:sp>
        <p:nvSpPr>
          <p:cNvPr id="3" name="Content Placeholder 2">
            <a:extLst>
              <a:ext uri="{FF2B5EF4-FFF2-40B4-BE49-F238E27FC236}">
                <a16:creationId xmlns:a16="http://schemas.microsoft.com/office/drawing/2014/main" id="{7992E9C7-7543-4B22-B40C-2A4F11CAEBED}"/>
              </a:ext>
            </a:extLst>
          </p:cNvPr>
          <p:cNvSpPr>
            <a:spLocks noGrp="1"/>
          </p:cNvSpPr>
          <p:nvPr>
            <p:ph idx="1"/>
          </p:nvPr>
        </p:nvSpPr>
        <p:spPr>
          <a:xfrm>
            <a:off x="2103388" y="1905000"/>
            <a:ext cx="8915400" cy="3777622"/>
          </a:xfrm>
        </p:spPr>
        <p:txBody>
          <a:bodyPr>
            <a:normAutofit/>
          </a:bodyPr>
          <a:lstStyle/>
          <a:p>
            <a:pPr fontAlgn="t"/>
            <a:r>
              <a:rPr lang="vi-VN" sz="2000">
                <a:latin typeface="Times New Roman" panose="02020603050405020304" pitchFamily="18" charset="0"/>
                <a:cs typeface="Times New Roman" panose="02020603050405020304" pitchFamily="18" charset="0"/>
              </a:rPr>
              <a:t>Khi bạn đã chọn một mẫu thiết kế, bạn sử dụng nó như thế nào? Đây là cách tiếp cận từng bước để áp dụng một mẫu thiết kế một cách hiệu quả:</a:t>
            </a:r>
          </a:p>
          <a:p>
            <a:r>
              <a:rPr lang="vi-VN" sz="2000">
                <a:latin typeface="Times New Roman" panose="02020603050405020304" pitchFamily="18" charset="0"/>
                <a:cs typeface="Times New Roman" panose="02020603050405020304" pitchFamily="18" charset="0"/>
              </a:rPr>
              <a:t>Khi một mẫu thiết kế được chọn, mẫu thiết kế có thể được áp dụng:</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Quay </a:t>
            </a:r>
            <a:r>
              <a:rPr lang="en-US" sz="2000" err="1">
                <a:latin typeface="Times New Roman" panose="02020603050405020304" pitchFamily="18" charset="0"/>
                <a:cs typeface="Times New Roman" panose="02020603050405020304" pitchFamily="18" charset="0"/>
              </a:rPr>
              <a:t>trở</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cứu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cấu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trúc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hợp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tác</a:t>
            </a:r>
            <a:endParaRPr lang="en-US" sz="2000">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Nhìn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cụ</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endParaRPr lang="en-US" sz="2000">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Chọn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ý </a:t>
            </a:r>
            <a:r>
              <a:rPr lang="en-US" sz="2000" err="1">
                <a:latin typeface="Times New Roman" panose="02020603050405020304" pitchFamily="18" charset="0"/>
                <a:cs typeface="Times New Roman" panose="02020603050405020304" pitchFamily="18" charset="0"/>
              </a:rPr>
              <a:t>nghĩa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ngữ</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endParaRPr lang="en-US" sz="2000">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Xác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lớp</a:t>
            </a:r>
            <a:endParaRPr lang="en-US" sz="2000">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Xác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riêng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hoạt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endParaRPr lang="en-US" sz="200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AA7BCD2-709A-4BED-96BE-6637CB5FF6AA}"/>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4B6B002C-EAD6-4F03-A76F-089BEE9AC154}"/>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1075957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6BD0-3BA0-4883-901F-A48FEDA190CF}"/>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mẫu</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FEF383-E2B2-4F95-9FB3-15547A5213AD}"/>
              </a:ext>
            </a:extLst>
          </p:cNvPr>
          <p:cNvSpPr>
            <a:spLocks noGrp="1"/>
          </p:cNvSpPr>
          <p:nvPr>
            <p:ph idx="1"/>
          </p:nvPr>
        </p:nvSpPr>
        <p:spPr/>
        <p:txBody>
          <a:bodyPr/>
          <a:lstStyle/>
          <a:p>
            <a:r>
              <a:rPr lang="en-US" err="1">
                <a:solidFill>
                  <a:schemeClr val="tx1"/>
                </a:solidFill>
                <a:latin typeface="Times New Roman" panose="02020603050405020304" pitchFamily="18" charset="0"/>
                <a:cs typeface="Times New Roman" panose="02020603050405020304" pitchFamily="18" charset="0"/>
              </a:rPr>
              <a:t>Không</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nên</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áp</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dụng</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mẫu</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khi</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ch</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a </a:t>
            </a:r>
            <a:r>
              <a:rPr lang="en-US" err="1">
                <a:solidFill>
                  <a:schemeClr val="tx1"/>
                </a:solidFill>
                <a:latin typeface="Times New Roman" panose="02020603050405020304" pitchFamily="18" charset="0"/>
                <a:cs typeface="Times New Roman" panose="02020603050405020304" pitchFamily="18" charset="0"/>
              </a:rPr>
              <a:t>hiểu</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rõ</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về</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nó</a:t>
            </a:r>
            <a:endParaRPr lang="en-US">
              <a:solidFill>
                <a:schemeClr val="tx1"/>
              </a:solidFill>
              <a:latin typeface="Times New Roman" panose="02020603050405020304" pitchFamily="18" charset="0"/>
              <a:cs typeface="Times New Roman" panose="02020603050405020304" pitchFamily="18" charset="0"/>
            </a:endParaRPr>
          </a:p>
          <a:p>
            <a:r>
              <a:rPr lang="en-US" err="1">
                <a:solidFill>
                  <a:schemeClr val="tx1"/>
                </a:solidFill>
                <a:latin typeface="Times New Roman" panose="02020603050405020304" pitchFamily="18" charset="0"/>
                <a:cs typeface="Times New Roman" panose="02020603050405020304" pitchFamily="18" charset="0"/>
              </a:rPr>
              <a:t>Mẫu</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thiết</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kế</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chỉ</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áp</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dụng</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khi</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sự</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linh</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hoạt</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của</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nó</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thực</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sự</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cần</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thiết</a:t>
            </a:r>
            <a:endParaRPr lang="en-US">
              <a:solidFill>
                <a:schemeClr val="tx1"/>
              </a:solidFill>
              <a:latin typeface="Times New Roman" panose="02020603050405020304" pitchFamily="18" charset="0"/>
              <a:cs typeface="Times New Roman" panose="02020603050405020304" pitchFamily="18" charset="0"/>
            </a:endParaRPr>
          </a:p>
          <a:p>
            <a:r>
              <a:rPr lang="en-US" err="1">
                <a:solidFill>
                  <a:schemeClr val="tx1"/>
                </a:solidFill>
                <a:latin typeface="Times New Roman" panose="02020603050405020304" pitchFamily="18" charset="0"/>
                <a:cs typeface="Times New Roman" panose="02020603050405020304" pitchFamily="18" charset="0"/>
              </a:rPr>
              <a:t>Nếu</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áp</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dụng</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trong</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những</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bài</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toán</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nhỏ</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sẽ</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làm</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phức</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tạp</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trong</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thiết</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kế</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và</a:t>
            </a:r>
            <a:r>
              <a:rPr lang="en-US">
                <a:solidFill>
                  <a:schemeClr val="tx1"/>
                </a:solidFill>
                <a:latin typeface="Times New Roman" panose="02020603050405020304" pitchFamily="18" charset="0"/>
                <a:cs typeface="Times New Roman" panose="02020603050405020304" pitchFamily="18" charset="0"/>
              </a:rPr>
              <a:t> tang chi </a:t>
            </a:r>
            <a:r>
              <a:rPr lang="en-US" err="1">
                <a:solidFill>
                  <a:schemeClr val="tx1"/>
                </a:solidFill>
                <a:latin typeface="Times New Roman" panose="02020603050405020304" pitchFamily="18" charset="0"/>
                <a:cs typeface="Times New Roman" panose="02020603050405020304" pitchFamily="18" charset="0"/>
              </a:rPr>
              <a:t>phí</a:t>
            </a:r>
            <a:endParaRPr lang="en-US">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82768E1-6EE1-43DF-8657-63671173FA8A}"/>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E8A9D102-FC84-4D6A-BF15-F95CC38DAF8A}"/>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216512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677C-4703-42F9-9C9E-C2FA9F4037FF}"/>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luận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334F2-0953-4222-ABC3-9C5979C357B4}"/>
              </a:ext>
            </a:extLst>
          </p:cNvPr>
          <p:cNvSpPr>
            <a:spLocks noGrp="1"/>
          </p:cNvSpPr>
          <p:nvPr>
            <p:ph idx="1"/>
          </p:nvPr>
        </p:nvSpPr>
        <p:spPr/>
        <p:txBody>
          <a:bodyPr/>
          <a:lstStyle/>
          <a:p>
            <a:r>
              <a:rPr lang="vi-VN">
                <a:solidFill>
                  <a:schemeClr val="tx1"/>
                </a:solidFill>
                <a:latin typeface="Times New Roman" panose="02020603050405020304" pitchFamily="18" charset="0"/>
                <a:cs typeface="Times New Roman" panose="02020603050405020304" pitchFamily="18" charset="0"/>
              </a:rPr>
              <a:t>Các mẫu thiết kế danh mục rất quan trọng, nó cung cấp các tên và định nghĩa chuẩn cho các kỹ thuật chúng ta sử dụng</a:t>
            </a:r>
          </a:p>
          <a:p>
            <a:r>
              <a:rPr lang="vi-VN">
                <a:solidFill>
                  <a:schemeClr val="tx1"/>
                </a:solidFill>
                <a:latin typeface="Times New Roman" panose="02020603050405020304" pitchFamily="18" charset="0"/>
                <a:cs typeface="Times New Roman" panose="02020603050405020304" pitchFamily="18" charset="0"/>
              </a:rPr>
              <a:t>  Nếu các mẫu thiết kế trong phần mềm không được nghiên cứu, nó sẽ không thể cải thiện chúng hoặc đưa ra các mẫu mới</a:t>
            </a:r>
            <a:endParaRPr lang="en-US">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8C7B716-EBDA-4A61-9C29-D411DAC5F0D1}"/>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53360D2B-4BA9-4C18-B2C0-C0A884D7DBB4}"/>
              </a:ext>
            </a:extLst>
          </p:cNvPr>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230537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BEB3-24A5-45C9-AD87-B306B2C0E987}"/>
              </a:ext>
            </a:extLst>
          </p:cNvPr>
          <p:cNvSpPr>
            <a:spLocks noGrp="1"/>
          </p:cNvSpPr>
          <p:nvPr>
            <p:ph type="title"/>
          </p:nvPr>
        </p:nvSpPr>
        <p:spPr>
          <a:xfrm>
            <a:off x="5627883" y="397873"/>
            <a:ext cx="2838057" cy="779817"/>
          </a:xfrm>
        </p:spPr>
        <p:txBody>
          <a:bodyPr/>
          <a:lstStyle/>
          <a:p>
            <a:r>
              <a:rPr lang="en-US" b="1">
                <a:solidFill>
                  <a:schemeClr val="accent3">
                    <a:lumMod val="50000"/>
                  </a:schemeClr>
                </a:solidFill>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3B4A102F-1EAE-494A-8EE8-6A951374314D}"/>
              </a:ext>
            </a:extLst>
          </p:cNvPr>
          <p:cNvSpPr>
            <a:spLocks noGrp="1"/>
          </p:cNvSpPr>
          <p:nvPr>
            <p:ph idx="1"/>
          </p:nvPr>
        </p:nvSpPr>
        <p:spPr>
          <a:xfrm>
            <a:off x="2589211" y="1540189"/>
            <a:ext cx="8915400" cy="3777622"/>
          </a:xfrm>
        </p:spPr>
        <p:txBody>
          <a:bodyPr>
            <a:normAutofit/>
          </a:bodyPr>
          <a:lstStyle/>
          <a:p>
            <a:pPr>
              <a:buFont typeface="Wingdings" panose="05000000000000000000" pitchFamily="2" charset="2"/>
              <a:buChar char="v"/>
            </a:pPr>
            <a:r>
              <a:rPr lang="en-US" sz="2000" err="1">
                <a:solidFill>
                  <a:schemeClr val="accent3">
                    <a:lumMod val="50000"/>
                  </a:schemeClr>
                </a:solidFill>
                <a:latin typeface="Times New Roman" panose="02020603050405020304" pitchFamily="18" charset="0"/>
                <a:cs typeface="Times New Roman" panose="02020603050405020304" pitchFamily="18" charset="0"/>
              </a:rPr>
              <a:t>Giới</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thiệu</a:t>
            </a:r>
            <a:endParaRPr lang="en-US" sz="2000">
              <a:solidFill>
                <a:schemeClr val="accent3">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err="1">
                <a:solidFill>
                  <a:schemeClr val="accent3">
                    <a:lumMod val="50000"/>
                  </a:schemeClr>
                </a:solidFill>
                <a:latin typeface="Times New Roman" panose="02020603050405020304" pitchFamily="18" charset="0"/>
                <a:cs typeface="Times New Roman" panose="02020603050405020304" pitchFamily="18" charset="0"/>
              </a:rPr>
              <a:t>Khái</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niệm</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về</a:t>
            </a:r>
            <a:r>
              <a:rPr lang="en-US" sz="2000">
                <a:solidFill>
                  <a:schemeClr val="accent3">
                    <a:lumMod val="50000"/>
                  </a:schemeClr>
                </a:solidFill>
                <a:latin typeface="Times New Roman" panose="02020603050405020304" pitchFamily="18" charset="0"/>
                <a:cs typeface="Times New Roman" panose="02020603050405020304" pitchFamily="18" charset="0"/>
              </a:rPr>
              <a:t> Design Pattern</a:t>
            </a:r>
          </a:p>
          <a:p>
            <a:pPr>
              <a:buFont typeface="Wingdings" panose="05000000000000000000" pitchFamily="2" charset="2"/>
              <a:buChar char="v"/>
            </a:pPr>
            <a:r>
              <a:rPr lang="en-US" sz="2000" err="1">
                <a:solidFill>
                  <a:schemeClr val="accent3">
                    <a:lumMod val="50000"/>
                  </a:schemeClr>
                </a:solidFill>
                <a:latin typeface="Times New Roman" panose="02020603050405020304" pitchFamily="18" charset="0"/>
                <a:cs typeface="Times New Roman" panose="02020603050405020304" pitchFamily="18" charset="0"/>
              </a:rPr>
              <a:t>Mô</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tả</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mẫu</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thiết</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kế</a:t>
            </a:r>
            <a:endParaRPr lang="en-US" sz="2000">
              <a:solidFill>
                <a:schemeClr val="accent3">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err="1">
                <a:solidFill>
                  <a:schemeClr val="accent3">
                    <a:lumMod val="50000"/>
                  </a:schemeClr>
                </a:solidFill>
                <a:latin typeface="Times New Roman" panose="02020603050405020304" pitchFamily="18" charset="0"/>
                <a:cs typeface="Times New Roman" panose="02020603050405020304" pitchFamily="18" charset="0"/>
              </a:rPr>
              <a:t>Vấn</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đề</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mà</a:t>
            </a:r>
            <a:r>
              <a:rPr lang="en-US" sz="2000">
                <a:solidFill>
                  <a:schemeClr val="accent3">
                    <a:lumMod val="50000"/>
                  </a:schemeClr>
                </a:solidFill>
                <a:latin typeface="Times New Roman" panose="02020603050405020304" pitchFamily="18" charset="0"/>
                <a:cs typeface="Times New Roman" panose="02020603050405020304" pitchFamily="18" charset="0"/>
              </a:rPr>
              <a:t> Design Pattern </a:t>
            </a:r>
            <a:r>
              <a:rPr lang="en-US" sz="2000" err="1">
                <a:solidFill>
                  <a:schemeClr val="accent3">
                    <a:lumMod val="50000"/>
                  </a:schemeClr>
                </a:solidFill>
                <a:latin typeface="Times New Roman" panose="02020603050405020304" pitchFamily="18" charset="0"/>
                <a:cs typeface="Times New Roman" panose="02020603050405020304" pitchFamily="18" charset="0"/>
              </a:rPr>
              <a:t>giải</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quyết</a:t>
            </a:r>
            <a:endParaRPr lang="en-US" sz="2000">
              <a:solidFill>
                <a:schemeClr val="accent3">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err="1">
                <a:solidFill>
                  <a:schemeClr val="accent3">
                    <a:lumMod val="50000"/>
                  </a:schemeClr>
                </a:solidFill>
                <a:latin typeface="Times New Roman" panose="02020603050405020304" pitchFamily="18" charset="0"/>
                <a:cs typeface="Times New Roman" panose="02020603050405020304" pitchFamily="18" charset="0"/>
              </a:rPr>
              <a:t>Lựa</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chọn</a:t>
            </a:r>
            <a:r>
              <a:rPr lang="en-US" sz="2000">
                <a:solidFill>
                  <a:schemeClr val="accent3">
                    <a:lumMod val="50000"/>
                  </a:schemeClr>
                </a:solidFill>
                <a:latin typeface="Times New Roman" panose="02020603050405020304" pitchFamily="18" charset="0"/>
                <a:cs typeface="Times New Roman" panose="02020603050405020304" pitchFamily="18" charset="0"/>
              </a:rPr>
              <a:t> Design Pattern</a:t>
            </a:r>
          </a:p>
          <a:p>
            <a:pPr>
              <a:buFont typeface="Wingdings" panose="05000000000000000000" pitchFamily="2" charset="2"/>
              <a:buChar char="v"/>
            </a:pPr>
            <a:r>
              <a:rPr lang="en-US" sz="2000" err="1">
                <a:solidFill>
                  <a:schemeClr val="accent3">
                    <a:lumMod val="50000"/>
                  </a:schemeClr>
                </a:solidFill>
                <a:latin typeface="Times New Roman" panose="02020603050405020304" pitchFamily="18" charset="0"/>
                <a:cs typeface="Times New Roman" panose="02020603050405020304" pitchFamily="18" charset="0"/>
              </a:rPr>
              <a:t>Sử</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dụng</a:t>
            </a:r>
            <a:r>
              <a:rPr lang="en-US" sz="2000">
                <a:solidFill>
                  <a:schemeClr val="accent3">
                    <a:lumMod val="50000"/>
                  </a:schemeClr>
                </a:solidFill>
                <a:latin typeface="Times New Roman" panose="02020603050405020304" pitchFamily="18" charset="0"/>
                <a:cs typeface="Times New Roman" panose="02020603050405020304" pitchFamily="18" charset="0"/>
              </a:rPr>
              <a:t> Design Pattern</a:t>
            </a:r>
          </a:p>
          <a:p>
            <a:pPr>
              <a:buFont typeface="Wingdings" panose="05000000000000000000" pitchFamily="2" charset="2"/>
              <a:buChar char="v"/>
            </a:pPr>
            <a:r>
              <a:rPr lang="en-US" sz="2000" err="1">
                <a:solidFill>
                  <a:schemeClr val="accent3">
                    <a:lumMod val="50000"/>
                  </a:schemeClr>
                </a:solidFill>
                <a:latin typeface="Times New Roman" panose="02020603050405020304" pitchFamily="18" charset="0"/>
                <a:cs typeface="Times New Roman" panose="02020603050405020304" pitchFamily="18" charset="0"/>
              </a:rPr>
              <a:t>Kết</a:t>
            </a:r>
            <a:r>
              <a:rPr lang="en-US" sz="2000">
                <a:solidFill>
                  <a:schemeClr val="accent3">
                    <a:lumMod val="50000"/>
                  </a:schemeClr>
                </a:solidFill>
                <a:latin typeface="Times New Roman" panose="02020603050405020304" pitchFamily="18" charset="0"/>
                <a:cs typeface="Times New Roman" panose="02020603050405020304" pitchFamily="18" charset="0"/>
              </a:rPr>
              <a:t> </a:t>
            </a:r>
            <a:r>
              <a:rPr lang="en-US" sz="2000" err="1">
                <a:solidFill>
                  <a:schemeClr val="accent3">
                    <a:lumMod val="50000"/>
                  </a:schemeClr>
                </a:solidFill>
                <a:latin typeface="Times New Roman" panose="02020603050405020304" pitchFamily="18" charset="0"/>
                <a:cs typeface="Times New Roman" panose="02020603050405020304" pitchFamily="18" charset="0"/>
              </a:rPr>
              <a:t>luận</a:t>
            </a:r>
            <a:endParaRPr lang="en-US" sz="2000">
              <a:solidFill>
                <a:schemeClr val="accent3">
                  <a:lumMod val="50000"/>
                </a:schemeClr>
              </a:solidFill>
              <a:latin typeface="Times New Roman" panose="02020603050405020304" pitchFamily="18" charset="0"/>
              <a:cs typeface="Times New Roman" panose="02020603050405020304" pitchFamily="18" charset="0"/>
            </a:endParaRPr>
          </a:p>
          <a:p>
            <a:endParaRPr lang="en-US" sz="200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411AD9C-3C8E-4E19-A0D0-80B817BE5641}"/>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7E533C0E-8386-49EB-9F22-9CCBC31988D7}"/>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928888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9AC9-B6D4-41D5-8D30-C4B70FF483F9}"/>
              </a:ext>
            </a:extLst>
          </p:cNvPr>
          <p:cNvSpPr>
            <a:spLocks noGrp="1"/>
          </p:cNvSpPr>
          <p:nvPr>
            <p:ph type="title"/>
          </p:nvPr>
        </p:nvSpPr>
        <p:spPr>
          <a:xfrm>
            <a:off x="1567447" y="1266657"/>
            <a:ext cx="10136873" cy="1423568"/>
          </a:xfrm>
        </p:spPr>
        <p:txBody>
          <a:bodyPr>
            <a:normAutofit/>
          </a:bodyPr>
          <a:lstStyle/>
          <a:p>
            <a:r>
              <a:rPr lang="vi-VN">
                <a:solidFill>
                  <a:schemeClr val="accent3">
                    <a:lumMod val="50000"/>
                  </a:schemeClr>
                </a:solidFill>
                <a:latin typeface="Times New Roman" panose="02020603050405020304" pitchFamily="18" charset="0"/>
                <a:cs typeface="Times New Roman" panose="02020603050405020304" pitchFamily="18" charset="0"/>
              </a:rPr>
              <a:t>Cảm ơn </a:t>
            </a:r>
            <a:r>
              <a:rPr lang="en-US">
                <a:solidFill>
                  <a:schemeClr val="accent3">
                    <a:lumMod val="50000"/>
                  </a:schemeClr>
                </a:solidFill>
                <a:latin typeface="Times New Roman" panose="02020603050405020304" pitchFamily="18" charset="0"/>
                <a:cs typeface="Times New Roman" panose="02020603050405020304" pitchFamily="18" charset="0"/>
              </a:rPr>
              <a:t>quý thầy cô / các bạn</a:t>
            </a:r>
            <a:r>
              <a:rPr lang="vi-VN">
                <a:solidFill>
                  <a:schemeClr val="accent3">
                    <a:lumMod val="50000"/>
                  </a:schemeClr>
                </a:solidFill>
                <a:latin typeface="Times New Roman" panose="02020603050405020304" pitchFamily="18" charset="0"/>
                <a:cs typeface="Times New Roman" panose="02020603050405020304" pitchFamily="18" charset="0"/>
              </a:rPr>
              <a:t> đã dành thời gian và sự quan tâm </a:t>
            </a:r>
            <a:r>
              <a:rPr lang="en-US">
                <a:solidFill>
                  <a:schemeClr val="accent3">
                    <a:lumMod val="50000"/>
                  </a:schemeClr>
                </a:solidFill>
                <a:latin typeface="Times New Roman" panose="02020603050405020304" pitchFamily="18" charset="0"/>
                <a:cs typeface="Times New Roman" panose="02020603050405020304" pitchFamily="18" charset="0"/>
              </a:rPr>
              <a:t>tới bài báo cáo</a:t>
            </a:r>
          </a:p>
        </p:txBody>
      </p:sp>
      <p:pic>
        <p:nvPicPr>
          <p:cNvPr id="5" name="Content Placeholder 4">
            <a:extLst>
              <a:ext uri="{FF2B5EF4-FFF2-40B4-BE49-F238E27FC236}">
                <a16:creationId xmlns:a16="http://schemas.microsoft.com/office/drawing/2014/main" id="{D81A6B64-7253-4157-8D57-C1116E965CBB}"/>
              </a:ext>
            </a:extLst>
          </p:cNvPr>
          <p:cNvPicPr>
            <a:picLocks noGrp="1" noChangeAspect="1"/>
          </p:cNvPicPr>
          <p:nvPr>
            <p:ph idx="1"/>
          </p:nvPr>
        </p:nvPicPr>
        <p:blipFill>
          <a:blip r:embed="rId2"/>
          <a:stretch>
            <a:fillRect/>
          </a:stretch>
        </p:blipFill>
        <p:spPr>
          <a:xfrm>
            <a:off x="3142933" y="2585720"/>
            <a:ext cx="5715000" cy="3219450"/>
          </a:xfrm>
        </p:spPr>
      </p:pic>
      <p:sp>
        <p:nvSpPr>
          <p:cNvPr id="4" name="Footer Placeholder 3">
            <a:extLst>
              <a:ext uri="{FF2B5EF4-FFF2-40B4-BE49-F238E27FC236}">
                <a16:creationId xmlns:a16="http://schemas.microsoft.com/office/drawing/2014/main" id="{ABCD5923-AF02-40E9-A947-D3D7A8E2A4A1}"/>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HẢI PHÒNG - 2019</a:t>
            </a:r>
          </a:p>
        </p:txBody>
      </p:sp>
      <p:sp>
        <p:nvSpPr>
          <p:cNvPr id="6" name="Slide Number Placeholder 5">
            <a:extLst>
              <a:ext uri="{FF2B5EF4-FFF2-40B4-BE49-F238E27FC236}">
                <a16:creationId xmlns:a16="http://schemas.microsoft.com/office/drawing/2014/main" id="{7C6E29BE-E825-4766-9E6E-E4E9C0A1FBB4}"/>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29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99D7DEB-B08B-4848-9650-5EF5455503B4}"/>
              </a:ext>
            </a:extLst>
          </p:cNvPr>
          <p:cNvSpPr>
            <a:spLocks noGrp="1"/>
          </p:cNvSpPr>
          <p:nvPr>
            <p:ph type="ftr" sz="quarter" idx="11"/>
          </p:nvPr>
        </p:nvSpPr>
        <p:spPr/>
        <p:txBody>
          <a:bodyPr/>
          <a:lstStyle/>
          <a:p>
            <a:r>
              <a:rPr lang="en-US"/>
              <a:t>HẢI PHÒNG - 2019</a:t>
            </a:r>
          </a:p>
        </p:txBody>
      </p:sp>
      <p:sp>
        <p:nvSpPr>
          <p:cNvPr id="5" name="Slide Number Placeholder 4">
            <a:extLst>
              <a:ext uri="{FF2B5EF4-FFF2-40B4-BE49-F238E27FC236}">
                <a16:creationId xmlns:a16="http://schemas.microsoft.com/office/drawing/2014/main" id="{B389CC4D-D432-4F3D-9E56-FC7306B90F35}"/>
              </a:ext>
            </a:extLst>
          </p:cNvPr>
          <p:cNvSpPr>
            <a:spLocks noGrp="1"/>
          </p:cNvSpPr>
          <p:nvPr>
            <p:ph type="sldNum" sz="quarter" idx="12"/>
          </p:nvPr>
        </p:nvSpPr>
        <p:spPr/>
        <p:txBody>
          <a:bodyPr/>
          <a:lstStyle/>
          <a:p>
            <a:fld id="{D57F1E4F-1CFF-5643-939E-217C01CDF565}" type="slidenum">
              <a:rPr lang="en-US" smtClean="0"/>
              <a:pPr/>
              <a:t>21</a:t>
            </a:fld>
            <a:endParaRPr lang="en-US"/>
          </a:p>
        </p:txBody>
      </p:sp>
      <p:pic>
        <p:nvPicPr>
          <p:cNvPr id="11" name="Content Placeholder 10">
            <a:extLst>
              <a:ext uri="{FF2B5EF4-FFF2-40B4-BE49-F238E27FC236}">
                <a16:creationId xmlns:a16="http://schemas.microsoft.com/office/drawing/2014/main" id="{74A1CD3B-A81B-4025-B115-249FC89A8FD6}"/>
              </a:ext>
            </a:extLst>
          </p:cNvPr>
          <p:cNvPicPr>
            <a:picLocks noGrp="1" noChangeAspect="1"/>
          </p:cNvPicPr>
          <p:nvPr>
            <p:ph idx="1"/>
          </p:nvPr>
        </p:nvPicPr>
        <p:blipFill>
          <a:blip r:embed="rId2"/>
          <a:stretch>
            <a:fillRect/>
          </a:stretch>
        </p:blipFill>
        <p:spPr>
          <a:xfrm>
            <a:off x="3565523" y="1519555"/>
            <a:ext cx="5667375" cy="3778250"/>
          </a:xfrm>
        </p:spPr>
      </p:pic>
    </p:spTree>
    <p:extLst>
      <p:ext uri="{BB962C8B-B14F-4D97-AF65-F5344CB8AC3E}">
        <p14:creationId xmlns:p14="http://schemas.microsoft.com/office/powerpoint/2010/main" val="46290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8B71-A35B-4E73-B487-D35593BBE1D3}"/>
              </a:ext>
            </a:extLst>
          </p:cNvPr>
          <p:cNvSpPr>
            <a:spLocks noGrp="1"/>
          </p:cNvSpPr>
          <p:nvPr>
            <p:ph type="title"/>
          </p:nvPr>
        </p:nvSpPr>
        <p:spPr>
          <a:xfrm>
            <a:off x="5295374" y="608144"/>
            <a:ext cx="3503075" cy="724399"/>
          </a:xfrm>
        </p:spPr>
        <p:txBody>
          <a:bodyPr/>
          <a:lstStyle/>
          <a:p>
            <a:r>
              <a:rPr lang="en-US" b="1">
                <a:solidFill>
                  <a:schemeClr val="accent3">
                    <a:lumMod val="50000"/>
                  </a:schemeClr>
                </a:solidFill>
                <a:latin typeface="Times New Roman" panose="02020603050405020304" pitchFamily="18" charset="0"/>
                <a:cs typeface="Times New Roman" panose="02020603050405020304" pitchFamily="18" charset="0"/>
              </a:rPr>
              <a:t>GIỚI THIỆU</a:t>
            </a:r>
          </a:p>
        </p:txBody>
      </p:sp>
      <p:sp>
        <p:nvSpPr>
          <p:cNvPr id="3" name="Content Placeholder 2">
            <a:extLst>
              <a:ext uri="{FF2B5EF4-FFF2-40B4-BE49-F238E27FC236}">
                <a16:creationId xmlns:a16="http://schemas.microsoft.com/office/drawing/2014/main" id="{0A528D0C-15FF-4809-9BEC-04073D9E46CA}"/>
              </a:ext>
            </a:extLst>
          </p:cNvPr>
          <p:cNvSpPr>
            <a:spLocks noGrp="1"/>
          </p:cNvSpPr>
          <p:nvPr>
            <p:ph idx="1"/>
          </p:nvPr>
        </p:nvSpPr>
        <p:spPr>
          <a:xfrm>
            <a:off x="2589210" y="1540188"/>
            <a:ext cx="9130721" cy="4595619"/>
          </a:xfrm>
        </p:spPr>
        <p:txBody>
          <a:bodyPr>
            <a:normAutofit/>
          </a:bodyPr>
          <a:lstStyle/>
          <a:p>
            <a:pPr algn="just">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Các vấn đề th</a:t>
            </a:r>
            <a:r>
              <a:rPr lang="vi-VN" sz="2000">
                <a:solidFill>
                  <a:schemeClr val="tx1"/>
                </a:solidFill>
                <a:latin typeface="Times New Roman" panose="02020603050405020304" pitchFamily="18" charset="0"/>
                <a:cs typeface="Times New Roman" panose="02020603050405020304" pitchFamily="18" charset="0"/>
              </a:rPr>
              <a:t>ư</a:t>
            </a:r>
            <a:r>
              <a:rPr lang="en-US" sz="2000">
                <a:solidFill>
                  <a:schemeClr val="tx1"/>
                </a:solidFill>
                <a:latin typeface="Times New Roman" panose="02020603050405020304" pitchFamily="18" charset="0"/>
                <a:cs typeface="Times New Roman" panose="02020603050405020304" pitchFamily="18" charset="0"/>
              </a:rPr>
              <a:t>ờng gặp trong phát triển phần mềm</a:t>
            </a:r>
          </a:p>
          <a:p>
            <a:pPr lvl="1" algn="just">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Tính đúng đắn, chi phí thấp</a:t>
            </a:r>
          </a:p>
          <a:p>
            <a:pPr lvl="1" algn="just">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Thời gian phát triển nhanh</a:t>
            </a:r>
          </a:p>
          <a:p>
            <a:pPr lvl="1" algn="just">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Phần mềm có quy mô lớn, có khả năng mở rộng, v.v.</a:t>
            </a:r>
          </a:p>
          <a:p>
            <a:pPr algn="just">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Các giải pháp đã áp dụng</a:t>
            </a:r>
          </a:p>
          <a:p>
            <a:pPr algn="just">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Sử dụng h</a:t>
            </a:r>
            <a:r>
              <a:rPr lang="vi-VN" sz="2000">
                <a:solidFill>
                  <a:schemeClr val="tx1"/>
                </a:solidFill>
                <a:latin typeface="Times New Roman" panose="02020603050405020304" pitchFamily="18" charset="0"/>
                <a:cs typeface="Times New Roman" panose="02020603050405020304" pitchFamily="18" charset="0"/>
              </a:rPr>
              <a:t>ư</a:t>
            </a:r>
            <a:r>
              <a:rPr lang="en-US" sz="2000">
                <a:solidFill>
                  <a:schemeClr val="tx1"/>
                </a:solidFill>
                <a:latin typeface="Times New Roman" panose="02020603050405020304" pitchFamily="18" charset="0"/>
                <a:cs typeface="Times New Roman" panose="02020603050405020304" pitchFamily="18" charset="0"/>
              </a:rPr>
              <a:t>ớng đối t</a:t>
            </a:r>
            <a:r>
              <a:rPr lang="vi-VN" sz="2000">
                <a:solidFill>
                  <a:schemeClr val="tx1"/>
                </a:solidFill>
                <a:latin typeface="Times New Roman" panose="02020603050405020304" pitchFamily="18" charset="0"/>
                <a:cs typeface="Times New Roman" panose="02020603050405020304" pitchFamily="18" charset="0"/>
              </a:rPr>
              <a:t>ư</a:t>
            </a:r>
            <a:r>
              <a:rPr lang="en-US" sz="2000">
                <a:solidFill>
                  <a:schemeClr val="tx1"/>
                </a:solidFill>
                <a:latin typeface="Times New Roman" panose="02020603050405020304" pitchFamily="18" charset="0"/>
                <a:cs typeface="Times New Roman" panose="02020603050405020304" pitchFamily="18" charset="0"/>
              </a:rPr>
              <a:t>ợng: kế thừa, bảo mật, đóng gói, đa hình, v.v.</a:t>
            </a:r>
          </a:p>
          <a:p>
            <a:pPr algn="just">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Phát triển phần mềm dựa trên thành phần: ghép các thành phần phần mềm</a:t>
            </a:r>
          </a:p>
          <a:p>
            <a:pPr algn="just">
              <a:buFont typeface="Wingdings" panose="05000000000000000000" pitchFamily="2" charset="2"/>
              <a:buChar char="à"/>
            </a:pPr>
            <a:r>
              <a:rPr lang="en-US"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Chi phí kiểm thử, bảo trì lớn</a:t>
            </a:r>
          </a:p>
          <a:p>
            <a:pPr algn="just">
              <a:buFont typeface="Wingdings" panose="05000000000000000000" pitchFamily="2" charset="2"/>
              <a:buChar char="à"/>
            </a:pPr>
            <a:r>
              <a:rPr lang="en-US"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Do đó, các nhà nghiên cứu đ</a:t>
            </a:r>
            <a:r>
              <a:rPr lang="vi-VN"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ư</a:t>
            </a:r>
            <a:r>
              <a:rPr lang="en-US"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 ra ph</a:t>
            </a:r>
            <a:r>
              <a:rPr lang="vi-VN"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ư</a:t>
            </a:r>
            <a:r>
              <a:rPr lang="en-US"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ơng pháp phát triển phần mềm dựa trên thiết kế mẫu.</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8CFE055-4632-469A-9E28-905C9F11064D}"/>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D592632F-EC80-4110-ACE1-607C15742F7F}"/>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129389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8B71-A35B-4E73-B487-D35593BBE1D3}"/>
              </a:ext>
            </a:extLst>
          </p:cNvPr>
          <p:cNvSpPr>
            <a:spLocks noGrp="1"/>
          </p:cNvSpPr>
          <p:nvPr>
            <p:ph type="title"/>
          </p:nvPr>
        </p:nvSpPr>
        <p:spPr>
          <a:xfrm>
            <a:off x="5295374" y="608144"/>
            <a:ext cx="3503075" cy="724399"/>
          </a:xfrm>
        </p:spPr>
        <p:txBody>
          <a:bodyPr/>
          <a:lstStyle/>
          <a:p>
            <a:r>
              <a:rPr lang="en-US" b="1">
                <a:solidFill>
                  <a:schemeClr val="accent3">
                    <a:lumMod val="50000"/>
                  </a:schemeClr>
                </a:solidFill>
                <a:latin typeface="Times New Roman" panose="02020603050405020304" pitchFamily="18" charset="0"/>
                <a:cs typeface="Times New Roman" panose="02020603050405020304" pitchFamily="18" charset="0"/>
              </a:rPr>
              <a:t>GIỚI THIỆU</a:t>
            </a:r>
          </a:p>
        </p:txBody>
      </p:sp>
      <p:sp>
        <p:nvSpPr>
          <p:cNvPr id="3" name="Content Placeholder 2">
            <a:extLst>
              <a:ext uri="{FF2B5EF4-FFF2-40B4-BE49-F238E27FC236}">
                <a16:creationId xmlns:a16="http://schemas.microsoft.com/office/drawing/2014/main" id="{0A528D0C-15FF-4809-9BEC-04073D9E46CA}"/>
              </a:ext>
            </a:extLst>
          </p:cNvPr>
          <p:cNvSpPr>
            <a:spLocks noGrp="1"/>
          </p:cNvSpPr>
          <p:nvPr>
            <p:ph idx="1"/>
          </p:nvPr>
        </p:nvSpPr>
        <p:spPr>
          <a:xfrm>
            <a:off x="2589211" y="1540189"/>
            <a:ext cx="8915400" cy="3777622"/>
          </a:xfrm>
        </p:spPr>
        <p:txBody>
          <a:bodyPr>
            <a:normAutofit/>
          </a:bodyPr>
          <a:lstStyle/>
          <a:p>
            <a:pPr algn="just">
              <a:buFont typeface="Wingdings" panose="05000000000000000000" pitchFamily="2" charset="2"/>
              <a:buChar char="§"/>
            </a:pPr>
            <a:r>
              <a:rPr lang="vi-VN" sz="2000">
                <a:solidFill>
                  <a:schemeClr val="tx1"/>
                </a:solidFill>
                <a:latin typeface="Times New Roman" panose="02020603050405020304" pitchFamily="18" charset="0"/>
                <a:cs typeface="Times New Roman" panose="02020603050405020304" pitchFamily="18" charset="0"/>
              </a:rPr>
              <a:t>Design Pattern là một </a:t>
            </a:r>
            <a:r>
              <a:rPr lang="en-US" sz="2000">
                <a:solidFill>
                  <a:schemeClr val="tx1"/>
                </a:solidFill>
                <a:latin typeface="Times New Roman" panose="02020603050405020304" pitchFamily="18" charset="0"/>
                <a:cs typeface="Times New Roman" panose="02020603050405020304" pitchFamily="18" charset="0"/>
              </a:rPr>
              <a:t>kỹ thuật trong lập trình h</a:t>
            </a:r>
            <a:r>
              <a:rPr lang="vi-VN" sz="2000">
                <a:solidFill>
                  <a:schemeClr val="tx1"/>
                </a:solidFill>
                <a:latin typeface="Times New Roman" panose="02020603050405020304" pitchFamily="18" charset="0"/>
                <a:cs typeface="Times New Roman" panose="02020603050405020304" pitchFamily="18" charset="0"/>
              </a:rPr>
              <a:t>ư</a:t>
            </a:r>
            <a:r>
              <a:rPr lang="en-US" sz="2000">
                <a:solidFill>
                  <a:schemeClr val="tx1"/>
                </a:solidFill>
                <a:latin typeface="Times New Roman" panose="02020603050405020304" pitchFamily="18" charset="0"/>
                <a:cs typeface="Times New Roman" panose="02020603050405020304" pitchFamily="18" charset="0"/>
              </a:rPr>
              <a:t>ớng đối t</a:t>
            </a:r>
            <a:r>
              <a:rPr lang="vi-VN" sz="2000">
                <a:solidFill>
                  <a:schemeClr val="tx1"/>
                </a:solidFill>
                <a:latin typeface="Times New Roman" panose="02020603050405020304" pitchFamily="18" charset="0"/>
                <a:cs typeface="Times New Roman" panose="02020603050405020304" pitchFamily="18" charset="0"/>
              </a:rPr>
              <a:t>ư</a:t>
            </a:r>
            <a:r>
              <a:rPr lang="en-US" sz="2000">
                <a:solidFill>
                  <a:schemeClr val="tx1"/>
                </a:solidFill>
                <a:latin typeface="Times New Roman" panose="02020603050405020304" pitchFamily="18" charset="0"/>
                <a:cs typeface="Times New Roman" panose="02020603050405020304" pitchFamily="18" charset="0"/>
              </a:rPr>
              <a:t>ợng, đ</a:t>
            </a:r>
            <a:r>
              <a:rPr lang="vi-VN" sz="2000">
                <a:solidFill>
                  <a:schemeClr val="tx1"/>
                </a:solidFill>
                <a:latin typeface="Times New Roman" panose="02020603050405020304" pitchFamily="18" charset="0"/>
                <a:cs typeface="Times New Roman" panose="02020603050405020304" pitchFamily="18" charset="0"/>
              </a:rPr>
              <a:t>ư</a:t>
            </a:r>
            <a:r>
              <a:rPr lang="en-US" sz="2000">
                <a:solidFill>
                  <a:schemeClr val="tx1"/>
                </a:solidFill>
                <a:latin typeface="Times New Roman" panose="02020603050405020304" pitchFamily="18" charset="0"/>
                <a:cs typeface="Times New Roman" panose="02020603050405020304" pitchFamily="18" charset="0"/>
              </a:rPr>
              <a:t>ợc các nhà thiết kế đúc kết và tạo ra các mẫu thiết kế chuẩn. </a:t>
            </a:r>
          </a:p>
          <a:p>
            <a:pPr algn="just">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Design Pattern cung cấp giải pháp để giải quyết các vấn đề chung th</a:t>
            </a:r>
            <a:r>
              <a:rPr lang="vi-VN" sz="2000">
                <a:solidFill>
                  <a:schemeClr val="tx1"/>
                </a:solidFill>
                <a:latin typeface="Times New Roman" panose="02020603050405020304" pitchFamily="18" charset="0"/>
                <a:cs typeface="Times New Roman" panose="02020603050405020304" pitchFamily="18" charset="0"/>
              </a:rPr>
              <a:t>ư</a:t>
            </a:r>
            <a:r>
              <a:rPr lang="en-US" sz="2000">
                <a:solidFill>
                  <a:schemeClr val="tx1"/>
                </a:solidFill>
                <a:latin typeface="Times New Roman" panose="02020603050405020304" pitchFamily="18" charset="0"/>
                <a:cs typeface="Times New Roman" panose="02020603050405020304" pitchFamily="18" charset="0"/>
              </a:rPr>
              <a:t>ờng gặp trong lập trình.  </a:t>
            </a:r>
          </a:p>
          <a:p>
            <a:pPr algn="just">
              <a:buFont typeface="Wingdings" panose="05000000000000000000" pitchFamily="2" charset="2"/>
              <a:buChar char="§"/>
            </a:pPr>
            <a:r>
              <a:rPr lang="vi-VN" sz="2000">
                <a:solidFill>
                  <a:schemeClr val="tx1"/>
                </a:solidFill>
                <a:latin typeface="Times New Roman" panose="02020603050405020304" pitchFamily="18" charset="0"/>
                <a:cs typeface="Times New Roman" panose="02020603050405020304" pitchFamily="18" charset="0"/>
              </a:rPr>
              <a:t>Design Pattern là kim chỉ nam giúp bạn giải quyết vấn đề thay vì tự tìm kiếm giải pháp cho một vấn đề đã được chứng minh.</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8CFE055-4632-469A-9E28-905C9F11064D}"/>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D592632F-EC80-4110-ACE1-607C15742F7F}"/>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65647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DE29-F450-4C4B-AD7B-05711415709E}"/>
              </a:ext>
            </a:extLst>
          </p:cNvPr>
          <p:cNvSpPr>
            <a:spLocks noGrp="1"/>
          </p:cNvSpPr>
          <p:nvPr>
            <p:ph type="title"/>
          </p:nvPr>
        </p:nvSpPr>
        <p:spPr>
          <a:xfrm>
            <a:off x="3238769" y="626617"/>
            <a:ext cx="7616286" cy="687454"/>
          </a:xfrm>
        </p:spPr>
        <p:txBody>
          <a:bodyPr/>
          <a:lstStyle/>
          <a:p>
            <a:r>
              <a:rPr lang="en-US" b="1">
                <a:solidFill>
                  <a:schemeClr val="accent3">
                    <a:lumMod val="50000"/>
                  </a:schemeClr>
                </a:solidFill>
                <a:latin typeface="Times New Roman" panose="02020603050405020304" pitchFamily="18" charset="0"/>
                <a:cs typeface="Times New Roman" panose="02020603050405020304" pitchFamily="18" charset="0"/>
              </a:rPr>
              <a:t>KHÁI NIỆM VỀ DESIGN PATTERN</a:t>
            </a:r>
          </a:p>
        </p:txBody>
      </p:sp>
      <p:sp>
        <p:nvSpPr>
          <p:cNvPr id="3" name="Content Placeholder 2">
            <a:extLst>
              <a:ext uri="{FF2B5EF4-FFF2-40B4-BE49-F238E27FC236}">
                <a16:creationId xmlns:a16="http://schemas.microsoft.com/office/drawing/2014/main" id="{9FF23E76-2167-4C16-AFCE-79ABDDAB716A}"/>
              </a:ext>
            </a:extLst>
          </p:cNvPr>
          <p:cNvSpPr>
            <a:spLocks noGrp="1"/>
          </p:cNvSpPr>
          <p:nvPr>
            <p:ph idx="1"/>
          </p:nvPr>
        </p:nvSpPr>
        <p:spPr>
          <a:xfrm>
            <a:off x="2589212" y="1540189"/>
            <a:ext cx="8915400" cy="3777622"/>
          </a:xfrm>
        </p:spPr>
        <p:txBody>
          <a:bodyPr>
            <a:normAutofit/>
          </a:bodyPr>
          <a:lstStyle/>
          <a:p>
            <a:pPr algn="just">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Theo Christopher Alexander </a:t>
            </a:r>
            <a:r>
              <a:rPr lang="en-US" sz="2000" err="1">
                <a:solidFill>
                  <a:schemeClr val="tx1"/>
                </a:solidFill>
                <a:latin typeface="Times New Roman" panose="02020603050405020304" pitchFamily="18" charset="0"/>
                <a:cs typeface="Times New Roman" panose="02020603050405020304" pitchFamily="18" charset="0"/>
              </a:rPr>
              <a:t>nói</a:t>
            </a:r>
            <a:r>
              <a:rPr lang="en-US" sz="2000">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Mỗi</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một</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mẫu</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mô</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tả</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một</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vấn</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đề</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xảy</a:t>
            </a:r>
            <a:r>
              <a:rPr lang="en-US" sz="2000" i="1">
                <a:solidFill>
                  <a:schemeClr val="tx1"/>
                </a:solidFill>
                <a:latin typeface="Times New Roman" panose="02020603050405020304" pitchFamily="18" charset="0"/>
                <a:cs typeface="Times New Roman" panose="02020603050405020304" pitchFamily="18" charset="0"/>
              </a:rPr>
              <a:t> ra </a:t>
            </a:r>
            <a:r>
              <a:rPr lang="en-US" sz="2000" i="1" err="1">
                <a:solidFill>
                  <a:schemeClr val="tx1"/>
                </a:solidFill>
                <a:latin typeface="Times New Roman" panose="02020603050405020304" pitchFamily="18" charset="0"/>
                <a:cs typeface="Times New Roman" panose="02020603050405020304" pitchFamily="18" charset="0"/>
              </a:rPr>
              <a:t>lặp</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đi</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lặp</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lại</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trong</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môi</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trường</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và</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mô</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tả</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cái</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cốt</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lõi</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của</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giải</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pháp</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để</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cho</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vấn</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đề</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đó</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Bằng</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cách</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nào</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đó</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bạn</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đã</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dùng</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nó</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cả</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triệu</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lần</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mà</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không</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làm</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giống</a:t>
            </a:r>
            <a:r>
              <a:rPr lang="en-US" sz="2000" i="1">
                <a:solidFill>
                  <a:schemeClr val="tx1"/>
                </a:solidFill>
                <a:latin typeface="Times New Roman" panose="02020603050405020304" pitchFamily="18" charset="0"/>
                <a:cs typeface="Times New Roman" panose="02020603050405020304" pitchFamily="18" charset="0"/>
              </a:rPr>
              <a:t> </a:t>
            </a:r>
            <a:r>
              <a:rPr lang="en-US" sz="2000" i="1" err="1">
                <a:solidFill>
                  <a:schemeClr val="tx1"/>
                </a:solidFill>
                <a:latin typeface="Times New Roman" panose="02020603050405020304" pitchFamily="18" charset="0"/>
                <a:cs typeface="Times New Roman" panose="02020603050405020304" pitchFamily="18" charset="0"/>
              </a:rPr>
              <a:t>nhau</a:t>
            </a:r>
            <a:r>
              <a:rPr lang="en-US" sz="2000" i="1">
                <a:solidFill>
                  <a:schemeClr val="tx1"/>
                </a:solidFill>
                <a:latin typeface="Times New Roman" panose="02020603050405020304" pitchFamily="18" charset="0"/>
                <a:cs typeface="Times New Roman" panose="02020603050405020304" pitchFamily="18" charset="0"/>
              </a:rPr>
              <a:t> 2 </a:t>
            </a:r>
            <a:r>
              <a:rPr lang="en-US" sz="2000" i="1" err="1">
                <a:solidFill>
                  <a:schemeClr val="tx1"/>
                </a:solidFill>
                <a:latin typeface="Times New Roman" panose="02020603050405020304" pitchFamily="18" charset="0"/>
                <a:cs typeface="Times New Roman" panose="02020603050405020304" pitchFamily="18" charset="0"/>
              </a:rPr>
              <a:t>lần</a:t>
            </a:r>
            <a:r>
              <a:rPr lang="en-US" sz="200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000" err="1">
                <a:solidFill>
                  <a:schemeClr val="tx1"/>
                </a:solidFill>
                <a:latin typeface="Times New Roman" panose="02020603050405020304" pitchFamily="18" charset="0"/>
                <a:cs typeface="Times New Roman" panose="02020603050405020304" pitchFamily="18" charset="0"/>
              </a:rPr>
              <a:t>Nhìn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chung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một</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mẫu</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thiết</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kế</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gồm</a:t>
            </a:r>
            <a:r>
              <a:rPr lang="en-US" sz="2000">
                <a:solidFill>
                  <a:schemeClr val="tx1"/>
                </a:solidFill>
                <a:latin typeface="Times New Roman" panose="02020603050405020304" pitchFamily="18" charset="0"/>
                <a:cs typeface="Times New Roman" panose="02020603050405020304" pitchFamily="18" charset="0"/>
              </a:rPr>
              <a:t> 4 </a:t>
            </a:r>
            <a:r>
              <a:rPr lang="en-US" sz="2000" err="1">
                <a:solidFill>
                  <a:schemeClr val="tx1"/>
                </a:solidFill>
                <a:latin typeface="Times New Roman" panose="02020603050405020304" pitchFamily="18" charset="0"/>
                <a:cs typeface="Times New Roman" panose="02020603050405020304" pitchFamily="18" charset="0"/>
              </a:rPr>
              <a:t>yếu</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tố</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sau</a:t>
            </a:r>
            <a:r>
              <a:rPr lang="en-US" sz="2000">
                <a:solidFill>
                  <a:schemeClr val="tx1"/>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sz="2000" err="1">
                <a:solidFill>
                  <a:schemeClr val="tx1"/>
                </a:solidFill>
                <a:latin typeface="Times New Roman" panose="02020603050405020304" pitchFamily="18" charset="0"/>
                <a:cs typeface="Times New Roman" panose="02020603050405020304" pitchFamily="18" charset="0"/>
              </a:rPr>
              <a:t>Tên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mẫu</a:t>
            </a:r>
            <a:r>
              <a:rPr lang="en-US" sz="2000">
                <a:solidFill>
                  <a:schemeClr val="tx1"/>
                </a:solidFill>
                <a:latin typeface="Times New Roman" panose="02020603050405020304" pitchFamily="18" charset="0"/>
                <a:cs typeface="Times New Roman" panose="02020603050405020304" pitchFamily="18" charset="0"/>
              </a:rPr>
              <a:t> (pattern name)</a:t>
            </a:r>
          </a:p>
          <a:p>
            <a:pPr lvl="1" algn="just">
              <a:buFont typeface="Wingdings" panose="05000000000000000000" pitchFamily="2" charset="2"/>
              <a:buChar char="v"/>
            </a:pPr>
            <a:r>
              <a:rPr lang="en-US" sz="2000" err="1">
                <a:solidFill>
                  <a:schemeClr val="tx1"/>
                </a:solidFill>
                <a:latin typeface="Times New Roman" panose="02020603050405020304" pitchFamily="18" charset="0"/>
                <a:cs typeface="Times New Roman" panose="02020603050405020304" pitchFamily="18" charset="0"/>
              </a:rPr>
              <a:t>Bài</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toán</a:t>
            </a:r>
            <a:r>
              <a:rPr lang="en-US" sz="2000">
                <a:solidFill>
                  <a:schemeClr val="tx1"/>
                </a:solidFill>
                <a:latin typeface="Times New Roman" panose="02020603050405020304" pitchFamily="18" charset="0"/>
                <a:cs typeface="Times New Roman" panose="02020603050405020304" pitchFamily="18" charset="0"/>
              </a:rPr>
              <a:t> (problem)</a:t>
            </a:r>
          </a:p>
          <a:p>
            <a:pPr lvl="1" algn="just">
              <a:buFont typeface="Wingdings" panose="05000000000000000000" pitchFamily="2" charset="2"/>
              <a:buChar char="v"/>
            </a:pPr>
            <a:r>
              <a:rPr lang="en-US" sz="2000" err="1">
                <a:solidFill>
                  <a:schemeClr val="tx1"/>
                </a:solidFill>
                <a:latin typeface="Times New Roman" panose="02020603050405020304" pitchFamily="18" charset="0"/>
                <a:cs typeface="Times New Roman" panose="02020603050405020304" pitchFamily="18" charset="0"/>
              </a:rPr>
              <a:t>Giải</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pháp</a:t>
            </a:r>
            <a:r>
              <a:rPr lang="en-US" sz="2000">
                <a:solidFill>
                  <a:schemeClr val="tx1"/>
                </a:solidFill>
                <a:latin typeface="Times New Roman" panose="02020603050405020304" pitchFamily="18" charset="0"/>
                <a:cs typeface="Times New Roman" panose="02020603050405020304" pitchFamily="18" charset="0"/>
              </a:rPr>
              <a:t> (solution)</a:t>
            </a:r>
          </a:p>
          <a:p>
            <a:pPr lvl="1" algn="just">
              <a:buFont typeface="Wingdings" panose="05000000000000000000" pitchFamily="2" charset="2"/>
              <a:buChar char="v"/>
            </a:pPr>
            <a:r>
              <a:rPr lang="en-US" sz="2000" err="1">
                <a:solidFill>
                  <a:schemeClr val="tx1"/>
                </a:solidFill>
                <a:latin typeface="Times New Roman" panose="02020603050405020304" pitchFamily="18" charset="0"/>
                <a:cs typeface="Times New Roman" panose="02020603050405020304" pitchFamily="18" charset="0"/>
              </a:rPr>
              <a:t>Hậu</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quả</a:t>
            </a:r>
            <a:r>
              <a:rPr lang="en-US" sz="2000">
                <a:solidFill>
                  <a:schemeClr val="tx1"/>
                </a:solidFill>
                <a:latin typeface="Times New Roman" panose="02020603050405020304" pitchFamily="18" charset="0"/>
                <a:cs typeface="Times New Roman" panose="02020603050405020304" pitchFamily="18" charset="0"/>
              </a:rPr>
              <a:t> (consequences)</a:t>
            </a:r>
          </a:p>
        </p:txBody>
      </p:sp>
      <p:sp>
        <p:nvSpPr>
          <p:cNvPr id="5" name="Footer Placeholder 4">
            <a:extLst>
              <a:ext uri="{FF2B5EF4-FFF2-40B4-BE49-F238E27FC236}">
                <a16:creationId xmlns:a16="http://schemas.microsoft.com/office/drawing/2014/main" id="{09CEB7CA-5E34-4FDE-B3B2-2CD9D7EE12E3}"/>
              </a:ext>
            </a:extLst>
          </p:cNvPr>
          <p:cNvSpPr>
            <a:spLocks noGrp="1"/>
          </p:cNvSpPr>
          <p:nvPr>
            <p:ph type="ftr" sz="quarter" idx="11"/>
          </p:nvPr>
        </p:nvSpPr>
        <p:spPr/>
        <p:txBody>
          <a:bodyPr vert="horz" lIns="91440" tIns="45720" rIns="91440" bIns="45720" rtlCol="0" anchor="ctr"/>
          <a:lstStyle/>
          <a:p>
            <a:r>
              <a:rPr lang="en-US">
                <a:latin typeface="Times New Roman" panose="02020603050405020304" pitchFamily="18" charset="0"/>
                <a:cs typeface="Times New Roman" panose="02020603050405020304" pitchFamily="18" charset="0"/>
              </a:rPr>
              <a:t>HẢI PHÒNG - 2019</a:t>
            </a:r>
          </a:p>
        </p:txBody>
      </p:sp>
      <p:sp>
        <p:nvSpPr>
          <p:cNvPr id="6" name="Slide Number Placeholder 5">
            <a:extLst>
              <a:ext uri="{FF2B5EF4-FFF2-40B4-BE49-F238E27FC236}">
                <a16:creationId xmlns:a16="http://schemas.microsoft.com/office/drawing/2014/main" id="{A1CB138A-FCD3-4375-A109-7ABE68137EE1}"/>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pic>
        <p:nvPicPr>
          <p:cNvPr id="7" name="Picture 4">
            <a:extLst>
              <a:ext uri="{FF2B5EF4-FFF2-40B4-BE49-F238E27FC236}">
                <a16:creationId xmlns:a16="http://schemas.microsoft.com/office/drawing/2014/main" id="{304B352C-5917-452A-AD74-2F2E994F9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001" t="13333" r="20000"/>
          <a:stretch>
            <a:fillRect/>
          </a:stretch>
        </p:blipFill>
        <p:spPr bwMode="auto">
          <a:xfrm>
            <a:off x="9365673" y="3491612"/>
            <a:ext cx="2138939" cy="264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extLst>
      <p:ext uri="{BB962C8B-B14F-4D97-AF65-F5344CB8AC3E}">
        <p14:creationId xmlns:p14="http://schemas.microsoft.com/office/powerpoint/2010/main" val="302374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E92E-E175-4BD4-AF9C-8DDE5007C119}"/>
              </a:ext>
            </a:extLst>
          </p:cNvPr>
          <p:cNvSpPr>
            <a:spLocks noGrp="1"/>
          </p:cNvSpPr>
          <p:nvPr>
            <p:ph type="title"/>
          </p:nvPr>
        </p:nvSpPr>
        <p:spPr>
          <a:xfrm>
            <a:off x="5586320" y="589671"/>
            <a:ext cx="2921184" cy="761346"/>
          </a:xfrm>
        </p:spPr>
        <p:txBody>
          <a:bodyPr>
            <a:normAutofit/>
          </a:bodyPr>
          <a:lstStyle/>
          <a:p>
            <a:r>
              <a:rPr lang="en-US" b="1">
                <a:solidFill>
                  <a:schemeClr val="accent3">
                    <a:lumMod val="50000"/>
                  </a:schemeClr>
                </a:solidFill>
                <a:latin typeface="Times New Roman" panose="02020603050405020304" pitchFamily="18" charset="0"/>
                <a:cs typeface="Times New Roman" panose="02020603050405020304" pitchFamily="18" charset="0"/>
              </a:rPr>
              <a:t>TÊN MẪU</a:t>
            </a:r>
          </a:p>
        </p:txBody>
      </p:sp>
      <p:sp>
        <p:nvSpPr>
          <p:cNvPr id="3" name="Content Placeholder 2">
            <a:extLst>
              <a:ext uri="{FF2B5EF4-FFF2-40B4-BE49-F238E27FC236}">
                <a16:creationId xmlns:a16="http://schemas.microsoft.com/office/drawing/2014/main" id="{C1351271-578D-4785-9964-E74CAC7924F8}"/>
              </a:ext>
            </a:extLst>
          </p:cNvPr>
          <p:cNvSpPr>
            <a:spLocks noGrp="1"/>
          </p:cNvSpPr>
          <p:nvPr>
            <p:ph idx="1"/>
          </p:nvPr>
        </p:nvSpPr>
        <p:spPr>
          <a:xfrm>
            <a:off x="2589212" y="1540189"/>
            <a:ext cx="8915400" cy="3777622"/>
          </a:xfrm>
        </p:spPr>
        <p:txBody>
          <a:bodyPr>
            <a:normAutofit/>
          </a:bodyPr>
          <a:lstStyle/>
          <a:p>
            <a:pPr algn="just">
              <a:buFont typeface="Wingdings" panose="05000000000000000000" pitchFamily="2" charset="2"/>
              <a:buChar char="§"/>
            </a:pP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mang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tính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tổng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quát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mô</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toán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ngắn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gọn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khoảng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còn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vai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trò</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tăng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vốn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nhóm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liệu</a:t>
            </a:r>
            <a:r>
              <a:rPr lang="en-US" sz="2000">
                <a:latin typeface="Times New Roman" panose="02020603050405020304" pitchFamily="18" charset="0"/>
                <a:cs typeface="Times New Roman" panose="02020603050405020304" pitchFamily="18" charset="0"/>
              </a:rPr>
              <a:t>, v.v. </a:t>
            </a:r>
            <a:r>
              <a:rPr lang="en-US" sz="2000" err="1">
                <a:latin typeface="Times New Roman" panose="02020603050405020304" pitchFamily="18" charset="0"/>
                <a:cs typeface="Times New Roman" panose="02020603050405020304" pitchFamily="18" charset="0"/>
              </a:rPr>
              <a:t>Lựa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chọn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tốt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mọi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hiểu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đúng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nội</a:t>
            </a:r>
            <a:r>
              <a:rPr lang="en-US" sz="2000">
                <a:latin typeface="Times New Roman" panose="02020603050405020304" pitchFamily="18" charset="0"/>
                <a:cs typeface="Times New Roman" panose="02020603050405020304" pitchFamily="18" charset="0"/>
              </a:rPr>
              <a:t> dung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khác</a:t>
            </a:r>
            <a:r>
              <a:rPr lang="en-US" sz="2000">
                <a:latin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B34663FF-4DE4-46AB-9E5E-E4CB60FDB6CD}"/>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515D8867-E8E7-486E-AE1E-94F53FAA5FEC}"/>
              </a:ext>
            </a:extLst>
          </p:cNvPr>
          <p:cNvSpPr>
            <a:spLocks noGrp="1"/>
          </p:cNvSpPr>
          <p:nvPr>
            <p:ph type="sldNum" sz="quarter" idx="12"/>
          </p:nvPr>
        </p:nvSpPr>
        <p:spPr/>
        <p:txBody>
          <a:bodyPr/>
          <a:lstStyle/>
          <a:p>
            <a:fld id="{D57F1E4F-1CFF-5643-939E-217C01CDF565}" type="slidenum">
              <a:rPr lang="en-US" smtClean="0"/>
              <a:pPr/>
              <a:t>6</a:t>
            </a:fld>
            <a:endParaRPr lang="en-US"/>
          </a:p>
        </p:txBody>
      </p:sp>
      <p:pic>
        <p:nvPicPr>
          <p:cNvPr id="7" name="Picture 6">
            <a:extLst>
              <a:ext uri="{FF2B5EF4-FFF2-40B4-BE49-F238E27FC236}">
                <a16:creationId xmlns:a16="http://schemas.microsoft.com/office/drawing/2014/main" id="{03BC30C5-6C6A-4559-92B3-9C7B953D7A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44632" y="3909010"/>
            <a:ext cx="6004560" cy="2591923"/>
          </a:xfrm>
          <a:prstGeom prst="rect">
            <a:avLst/>
          </a:prstGeom>
          <a:noFill/>
          <a:ln>
            <a:noFill/>
          </a:ln>
        </p:spPr>
      </p:pic>
    </p:spTree>
    <p:extLst>
      <p:ext uri="{BB962C8B-B14F-4D97-AF65-F5344CB8AC3E}">
        <p14:creationId xmlns:p14="http://schemas.microsoft.com/office/powerpoint/2010/main" val="369152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DFDD-EBB1-4B79-B1C0-E320435003B6}"/>
              </a:ext>
            </a:extLst>
          </p:cNvPr>
          <p:cNvSpPr>
            <a:spLocks noGrp="1"/>
          </p:cNvSpPr>
          <p:nvPr>
            <p:ph type="title"/>
          </p:nvPr>
        </p:nvSpPr>
        <p:spPr>
          <a:xfrm>
            <a:off x="5789520" y="557344"/>
            <a:ext cx="2514784" cy="825999"/>
          </a:xfrm>
        </p:spPr>
        <p:txBody>
          <a:bodyPr/>
          <a:lstStyle/>
          <a:p>
            <a:r>
              <a:rPr lang="en-US" b="1" err="1">
                <a:solidFill>
                  <a:schemeClr val="accent3">
                    <a:lumMod val="50000"/>
                  </a:schemeClr>
                </a:solidFill>
                <a:latin typeface="Times New Roman" panose="02020603050405020304" pitchFamily="18" charset="0"/>
                <a:cs typeface="Times New Roman" panose="02020603050405020304" pitchFamily="18" charset="0"/>
              </a:rPr>
              <a:t>Bài</a:t>
            </a:r>
            <a:r>
              <a:rPr lang="en-US" b="1">
                <a:solidFill>
                  <a:schemeClr val="accent3">
                    <a:lumMod val="50000"/>
                  </a:schemeClr>
                </a:solidFill>
                <a:latin typeface="Times New Roman" panose="02020603050405020304" pitchFamily="18" charset="0"/>
                <a:cs typeface="Times New Roman" panose="02020603050405020304" pitchFamily="18" charset="0"/>
              </a:rPr>
              <a:t> </a:t>
            </a:r>
            <a:r>
              <a:rPr lang="en-US" b="1" err="1">
                <a:solidFill>
                  <a:schemeClr val="accent3">
                    <a:lumMod val="50000"/>
                  </a:schemeClr>
                </a:solidFill>
                <a:latin typeface="Times New Roman" panose="02020603050405020304" pitchFamily="18" charset="0"/>
                <a:cs typeface="Times New Roman" panose="02020603050405020304" pitchFamily="18" charset="0"/>
              </a:rPr>
              <a:t>toán</a:t>
            </a:r>
            <a:r>
              <a:rPr lang="en-US" b="1">
                <a:solidFill>
                  <a:schemeClr val="accent3">
                    <a:lumMod val="50000"/>
                  </a:schemeClr>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2160EF8-D9B7-4521-8BF8-95D3FA7392CB}"/>
              </a:ext>
            </a:extLst>
          </p:cNvPr>
          <p:cNvSpPr>
            <a:spLocks noGrp="1"/>
          </p:cNvSpPr>
          <p:nvPr>
            <p:ph idx="1"/>
          </p:nvPr>
        </p:nvSpPr>
        <p:spPr>
          <a:xfrm>
            <a:off x="2589212" y="1540189"/>
            <a:ext cx="8915400" cy="3777622"/>
          </a:xfrm>
        </p:spPr>
        <p:txBody>
          <a:bodyPr>
            <a:normAutofit/>
          </a:bodyPr>
          <a:lstStyle/>
          <a:p>
            <a:pPr algn="just"/>
            <a:r>
              <a:rPr lang="en-US" sz="2000" err="1">
                <a:latin typeface="Times New Roman" panose="02020603050405020304" pitchFamily="18" charset="0"/>
                <a:cs typeface="Times New Roman" panose="02020603050405020304" pitchFamily="18" charset="0"/>
              </a:rPr>
              <a:t>Bài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toán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ta </a:t>
            </a:r>
            <a:r>
              <a:rPr lang="en-US" sz="2000" err="1">
                <a:latin typeface="Times New Roman" panose="02020603050405020304" pitchFamily="18" charset="0"/>
                <a:cs typeface="Times New Roman" panose="02020603050405020304" pitchFamily="18" charset="0"/>
              </a:rPr>
              <a:t>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toán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diễn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vấn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huống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diễn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vấn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cụ</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chẳng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biểu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diễn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thuật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toán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miêu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lớp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cấu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trúc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dấu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hoạt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vấn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đề</a:t>
            </a:r>
            <a:r>
              <a:rPr lang="en-US" sz="2000">
                <a:latin typeface="Times New Roman" panose="02020603050405020304" pitchFamily="18" charset="0"/>
                <a:cs typeface="Times New Roman" panose="02020603050405020304" pitchFamily="18" charset="0"/>
              </a:rPr>
              <a:t> bao </a:t>
            </a:r>
            <a:r>
              <a:rPr lang="en-US" sz="2000" err="1">
                <a:latin typeface="Times New Roman" panose="02020603050405020304" pitchFamily="18" charset="0"/>
                <a:cs typeface="Times New Roman" panose="02020603050405020304" pitchFamily="18" charset="0"/>
              </a:rPr>
              <a:t>gồm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thỏa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hiểu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0F2FA1E4-F34D-4F07-A434-95964D1E2960}"/>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18C1D8C2-9445-445D-AB3A-47CA12265B8B}"/>
              </a:ext>
            </a:extLst>
          </p:cNvPr>
          <p:cNvSpPr>
            <a:spLocks noGrp="1"/>
          </p:cNvSpPr>
          <p:nvPr>
            <p:ph type="sldNum" sz="quarter" idx="12"/>
          </p:nvPr>
        </p:nvSpPr>
        <p:spPr/>
        <p:txBody>
          <a:bodyPr/>
          <a:lstStyle/>
          <a:p>
            <a:fld id="{D57F1E4F-1CFF-5643-939E-217C01CDF565}" type="slidenum">
              <a:rPr lang="en-US" smtClean="0"/>
              <a:pPr/>
              <a:t>7</a:t>
            </a:fld>
            <a:endParaRPr lang="en-US"/>
          </a:p>
        </p:txBody>
      </p:sp>
    </p:spTree>
    <p:extLst>
      <p:ext uri="{BB962C8B-B14F-4D97-AF65-F5344CB8AC3E}">
        <p14:creationId xmlns:p14="http://schemas.microsoft.com/office/powerpoint/2010/main" val="22824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5651-3CAB-4E3E-9E4B-9C89A0E34DFB}"/>
              </a:ext>
            </a:extLst>
          </p:cNvPr>
          <p:cNvSpPr>
            <a:spLocks noGrp="1"/>
          </p:cNvSpPr>
          <p:nvPr>
            <p:ph type="title"/>
          </p:nvPr>
        </p:nvSpPr>
        <p:spPr>
          <a:xfrm>
            <a:off x="5650974" y="594290"/>
            <a:ext cx="2791875" cy="752108"/>
          </a:xfrm>
        </p:spPr>
        <p:txBody>
          <a:bodyPr/>
          <a:lstStyle/>
          <a:p>
            <a:r>
              <a:rPr lang="en-US" b="1" err="1">
                <a:solidFill>
                  <a:schemeClr val="accent3">
                    <a:lumMod val="50000"/>
                  </a:schemeClr>
                </a:solidFill>
                <a:latin typeface="Times New Roman" panose="02020603050405020304" pitchFamily="18" charset="0"/>
                <a:cs typeface="Times New Roman" panose="02020603050405020304" pitchFamily="18" charset="0"/>
              </a:rPr>
              <a:t>Giải</a:t>
            </a:r>
            <a:r>
              <a:rPr lang="en-US" b="1">
                <a:solidFill>
                  <a:schemeClr val="accent3">
                    <a:lumMod val="50000"/>
                  </a:schemeClr>
                </a:solidFill>
                <a:latin typeface="Times New Roman" panose="02020603050405020304" pitchFamily="18" charset="0"/>
                <a:cs typeface="Times New Roman" panose="02020603050405020304" pitchFamily="18" charset="0"/>
              </a:rPr>
              <a:t> </a:t>
            </a:r>
            <a:r>
              <a:rPr lang="en-US" b="1" err="1">
                <a:solidFill>
                  <a:schemeClr val="accent3">
                    <a:lumMod val="50000"/>
                  </a:schemeClr>
                </a:solidFill>
                <a:latin typeface="Times New Roman" panose="02020603050405020304" pitchFamily="18" charset="0"/>
                <a:cs typeface="Times New Roman" panose="02020603050405020304" pitchFamily="18" charset="0"/>
              </a:rPr>
              <a:t>pháp</a:t>
            </a:r>
            <a:endParaRPr lang="en-US" b="1">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CF7E8-CD55-469E-B695-49DBD8BD936A}"/>
              </a:ext>
            </a:extLst>
          </p:cNvPr>
          <p:cNvSpPr>
            <a:spLocks noGrp="1"/>
          </p:cNvSpPr>
          <p:nvPr>
            <p:ph idx="1"/>
          </p:nvPr>
        </p:nvSpPr>
        <p:spPr>
          <a:xfrm>
            <a:off x="2589211" y="1540189"/>
            <a:ext cx="8915400" cy="3777622"/>
          </a:xfrm>
        </p:spPr>
        <p:txBody>
          <a:bodyPr>
            <a:normAutofit/>
          </a:bodyPr>
          <a:lstStyle/>
          <a:p>
            <a:pPr algn="just">
              <a:buFont typeface="Wingdings" panose="05000000000000000000" pitchFamily="2" charset="2"/>
              <a:buChar char="§"/>
            </a:pPr>
            <a:r>
              <a:rPr lang="en-US" sz="2000" err="1">
                <a:latin typeface="Times New Roman" panose="02020603050405020304" pitchFamily="18" charset="0"/>
                <a:cs typeface="Times New Roman" panose="02020603050405020304" pitchFamily="18" charset="0"/>
              </a:rPr>
              <a:t>Giải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mô</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tạo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mô</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đặt</a:t>
            </a:r>
            <a:r>
              <a:rPr lang="en-US" sz="2000">
                <a:latin typeface="Times New Roman" panose="02020603050405020304" pitchFamily="18" charset="0"/>
                <a:cs typeface="Times New Roman" panose="02020603050405020304" pitchFamily="18" charset="0"/>
              </a:rPr>
              <a:t> hay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cụ</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bởi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khuôn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tính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huống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nhau</a:t>
            </a:r>
            <a:r>
              <a:rPr lang="en-US" sz="2000">
                <a:latin typeface="Times New Roman" panose="02020603050405020304" pitchFamily="18" charset="0"/>
                <a:cs typeface="Times New Roman" panose="02020603050405020304" pitchFamily="18" charset="0"/>
              </a:rPr>
              <a:t>. Do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cung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cấp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mô</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tả</a:t>
            </a:r>
            <a:r>
              <a:rPr lang="en-US" sz="2000">
                <a:latin typeface="Times New Roman" panose="02020603050405020304" pitchFamily="18" charset="0"/>
                <a:cs typeface="Times New Roman" panose="02020603050405020304" pitchFamily="18" charset="0"/>
              </a:rPr>
              <a:t> ở </a:t>
            </a:r>
            <a:r>
              <a:rPr lang="en-US" sz="2000" err="1">
                <a:latin typeface="Times New Roman" panose="02020603050405020304" pitchFamily="18" charset="0"/>
                <a:cs typeface="Times New Roman" panose="02020603050405020304" pitchFamily="18" charset="0"/>
              </a:rPr>
              <a:t>mức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vấn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sắp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xếp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tổng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quát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lớp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hợp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cụ</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4182C5B7-9A5D-4BAA-BBAA-FF57E8BAFA34}"/>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ED48F12C-0023-4F91-A487-4EEF79298486}"/>
              </a:ext>
            </a:extLst>
          </p:cNvPr>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val="317902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7A0B-42F0-4FAC-A5A7-564DD13761CB}"/>
              </a:ext>
            </a:extLst>
          </p:cNvPr>
          <p:cNvSpPr>
            <a:spLocks noGrp="1"/>
          </p:cNvSpPr>
          <p:nvPr>
            <p:ph type="title"/>
          </p:nvPr>
        </p:nvSpPr>
        <p:spPr>
          <a:xfrm>
            <a:off x="5895738" y="589671"/>
            <a:ext cx="2302348" cy="761345"/>
          </a:xfrm>
        </p:spPr>
        <p:txBody>
          <a:bodyPr/>
          <a:lstStyle/>
          <a:p>
            <a:r>
              <a:rPr lang="en-US" b="1" err="1">
                <a:solidFill>
                  <a:schemeClr val="accent3">
                    <a:lumMod val="50000"/>
                  </a:schemeClr>
                </a:solidFill>
                <a:latin typeface="Times New Roman" panose="02020603050405020304" pitchFamily="18" charset="0"/>
                <a:cs typeface="Times New Roman" panose="02020603050405020304" pitchFamily="18" charset="0"/>
              </a:rPr>
              <a:t>Hậu</a:t>
            </a:r>
            <a:r>
              <a:rPr lang="en-US" b="1">
                <a:solidFill>
                  <a:schemeClr val="accent3">
                    <a:lumMod val="50000"/>
                  </a:schemeClr>
                </a:solidFill>
                <a:latin typeface="Times New Roman" panose="02020603050405020304" pitchFamily="18" charset="0"/>
                <a:cs typeface="Times New Roman" panose="02020603050405020304" pitchFamily="18" charset="0"/>
              </a:rPr>
              <a:t> </a:t>
            </a:r>
            <a:r>
              <a:rPr lang="en-US" b="1" err="1">
                <a:solidFill>
                  <a:schemeClr val="accent3">
                    <a:lumMod val="50000"/>
                  </a:schemeClr>
                </a:solidFill>
                <a:latin typeface="Times New Roman" panose="02020603050405020304" pitchFamily="18" charset="0"/>
                <a:cs typeface="Times New Roman" panose="02020603050405020304" pitchFamily="18" charset="0"/>
              </a:rPr>
              <a:t>quả</a:t>
            </a:r>
            <a:endParaRPr lang="en-US" b="1">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2A9B6A-6C30-481D-902E-E8CBBC404EF3}"/>
              </a:ext>
            </a:extLst>
          </p:cNvPr>
          <p:cNvSpPr>
            <a:spLocks noGrp="1"/>
          </p:cNvSpPr>
          <p:nvPr>
            <p:ph idx="1"/>
          </p:nvPr>
        </p:nvSpPr>
        <p:spPr>
          <a:xfrm>
            <a:off x="2589212" y="1540189"/>
            <a:ext cx="8915400" cy="3777622"/>
          </a:xfrm>
        </p:spPr>
        <p:txBody>
          <a:bodyPr>
            <a:normAutofit/>
          </a:bodyPr>
          <a:lstStyle/>
          <a:p>
            <a:pPr algn="just">
              <a:buFont typeface="Wingdings" panose="05000000000000000000" pitchFamily="2" charset="2"/>
              <a:buChar char="§"/>
            </a:pPr>
            <a:r>
              <a:rPr lang="en-US" sz="2000" err="1">
                <a:latin typeface="Times New Roman" panose="02020603050405020304" pitchFamily="18" charset="0"/>
                <a:cs typeface="Times New Roman" panose="02020603050405020304" pitchFamily="18" charset="0"/>
              </a:rPr>
              <a:t>Hậu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hậu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tránh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khỏi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ta </a:t>
            </a:r>
            <a:r>
              <a:rPr lang="en-US" sz="2000" err="1">
                <a:latin typeface="Times New Roman" panose="02020603050405020304" pitchFamily="18" charset="0"/>
                <a:cs typeface="Times New Roman" panose="02020603050405020304" pitchFamily="18" charset="0"/>
              </a:rPr>
              <a:t>mô</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trọng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đánh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lựa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chọn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hiểu</a:t>
            </a:r>
            <a:r>
              <a:rPr lang="en-US" sz="2000">
                <a:latin typeface="Times New Roman" panose="02020603050405020304" pitchFamily="18" charset="0"/>
                <a:cs typeface="Times New Roman" panose="02020603050405020304" pitchFamily="18" charset="0"/>
              </a:rPr>
              <a:t> chi </a:t>
            </a:r>
            <a:r>
              <a:rPr lang="en-US" sz="2000" err="1">
                <a:latin typeface="Times New Roman" panose="02020603050405020304" pitchFamily="18" charset="0"/>
                <a:cs typeface="Times New Roman" panose="02020603050405020304" pitchFamily="18" charset="0"/>
              </a:rPr>
              <a:t>phí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Hậu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mềm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hai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yếu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tố</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hướng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ngôn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ngữ</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tố</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hướng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hậu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mẫu</a:t>
            </a:r>
            <a:r>
              <a:rPr lang="en-US" sz="2000">
                <a:latin typeface="Times New Roman" panose="02020603050405020304" pitchFamily="18" charset="0"/>
                <a:cs typeface="Times New Roman" panose="02020603050405020304" pitchFamily="18" charset="0"/>
              </a:rPr>
              <a:t> bao </a:t>
            </a:r>
            <a:r>
              <a:rPr lang="en-US" sz="2000" err="1">
                <a:latin typeface="Times New Roman" panose="02020603050405020304" pitchFamily="18" charset="0"/>
                <a:cs typeface="Times New Roman" panose="02020603050405020304" pitchFamily="18" charset="0"/>
              </a:rPr>
              <a:t>gồm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độ</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mở</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rộng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tính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chuyển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Liệt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kê</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hậu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rõ</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ràng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ta </a:t>
            </a:r>
            <a:r>
              <a:rPr lang="en-US" sz="2000" err="1">
                <a:latin typeface="Times New Roman" panose="02020603050405020304" pitchFamily="18" charset="0"/>
                <a:cs typeface="Times New Roman" panose="02020603050405020304" pitchFamily="18" charset="0"/>
              </a:rPr>
              <a:t>hiểu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đánh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chính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566374E0-7FAA-4F77-A166-BB051D4B23E5}"/>
              </a:ext>
            </a:extLst>
          </p:cNvPr>
          <p:cNvSpPr>
            <a:spLocks noGrp="1"/>
          </p:cNvSpPr>
          <p:nvPr>
            <p:ph type="ftr" sz="quarter" idx="11"/>
          </p:nvPr>
        </p:nvSpPr>
        <p:spPr/>
        <p:txBody>
          <a:bodyPr/>
          <a:lstStyle/>
          <a:p>
            <a:r>
              <a:rPr lang="en-US"/>
              <a:t>HẢI PHÒNG - 2019</a:t>
            </a:r>
          </a:p>
        </p:txBody>
      </p:sp>
      <p:sp>
        <p:nvSpPr>
          <p:cNvPr id="6" name="Slide Number Placeholder 5">
            <a:extLst>
              <a:ext uri="{FF2B5EF4-FFF2-40B4-BE49-F238E27FC236}">
                <a16:creationId xmlns:a16="http://schemas.microsoft.com/office/drawing/2014/main" id="{86F57243-4489-4DF0-9935-965B8620B172}"/>
              </a:ext>
            </a:extLst>
          </p:cNvPr>
          <p:cNvSpPr>
            <a:spLocks noGrp="1"/>
          </p:cNvSpPr>
          <p:nvPr>
            <p:ph type="sldNum" sz="quarter" idx="12"/>
          </p:nvPr>
        </p:nvSpPr>
        <p:spPr/>
        <p:txBody>
          <a:bodyPr/>
          <a:lstStyle/>
          <a:p>
            <a:fld id="{D57F1E4F-1CFF-5643-939E-217C01CDF565}" type="slidenum">
              <a:rPr lang="en-US" smtClean="0"/>
              <a:pPr/>
              <a:t>9</a:t>
            </a:fld>
            <a:endParaRPr lang="en-US"/>
          </a:p>
        </p:txBody>
      </p:sp>
    </p:spTree>
    <p:extLst>
      <p:ext uri="{BB962C8B-B14F-4D97-AF65-F5344CB8AC3E}">
        <p14:creationId xmlns:p14="http://schemas.microsoft.com/office/powerpoint/2010/main" val="30902627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1121</TotalTime>
  <Words>2131</Words>
  <Application>Microsoft Office PowerPoint</Application>
  <PresentationFormat>Widescreen</PresentationFormat>
  <Paragraphs>156</Paragraphs>
  <Slides>21</Slides>
  <Notes>4</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vt:lpstr>
      <vt:lpstr>Wingdings 3</vt:lpstr>
      <vt:lpstr>Wisp</vt:lpstr>
      <vt:lpstr>ÁP DỤNG DESIGN PATTERN TRONG PHÁT TRIỂN PHẦN MỀM</vt:lpstr>
      <vt:lpstr>NỘI DUNG</vt:lpstr>
      <vt:lpstr>GIỚI THIỆU</vt:lpstr>
      <vt:lpstr>GIỚI THIỆU</vt:lpstr>
      <vt:lpstr>KHÁI NIỆM VỀ DESIGN PATTERN</vt:lpstr>
      <vt:lpstr>TÊN MẪU</vt:lpstr>
      <vt:lpstr>Bài toán </vt:lpstr>
      <vt:lpstr>Giải pháp</vt:lpstr>
      <vt:lpstr>Hậu quả</vt:lpstr>
      <vt:lpstr>MÔ TẢ MẪU THIẾT KẾ</vt:lpstr>
      <vt:lpstr>MÔ TẢ MẪU THIẾT KẾ</vt:lpstr>
      <vt:lpstr>VẤN ĐỀ MÀ DESIGN PATTERN GIẢI QUYẾT</vt:lpstr>
      <vt:lpstr>Thay đổi trong thiết kế</vt:lpstr>
      <vt:lpstr>Design Pattern trong chương trình được áp dụng</vt:lpstr>
      <vt:lpstr>LỰA CHỌN DESIGN PATTERN</vt:lpstr>
      <vt:lpstr>SỬ DỤNG DESIGN PATTERN</vt:lpstr>
      <vt:lpstr>SỬ DỤNG MẪU THIẾT KẾ</vt:lpstr>
      <vt:lpstr>Không nên sử dụng mẫu</vt:lpstr>
      <vt:lpstr>Kết luận</vt:lpstr>
      <vt:lpstr>Cảm ơn quý thầy cô / các bạn đã dành thời gian và sự quan tâm tới bài báo cáo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Áp dụng Design Pattern trong phát triển phần mềm</dc:title>
  <dc:creator>Thọ Đoàn</dc:creator>
  <cp:lastModifiedBy>Thọ Đoàn</cp:lastModifiedBy>
  <cp:revision>48</cp:revision>
  <dcterms:created xsi:type="dcterms:W3CDTF">2019-06-09T15:11:02Z</dcterms:created>
  <dcterms:modified xsi:type="dcterms:W3CDTF">2019-06-12T01:13:52Z</dcterms:modified>
</cp:coreProperties>
</file>