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9" r:id="rId5"/>
    <p:sldId id="265" r:id="rId6"/>
    <p:sldId id="268" r:id="rId7"/>
    <p:sldId id="264" r:id="rId8"/>
    <p:sldId id="283" r:id="rId9"/>
    <p:sldId id="284" r:id="rId10"/>
    <p:sldId id="261" r:id="rId11"/>
    <p:sldId id="270" r:id="rId12"/>
    <p:sldId id="271" r:id="rId13"/>
    <p:sldId id="276" r:id="rId14"/>
    <p:sldId id="280" r:id="rId15"/>
    <p:sldId id="281" r:id="rId16"/>
    <p:sldId id="275" r:id="rId17"/>
    <p:sldId id="279" r:id="rId18"/>
    <p:sldId id="274" r:id="rId19"/>
    <p:sldId id="277" r:id="rId20"/>
    <p:sldId id="278" r:id="rId21"/>
    <p:sldId id="282" r:id="rId22"/>
    <p:sldId id="286" r:id="rId23"/>
    <p:sldId id="272" r:id="rId24"/>
    <p:sldId id="273" r:id="rId25"/>
    <p:sldId id="285" r:id="rId26"/>
    <p:sldId id="287" r:id="rId27"/>
    <p:sldId id="288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36D"/>
    <a:srgbClr val="083232"/>
    <a:srgbClr val="3F3658"/>
    <a:srgbClr val="FFD36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6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C30D2-0701-48EA-8639-9BF1205E3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241D5F-9333-49D9-9F13-72013C6D7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728536-AD8E-4833-9EE8-37CAB39C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CC3E9-3812-4C09-995F-A1F529B2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072B24-5C6E-466B-8FB8-0E11AB21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8517216-45B2-47D9-8FE5-59D38FB8D472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3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2D8B-7CA0-4240-92C1-913CE562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E08007-9DF7-4414-821B-8C546CA9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9AEC2-06FD-4211-8159-2128C2E8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2440B-17A4-4945-8C17-DF2AE676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F412B4-19BA-4C1B-B622-B241A664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D02594-8F9D-4913-86DF-3C3121C6A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C7A7BB-408D-484F-9944-AF1BD0E6F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260AD-D91D-4F0D-A01A-ED93C8A6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0B6B0-B3F6-43B8-979C-3481F6CE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FA54D-90EF-4BBF-9034-8B209BD8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11FED-5CFC-44B5-8109-A6C5EDE6F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626"/>
            <a:ext cx="10515600" cy="5408337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8A5F0-6FB2-496B-8940-81072E1E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88D58-95DA-4595-A1BE-307B66C0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71186-E321-4E1E-8FCF-0A7D8D2D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21AE5EA-206B-4040-BFB3-922288BD9C35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408ED6E-8CAA-4B82-BCAC-13D718E06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0"/>
            <a:ext cx="10515600" cy="53008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35036-DF4F-4CB1-ACDE-A24657CC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38CD61-9AC5-438F-B2C2-C9904663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C5940-92C8-4DCA-B034-FDB0BC0F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3E7FC-3C84-46C8-BC8F-F10A32AD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DB60AE-2D4B-4DD5-860B-9C9E9DC5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8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0848F-0503-4D70-8C34-1E8B6DB5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20A00E-B032-4DBD-B8ED-31F9C165F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3D168D-FCA2-498A-B00C-3E97F0982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834116-6E2F-4610-97A7-695138C6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E079A2-2E63-4DFD-984B-966C523C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78D2FB-EACF-4C98-AC39-0577E5DA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0DFA8-C4F8-4390-B889-01491332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ADEE46-BB72-4AFB-9108-ACF54AAE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1049EB-6B7C-405F-8D5C-32FADE48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DBE4BC-A19F-4F70-A6E5-E76462E8E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E69BD0-748A-4ACB-B219-C455B631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1606FB-DE72-41DC-977E-6225F690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6814EB-DE84-4243-AB48-777413A6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C0310C-2987-4B73-9DEC-AD6E6EF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A8DD3-3C5C-4B61-9FC3-9B0D87AC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8F2B2C-A5E1-450C-A42D-7FB439C7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7157A3-E315-45EC-BFB9-EB5796D4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DE6A4B-A4D8-417D-9714-430A8C97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6123EB-CEF2-43DE-A91E-803A8E63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35F55D-C148-4E76-8163-678145A9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AC79E2-6C96-49B4-AD03-E022D53E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9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C96E1-698F-4FE5-B5BD-8943BD02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1967E-6769-4CC5-9FEF-750F5D9A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7C1F3-FD7C-4B71-9B5C-052F9C0D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90937E-61AF-4456-B5AD-7FE9DCB9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CAD55C-9849-4845-A058-BB9E37E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E36CF-82D3-4C74-BC97-0E8D0C80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010EF-4A8D-4A82-BC96-3FF126DB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B39EED-D5E8-4B7F-9A72-27A8BF19A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B9C5B-572B-4813-95DA-CF679DE1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1903B-30FD-47C5-9C2E-3EEF74F9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8166C-E491-4749-AC2A-FBCDE511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02FD60-708D-4980-A3BE-C7FEB3F8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AC6BC-BB2C-4A59-85D6-2CB4DD75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07F7D-0D3A-4C36-9C19-9E886300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3F047-FA07-48C5-9570-CC8473B10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CE2F7-F80A-41D4-81A2-5C0FFD7FB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4D958-6793-4CFE-B6F2-75F3B6B56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emmi/DurableFunctionsMeetupRosenheim" TargetMode="External"/><Relationship Id="rId2" Type="http://schemas.openxmlformats.org/officeDocument/2006/relationships/hyperlink" Target="https://docs.microsoft.com/azure/azure-functions/durab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hyperlink" Target="https://medium.com/@tsuyoshiushio/durable-functions-blue-green-deployment-strategies-ed25509ecd60" TargetMode="External"/><Relationship Id="rId4" Type="http://schemas.openxmlformats.org/officeDocument/2006/relationships/hyperlink" Target="https://github.com/JeremyLikness/DurableDunge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96843-B5DE-4642-A45B-EE3C2736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087" y="1542456"/>
            <a:ext cx="7321826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Stateful Serverless</a:t>
            </a:r>
            <a:br>
              <a:rPr lang="en-US" sz="4800" dirty="0"/>
            </a:br>
            <a:r>
              <a:rPr lang="en-US" sz="2800" dirty="0"/>
              <a:t> </a:t>
            </a:r>
            <a:r>
              <a:rPr lang="en-US" sz="1600" dirty="0"/>
              <a:t> </a:t>
            </a:r>
            <a:br>
              <a:rPr lang="en-US" sz="4800" dirty="0"/>
            </a:br>
            <a:r>
              <a:rPr lang="en-US" sz="4000" dirty="0"/>
              <a:t>Azure Durable Function</a:t>
            </a:r>
            <a:endParaRPr lang="en-US" sz="4800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5BAAE44-936F-4B71-9868-A3A31160E4F7}"/>
              </a:ext>
            </a:extLst>
          </p:cNvPr>
          <p:cNvGrpSpPr/>
          <p:nvPr/>
        </p:nvGrpSpPr>
        <p:grpSpPr>
          <a:xfrm>
            <a:off x="1322797" y="4772396"/>
            <a:ext cx="3943042" cy="1288242"/>
            <a:chOff x="2435087" y="4101836"/>
            <a:chExt cx="3943042" cy="1288242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2F6A25E-C4FC-49EB-9D64-BBD74CDF219D}"/>
                </a:ext>
              </a:extLst>
            </p:cNvPr>
            <p:cNvSpPr txBox="1"/>
            <p:nvPr/>
          </p:nvSpPr>
          <p:spPr>
            <a:xfrm>
              <a:off x="3729647" y="4161182"/>
              <a:ext cx="264848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Robert Meyer</a:t>
              </a:r>
            </a:p>
            <a:p>
              <a:r>
                <a:rPr lang="en-US" sz="1600" dirty="0"/>
                <a:t>FULLSTACK-DEVELOPER</a:t>
              </a:r>
            </a:p>
            <a:p>
              <a:endParaRPr lang="en-US" dirty="0"/>
            </a:p>
            <a:p>
              <a:r>
                <a:rPr lang="en-US" dirty="0"/>
                <a:t>@</a:t>
              </a:r>
              <a:r>
                <a:rPr lang="en-US" dirty="0" err="1"/>
                <a:t>roeb</a:t>
              </a:r>
              <a:r>
                <a:rPr lang="en-US" dirty="0"/>
                <a:t> </a:t>
              </a:r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E305FBB-136F-476C-A285-87E6D868D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087" y="4101836"/>
              <a:ext cx="1174729" cy="1288242"/>
            </a:xfrm>
            <a:prstGeom prst="rect">
              <a:avLst/>
            </a:prstGeom>
          </p:spPr>
        </p:pic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E95CA54-C863-4E46-890D-AE060E91552B}"/>
              </a:ext>
            </a:extLst>
          </p:cNvPr>
          <p:cNvCxnSpPr>
            <a:cxnSpLocks/>
          </p:cNvCxnSpPr>
          <p:nvPr/>
        </p:nvCxnSpPr>
        <p:spPr>
          <a:xfrm>
            <a:off x="4066032" y="2736256"/>
            <a:ext cx="4059936" cy="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8B77205-E820-4193-BE41-25F1A534EFF9}"/>
              </a:ext>
            </a:extLst>
          </p:cNvPr>
          <p:cNvSpPr txBox="1"/>
          <p:nvPr/>
        </p:nvSpPr>
        <p:spPr>
          <a:xfrm>
            <a:off x="8744977" y="4831742"/>
            <a:ext cx="25170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 Freudenberg</a:t>
            </a:r>
          </a:p>
          <a:p>
            <a:r>
              <a:rPr lang="en-US" sz="1600" dirty="0"/>
              <a:t>[TITLE]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thoemmi</a:t>
            </a:r>
            <a:r>
              <a:rPr lang="en-US" dirty="0"/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861DC5D-0D23-474A-9184-46F225B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769" y="4772396"/>
            <a:ext cx="1275743" cy="12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9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EEEED-CDAD-46CC-946F-1878FDBB9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Durable Functions?</a:t>
            </a:r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9D27F4-2089-49D3-A7CA-AE2AE1B2FD38}"/>
              </a:ext>
            </a:extLst>
          </p:cNvPr>
          <p:cNvSpPr txBox="1"/>
          <p:nvPr/>
        </p:nvSpPr>
        <p:spPr>
          <a:xfrm>
            <a:off x="4982814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Write “stateful” functions in a “</a:t>
            </a:r>
            <a:r>
              <a:rPr lang="en-US" dirty="0">
                <a:solidFill>
                  <a:srgbClr val="5A536D"/>
                </a:solidFill>
              </a:rPr>
              <a:t>serverless</a:t>
            </a:r>
            <a:r>
              <a:rPr lang="en-US" dirty="0">
                <a:solidFill>
                  <a:srgbClr val="083232"/>
                </a:solidFill>
              </a:rPr>
              <a:t>” environment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E5DD49-A884-4026-B173-256B4C69CD3C}"/>
              </a:ext>
            </a:extLst>
          </p:cNvPr>
          <p:cNvSpPr txBox="1"/>
          <p:nvPr/>
        </p:nvSpPr>
        <p:spPr>
          <a:xfrm>
            <a:off x="1322585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An extension to </a:t>
            </a:r>
          </a:p>
          <a:p>
            <a:pPr algn="ctr"/>
            <a:r>
              <a:rPr lang="en-US" dirty="0">
                <a:solidFill>
                  <a:srgbClr val="5A536D"/>
                </a:solidFill>
              </a:rPr>
              <a:t>Azure Functions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AC3AD73-C97D-47AD-A77D-28564B966E6A}"/>
              </a:ext>
            </a:extLst>
          </p:cNvPr>
          <p:cNvSpPr txBox="1"/>
          <p:nvPr/>
        </p:nvSpPr>
        <p:spPr>
          <a:xfrm>
            <a:off x="8542620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Define workflows in code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307CF39-F736-40B9-B600-2BE3732C7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29" y="1861784"/>
            <a:ext cx="1905000" cy="1905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E39393D-4893-4964-8184-CA42A6867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15" y="1861784"/>
            <a:ext cx="1905000" cy="1905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ABBD10D-9A8B-4757-863C-C4F0D98CF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210" y="186178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Basics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230473C-6B74-4169-8062-6A758FE1F4AC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868B512-7AD0-41BB-B2FA-6D895090D1D0}"/>
              </a:ext>
            </a:extLst>
          </p:cNvPr>
          <p:cNvSpPr txBox="1"/>
          <p:nvPr/>
        </p:nvSpPr>
        <p:spPr>
          <a:xfrm>
            <a:off x="3882895" y="1722782"/>
            <a:ext cx="556274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Define Workflows in code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Parallel executions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Error handling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Easily understood “Orchestrator Function”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4D208F-B792-4062-8274-CDD4A7B0716D}"/>
              </a:ext>
            </a:extLst>
          </p:cNvPr>
          <p:cNvSpPr txBox="1"/>
          <p:nvPr/>
        </p:nvSpPr>
        <p:spPr>
          <a:xfrm>
            <a:off x="3882894" y="3045359"/>
            <a:ext cx="44262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Supports many Workflow patterns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Human interactions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Fan-out/Fan-in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5A03BE-0C45-4EB4-9834-4C930E7D3B60}"/>
              </a:ext>
            </a:extLst>
          </p:cNvPr>
          <p:cNvSpPr txBox="1"/>
          <p:nvPr/>
        </p:nvSpPr>
        <p:spPr>
          <a:xfrm>
            <a:off x="3882894" y="4090937"/>
            <a:ext cx="57823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Solves the state problem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Tracks the workflow progress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Much better in Azure Durable Functions 2.0 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F01A897-C21A-4E6D-985D-61F7BE66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36" y="4704522"/>
            <a:ext cx="284922" cy="28492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6486CBE-692D-45C0-A9B2-8F3986ECD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4" y="243327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0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Durable Functions work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933" y="2895598"/>
            <a:ext cx="798287" cy="7982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48FD8E-8C26-4A95-A913-D67E3511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2972" y="2895598"/>
            <a:ext cx="798287" cy="798287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D6C227D-ED98-43EF-A43C-46B5C1ABEFB1}"/>
              </a:ext>
            </a:extLst>
          </p:cNvPr>
          <p:cNvCxnSpPr>
            <a:cxnSpLocks/>
          </p:cNvCxnSpPr>
          <p:nvPr/>
        </p:nvCxnSpPr>
        <p:spPr>
          <a:xfrm>
            <a:off x="3154018" y="3294740"/>
            <a:ext cx="1716156" cy="1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6C3F332-3797-4DA3-89A4-114B10D01922}"/>
              </a:ext>
            </a:extLst>
          </p:cNvPr>
          <p:cNvSpPr txBox="1"/>
          <p:nvPr/>
        </p:nvSpPr>
        <p:spPr>
          <a:xfrm>
            <a:off x="3296177" y="2603210"/>
            <a:ext cx="147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5A536D"/>
                </a:solidFill>
              </a:rPr>
              <a:t>Orchestration</a:t>
            </a:r>
            <a:br>
              <a:rPr lang="en-US" sz="1600" dirty="0">
                <a:solidFill>
                  <a:srgbClr val="5A536D"/>
                </a:solidFill>
              </a:rPr>
            </a:br>
            <a:r>
              <a:rPr lang="en-US" sz="1600" dirty="0">
                <a:solidFill>
                  <a:srgbClr val="5A536D"/>
                </a:solidFill>
              </a:rPr>
              <a:t>Client</a:t>
            </a:r>
            <a:endParaRPr lang="de-DE" sz="1600" dirty="0">
              <a:solidFill>
                <a:srgbClr val="5A536D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393A85-021A-4DC0-AE64-3C47897A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9600" y="2028604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9601" y="2895598"/>
            <a:ext cx="798287" cy="7982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416C95-4D21-4214-943C-CE7581A9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7866" y="3762592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 flipV="1">
            <a:off x="6036216" y="2427747"/>
            <a:ext cx="2571071" cy="708123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036216" y="3294740"/>
            <a:ext cx="2571071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>
            <a:off x="6036216" y="3453609"/>
            <a:ext cx="2571071" cy="66119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1790723" y="3761961"/>
            <a:ext cx="1702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Triggered</a:t>
            </a:r>
            <a:br>
              <a:rPr lang="en-US" sz="1600" dirty="0"/>
            </a:br>
            <a:r>
              <a:rPr lang="en-US" sz="1600" dirty="0"/>
              <a:t>Azure Function</a:t>
            </a:r>
            <a:endParaRPr lang="de-DE" sz="16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200B9A-B89F-4470-A363-EC1FDDA51997}"/>
              </a:ext>
            </a:extLst>
          </p:cNvPr>
          <p:cNvSpPr txBox="1"/>
          <p:nvPr/>
        </p:nvSpPr>
        <p:spPr>
          <a:xfrm>
            <a:off x="9660238" y="2928488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6DF448-4639-4FE2-A53F-246C13E9F1CB}"/>
              </a:ext>
            </a:extLst>
          </p:cNvPr>
          <p:cNvSpPr txBox="1"/>
          <p:nvPr/>
        </p:nvSpPr>
        <p:spPr>
          <a:xfrm>
            <a:off x="9660238" y="3822411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F4A6A6-61DD-44B2-9182-41C6B1A78AD1}"/>
              </a:ext>
            </a:extLst>
          </p:cNvPr>
          <p:cNvSpPr txBox="1"/>
          <p:nvPr/>
        </p:nvSpPr>
        <p:spPr>
          <a:xfrm>
            <a:off x="4692665" y="3761962"/>
            <a:ext cx="1378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Orchestrator</a:t>
            </a:r>
            <a:br>
              <a:rPr lang="en-US" sz="1600" dirty="0"/>
            </a:br>
            <a:r>
              <a:rPr lang="en-US" sz="1600" dirty="0"/>
              <a:t>Function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9660238" y="2135359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1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120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Chaining with Durable Functions</a:t>
            </a:r>
            <a:endParaRPr lang="de-DE" sz="24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393A85-021A-4DC0-AE64-3C47897A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2180163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3299001"/>
            <a:ext cx="798287" cy="7982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416C95-4D21-4214-943C-CE7581A9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4368303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 flipV="1">
            <a:off x="6539275" y="2579307"/>
            <a:ext cx="1683699" cy="46206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539275" y="3679053"/>
            <a:ext cx="1683699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>
            <a:off x="6539275" y="4316733"/>
            <a:ext cx="1683699" cy="40434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3397450" y="1753588"/>
            <a:ext cx="2451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Orchestrator Function</a:t>
            </a:r>
            <a:endParaRPr lang="de-DE" sz="1600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200B9A-B89F-4470-A363-EC1FDDA51997}"/>
              </a:ext>
            </a:extLst>
          </p:cNvPr>
          <p:cNvSpPr txBox="1"/>
          <p:nvPr/>
        </p:nvSpPr>
        <p:spPr>
          <a:xfrm>
            <a:off x="9275925" y="3331891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6DF448-4639-4FE2-A53F-246C13E9F1CB}"/>
              </a:ext>
            </a:extLst>
          </p:cNvPr>
          <p:cNvSpPr txBox="1"/>
          <p:nvPr/>
        </p:nvSpPr>
        <p:spPr>
          <a:xfrm>
            <a:off x="9277660" y="4428122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9275926" y="2286918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1</a:t>
            </a:r>
            <a:endParaRPr lang="de-DE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812AA5F-982C-43ED-90ED-784868E4B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6097" y="1558074"/>
            <a:ext cx="798287" cy="79828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ABB8786-27B2-462D-AF42-135BD188DED5}"/>
              </a:ext>
            </a:extLst>
          </p:cNvPr>
          <p:cNvSpPr txBox="1"/>
          <p:nvPr/>
        </p:nvSpPr>
        <p:spPr>
          <a:xfrm>
            <a:off x="2131050" y="2474311"/>
            <a:ext cx="426591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first activity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"Activity1"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second activity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"Activity2"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third activity 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"Activity3"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</a:t>
            </a:r>
          </a:p>
          <a:p>
            <a:endParaRPr lang="de-DE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3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Waiting for External Events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634" y="2949691"/>
            <a:ext cx="798287" cy="798287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622114" y="3799904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Start </a:t>
            </a:r>
          </a:p>
          <a:p>
            <a:pPr algn="ctr"/>
            <a:r>
              <a:rPr lang="en-US" sz="1600" dirty="0"/>
              <a:t>Approval Workflow</a:t>
            </a:r>
            <a:endParaRPr lang="de-DE" sz="16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25A582C-5BE6-4BC8-A5D0-5DADA5BDCE37}"/>
              </a:ext>
            </a:extLst>
          </p:cNvPr>
          <p:cNvCxnSpPr>
            <a:cxnSpLocks/>
          </p:cNvCxnSpPr>
          <p:nvPr/>
        </p:nvCxnSpPr>
        <p:spPr>
          <a:xfrm>
            <a:off x="2211535" y="3348834"/>
            <a:ext cx="1532204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>
            <a:extLst>
              <a:ext uri="{FF2B5EF4-FFF2-40B4-BE49-F238E27FC236}">
                <a16:creationId xmlns:a16="http://schemas.microsoft.com/office/drawing/2014/main" id="{F0ABBAF9-EAFC-4A5B-8536-A78DFAD65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5817" y="2949690"/>
            <a:ext cx="798287" cy="798287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C848B73D-311B-4019-BAD2-A410D7C34266}"/>
              </a:ext>
            </a:extLst>
          </p:cNvPr>
          <p:cNvSpPr txBox="1"/>
          <p:nvPr/>
        </p:nvSpPr>
        <p:spPr>
          <a:xfrm>
            <a:off x="3616771" y="3799903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Send mail </a:t>
            </a:r>
          </a:p>
          <a:p>
            <a:pPr algn="ctr"/>
            <a:r>
              <a:rPr lang="en-US" sz="1600" dirty="0"/>
              <a:t>to Approver</a:t>
            </a:r>
            <a:endParaRPr lang="de-DE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9EB3CA-3A04-4697-BB26-85D2A9AC4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10" y="2810958"/>
            <a:ext cx="1012135" cy="1012135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9D3172A-FDD7-4E14-BF28-35ECF642565C}"/>
              </a:ext>
            </a:extLst>
          </p:cNvPr>
          <p:cNvCxnSpPr>
            <a:cxnSpLocks/>
          </p:cNvCxnSpPr>
          <p:nvPr/>
        </p:nvCxnSpPr>
        <p:spPr>
          <a:xfrm>
            <a:off x="4808961" y="3348833"/>
            <a:ext cx="1532204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09B0385C-9C7F-4172-B797-4E59F1071D71}"/>
              </a:ext>
            </a:extLst>
          </p:cNvPr>
          <p:cNvSpPr txBox="1"/>
          <p:nvPr/>
        </p:nvSpPr>
        <p:spPr>
          <a:xfrm>
            <a:off x="5790013" y="3799903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Wait for response </a:t>
            </a:r>
          </a:p>
          <a:p>
            <a:pPr algn="ctr"/>
            <a:r>
              <a:rPr lang="en-US" sz="1600" dirty="0"/>
              <a:t>from Approver</a:t>
            </a:r>
            <a:endParaRPr lang="de-DE" sz="160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1F7B4EA-68FA-4C23-99AC-5E66E89DBE2C}"/>
              </a:ext>
            </a:extLst>
          </p:cNvPr>
          <p:cNvCxnSpPr>
            <a:cxnSpLocks/>
          </p:cNvCxnSpPr>
          <p:nvPr/>
        </p:nvCxnSpPr>
        <p:spPr>
          <a:xfrm flipV="1">
            <a:off x="7258845" y="2617304"/>
            <a:ext cx="1964668" cy="63213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>
            <a:extLst>
              <a:ext uri="{FF2B5EF4-FFF2-40B4-BE49-F238E27FC236}">
                <a16:creationId xmlns:a16="http://schemas.microsoft.com/office/drawing/2014/main" id="{C3A76FFD-0311-475D-AC7B-08D080F37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9301" y="1913845"/>
            <a:ext cx="798287" cy="798287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3D4D4AA-A254-4E4A-A7B8-34BF86CD12C2}"/>
              </a:ext>
            </a:extLst>
          </p:cNvPr>
          <p:cNvSpPr txBox="1"/>
          <p:nvPr/>
        </p:nvSpPr>
        <p:spPr>
          <a:xfrm>
            <a:off x="9038662" y="2764058"/>
            <a:ext cx="1739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Set to Approved</a:t>
            </a:r>
            <a:endParaRPr lang="de-DE" sz="1600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B5456F8-C557-4462-BBBB-49F69ADA97C9}"/>
              </a:ext>
            </a:extLst>
          </p:cNvPr>
          <p:cNvCxnSpPr>
            <a:cxnSpLocks/>
          </p:cNvCxnSpPr>
          <p:nvPr/>
        </p:nvCxnSpPr>
        <p:spPr>
          <a:xfrm>
            <a:off x="7285041" y="3492096"/>
            <a:ext cx="1938472" cy="649208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26CB98E3-EBC4-4187-ABA8-4917DD958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9301" y="3492096"/>
            <a:ext cx="798287" cy="798287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645190A0-A202-47D5-A5C2-42EB500AD7A7}"/>
              </a:ext>
            </a:extLst>
          </p:cNvPr>
          <p:cNvSpPr txBox="1"/>
          <p:nvPr/>
        </p:nvSpPr>
        <p:spPr>
          <a:xfrm>
            <a:off x="9170111" y="4342309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Set to Denied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5247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/>
      <p:bldP spid="37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Sending Events to Workflows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230473C-6B74-4169-8062-6A758FE1F4AC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868B512-7AD0-41BB-B2FA-6D895090D1D0}"/>
              </a:ext>
            </a:extLst>
          </p:cNvPr>
          <p:cNvSpPr txBox="1"/>
          <p:nvPr/>
        </p:nvSpPr>
        <p:spPr>
          <a:xfrm>
            <a:off x="3882895" y="2077720"/>
            <a:ext cx="595547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Send using the ‘</a:t>
            </a:r>
            <a:r>
              <a:rPr lang="en-US" sz="2000" b="1" dirty="0" err="1">
                <a:solidFill>
                  <a:srgbClr val="5A536D"/>
                </a:solidFill>
              </a:rPr>
              <a:t>raiseEvent</a:t>
            </a:r>
            <a:r>
              <a:rPr lang="en-US" sz="2000" b="1" dirty="0">
                <a:solidFill>
                  <a:srgbClr val="5A536D"/>
                </a:solidFill>
              </a:rPr>
              <a:t>’ API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This endpoint includes a secret key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You need the </a:t>
            </a:r>
            <a:r>
              <a:rPr lang="en-US" dirty="0" err="1">
                <a:solidFill>
                  <a:srgbClr val="083232"/>
                </a:solidFill>
              </a:rPr>
              <a:t>instanceId</a:t>
            </a:r>
            <a:r>
              <a:rPr lang="en-US" dirty="0">
                <a:solidFill>
                  <a:srgbClr val="083232"/>
                </a:solidFill>
              </a:rPr>
              <a:t> from the workflow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US" dirty="0">
              <a:solidFill>
                <a:srgbClr val="083232"/>
              </a:solidFill>
            </a:endParaRPr>
          </a:p>
          <a:p>
            <a:r>
              <a:rPr lang="en-US" b="1" dirty="0">
                <a:solidFill>
                  <a:srgbClr val="083232"/>
                </a:solidFill>
              </a:rPr>
              <a:t>Human interaction triggers a regular Azure Function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HTTP Trigger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Queue Trigger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US" dirty="0">
              <a:solidFill>
                <a:srgbClr val="083232"/>
              </a:solidFill>
            </a:endParaRPr>
          </a:p>
          <a:p>
            <a:r>
              <a:rPr lang="de-DE" b="1" dirty="0" err="1">
                <a:solidFill>
                  <a:srgbClr val="083232"/>
                </a:solidFill>
              </a:rPr>
              <a:t>DurableOrchestrationClient.RaiseEventAsync</a:t>
            </a:r>
            <a:endParaRPr lang="de-DE" b="1" dirty="0">
              <a:solidFill>
                <a:srgbClr val="083232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9BCA43-9070-4A66-8297-17562E56C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4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67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Simple Durable Functions Workflow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876269" y="2678889"/>
            <a:ext cx="5493812" cy="15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How to create a Durable Function Project</a:t>
            </a:r>
          </a:p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Approval Workflow with Durable Functions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00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Fan-out Fan-In Pattern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933" y="2895598"/>
            <a:ext cx="798287" cy="7982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48FD8E-8C26-4A95-A913-D67E3511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1643308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6123" y="3013291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>
            <a:off x="6211962" y="1994452"/>
            <a:ext cx="3409116" cy="117400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211962" y="3029856"/>
            <a:ext cx="3409116" cy="44884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 flipV="1">
            <a:off x="6211961" y="3784022"/>
            <a:ext cx="3409117" cy="233239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1658625" y="2255026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Provide Document </a:t>
            </a:r>
          </a:p>
          <a:p>
            <a:pPr algn="ctr"/>
            <a:r>
              <a:rPr lang="en-US" sz="1600" dirty="0"/>
              <a:t>Metadata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F4A6A6-61DD-44B2-9182-41C6B1A78AD1}"/>
              </a:ext>
            </a:extLst>
          </p:cNvPr>
          <p:cNvSpPr txBox="1"/>
          <p:nvPr/>
        </p:nvSpPr>
        <p:spPr>
          <a:xfrm>
            <a:off x="4565242" y="104033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Request Document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10010817" y="2310823"/>
            <a:ext cx="1588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Send Message</a:t>
            </a:r>
          </a:p>
          <a:p>
            <a:pPr algn="ctr"/>
            <a:r>
              <a:rPr lang="en-US" sz="1600" dirty="0"/>
              <a:t>To Customer</a:t>
            </a:r>
            <a:endParaRPr lang="de-DE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579CE3E-C85C-447B-A1D7-376BED6FF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2630713"/>
            <a:ext cx="798287" cy="79828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AA02687-E919-4501-B55D-03A04015E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3" y="3618118"/>
            <a:ext cx="798287" cy="798287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F9E2D95-FEDF-4C35-B401-76D3B5B59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752" y="4574727"/>
            <a:ext cx="798287" cy="798287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995EA87-F443-4507-AFA0-EBEBCE1BA682}"/>
              </a:ext>
            </a:extLst>
          </p:cNvPr>
          <p:cNvCxnSpPr>
            <a:cxnSpLocks/>
          </p:cNvCxnSpPr>
          <p:nvPr/>
        </p:nvCxnSpPr>
        <p:spPr>
          <a:xfrm flipV="1">
            <a:off x="6211961" y="4017261"/>
            <a:ext cx="3409117" cy="987404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9AF0195-6328-4328-B982-72C1AF7E71FC}"/>
              </a:ext>
            </a:extLst>
          </p:cNvPr>
          <p:cNvCxnSpPr>
            <a:cxnSpLocks/>
          </p:cNvCxnSpPr>
          <p:nvPr/>
        </p:nvCxnSpPr>
        <p:spPr>
          <a:xfrm flipV="1">
            <a:off x="3263499" y="2042451"/>
            <a:ext cx="1755614" cy="108248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E0752F5-4029-4B42-867E-6638834273F6}"/>
              </a:ext>
            </a:extLst>
          </p:cNvPr>
          <p:cNvCxnSpPr>
            <a:cxnSpLocks/>
          </p:cNvCxnSpPr>
          <p:nvPr/>
        </p:nvCxnSpPr>
        <p:spPr>
          <a:xfrm flipV="1">
            <a:off x="3344819" y="3029856"/>
            <a:ext cx="1737390" cy="264885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310ADA9-FDCA-4937-AC09-E98C188EFBE9}"/>
              </a:ext>
            </a:extLst>
          </p:cNvPr>
          <p:cNvCxnSpPr>
            <a:cxnSpLocks/>
          </p:cNvCxnSpPr>
          <p:nvPr/>
        </p:nvCxnSpPr>
        <p:spPr>
          <a:xfrm>
            <a:off x="3295047" y="3478696"/>
            <a:ext cx="1787162" cy="538565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A122C80-7A60-49D6-8FB8-67774176EBB7}"/>
              </a:ext>
            </a:extLst>
          </p:cNvPr>
          <p:cNvCxnSpPr>
            <a:cxnSpLocks/>
          </p:cNvCxnSpPr>
          <p:nvPr/>
        </p:nvCxnSpPr>
        <p:spPr>
          <a:xfrm>
            <a:off x="3238501" y="3693885"/>
            <a:ext cx="1780612" cy="1222672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91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State Storage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78476"/>
            <a:ext cx="56733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Functions uses Azure Storage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Queues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Messages to trigger the next function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Tables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Store state of orchestrations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Task Hub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 storage used by Durable Functions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You can use multiple task hubs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They can share a storage account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BC0C6E5-A148-40A3-B8F2-DE5286CA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2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Orchestrator Function Rules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90062"/>
            <a:ext cx="668644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The whole function will be “replayed</a:t>
            </a: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Don´t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I/O to disk or network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</a:t>
            </a:r>
            <a:r>
              <a:rPr lang="en-US" sz="2000" dirty="0" err="1">
                <a:solidFill>
                  <a:srgbClr val="5A536D"/>
                </a:solidFill>
              </a:rPr>
              <a:t>Thread.Sleep</a:t>
            </a:r>
            <a:endParaRPr lang="en-US" sz="2000" dirty="0">
              <a:solidFill>
                <a:srgbClr val="5A536D"/>
              </a:solidFill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Generate random numbers or </a:t>
            </a:r>
            <a:r>
              <a:rPr lang="en-US" sz="2000" dirty="0" err="1">
                <a:solidFill>
                  <a:srgbClr val="5A536D"/>
                </a:solidFill>
              </a:rPr>
              <a:t>Guids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Access data stores 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Do not initiate async operations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Except on </a:t>
            </a:r>
            <a:r>
              <a:rPr lang="en-US" sz="2000" dirty="0" err="1">
                <a:solidFill>
                  <a:srgbClr val="5A536D"/>
                </a:solidFill>
              </a:rPr>
              <a:t>DurableOrchestrationContext</a:t>
            </a:r>
            <a:r>
              <a:rPr lang="en-US" sz="2000" dirty="0">
                <a:solidFill>
                  <a:srgbClr val="5A536D"/>
                </a:solidFill>
              </a:rPr>
              <a:t> API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No </a:t>
            </a:r>
            <a:r>
              <a:rPr lang="en-US" sz="2000" dirty="0" err="1">
                <a:solidFill>
                  <a:srgbClr val="5A536D"/>
                </a:solidFill>
              </a:rPr>
              <a:t>Task.Run</a:t>
            </a:r>
            <a:r>
              <a:rPr lang="en-US" sz="2000" dirty="0">
                <a:solidFill>
                  <a:srgbClr val="5A536D"/>
                </a:solidFill>
              </a:rPr>
              <a:t>, </a:t>
            </a:r>
            <a:r>
              <a:rPr lang="en-US" sz="2000" dirty="0" err="1">
                <a:solidFill>
                  <a:srgbClr val="5A536D"/>
                </a:solidFill>
              </a:rPr>
              <a:t>Task.Delay</a:t>
            </a:r>
            <a:r>
              <a:rPr lang="en-US" sz="2000" dirty="0">
                <a:solidFill>
                  <a:srgbClr val="5A536D"/>
                </a:solidFill>
              </a:rPr>
              <a:t>, </a:t>
            </a:r>
            <a:r>
              <a:rPr lang="en-US" sz="2000" dirty="0" err="1">
                <a:solidFill>
                  <a:srgbClr val="5A536D"/>
                </a:solidFill>
              </a:rPr>
              <a:t>HttpClient.SendAsync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E391B0-3209-4765-AF2B-2E10169E2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5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Who are we?</a:t>
            </a:r>
            <a:endParaRPr lang="de-DE" sz="2400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4254D5E-F2F7-4409-BE4A-322EC47813AE}"/>
              </a:ext>
            </a:extLst>
          </p:cNvPr>
          <p:cNvCxnSpPr>
            <a:cxnSpLocks/>
          </p:cNvCxnSpPr>
          <p:nvPr/>
        </p:nvCxnSpPr>
        <p:spPr>
          <a:xfrm flipH="1" flipV="1">
            <a:off x="2512094" y="2094770"/>
            <a:ext cx="2066532" cy="1244778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>
            <a:extLst>
              <a:ext uri="{FF2B5EF4-FFF2-40B4-BE49-F238E27FC236}">
                <a16:creationId xmlns:a16="http://schemas.microsoft.com/office/drawing/2014/main" id="{29D7B4FD-6DDC-47A4-B4CA-72A051216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24100" y="-1943791"/>
            <a:ext cx="45719" cy="45719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B1DDCC6-A3CD-45FF-A6F1-091C6485E08F}"/>
              </a:ext>
            </a:extLst>
          </p:cNvPr>
          <p:cNvCxnSpPr>
            <a:cxnSpLocks/>
          </p:cNvCxnSpPr>
          <p:nvPr/>
        </p:nvCxnSpPr>
        <p:spPr>
          <a:xfrm>
            <a:off x="1557977" y="2600739"/>
            <a:ext cx="0" cy="1857462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3A467-ABBF-4A8C-9A7B-29A75FC70151}"/>
              </a:ext>
            </a:extLst>
          </p:cNvPr>
          <p:cNvCxnSpPr>
            <a:cxnSpLocks/>
          </p:cNvCxnSpPr>
          <p:nvPr/>
        </p:nvCxnSpPr>
        <p:spPr>
          <a:xfrm>
            <a:off x="7918174" y="4815944"/>
            <a:ext cx="1292065" cy="487304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fik 60">
            <a:extLst>
              <a:ext uri="{FF2B5EF4-FFF2-40B4-BE49-F238E27FC236}">
                <a16:creationId xmlns:a16="http://schemas.microsoft.com/office/drawing/2014/main" id="{4B721A3D-FDB0-473A-BE7A-866B807E1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277" y="4562856"/>
            <a:ext cx="2862308" cy="1906738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0056BD8-F4FB-4EE8-B247-A39C97306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466" y="3470413"/>
            <a:ext cx="3533284" cy="1744888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AC296797-3E60-43D5-B2C5-C60527037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10" y="4562856"/>
            <a:ext cx="2020845" cy="1128983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975D9FA9-FCAB-48F7-8CF6-6ED02D0B9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876" y="1721215"/>
            <a:ext cx="1614409" cy="582883"/>
          </a:xfrm>
          <a:prstGeom prst="rect">
            <a:avLst/>
          </a:prstGeom>
        </p:spPr>
      </p:pic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F320C55-BC81-4753-86F4-B4A262313EEE}"/>
              </a:ext>
            </a:extLst>
          </p:cNvPr>
          <p:cNvGrpSpPr/>
          <p:nvPr/>
        </p:nvGrpSpPr>
        <p:grpSpPr>
          <a:xfrm>
            <a:off x="8933277" y="2470587"/>
            <a:ext cx="1765154" cy="1327980"/>
            <a:chOff x="6867115" y="1105613"/>
            <a:chExt cx="1765154" cy="1327980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11768663-05BD-45CC-BFC7-0B16D2DF2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5438" y="1501543"/>
              <a:ext cx="439344" cy="439344"/>
            </a:xfrm>
            <a:prstGeom prst="rect">
              <a:avLst/>
            </a:prstGeom>
          </p:spPr>
        </p:pic>
        <p:pic>
          <p:nvPicPr>
            <p:cNvPr id="1026" name="Picture 2" descr="Bildergebnis für visual studio code logo">
              <a:extLst>
                <a:ext uri="{FF2B5EF4-FFF2-40B4-BE49-F238E27FC236}">
                  <a16:creationId xmlns:a16="http://schemas.microsoft.com/office/drawing/2014/main" id="{49D12CF4-C556-47F7-9F96-4843E85C0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5425" y="1105613"/>
              <a:ext cx="276598" cy="27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Bildergebnis für kubernetes logo">
              <a:extLst>
                <a:ext uri="{FF2B5EF4-FFF2-40B4-BE49-F238E27FC236}">
                  <a16:creationId xmlns:a16="http://schemas.microsoft.com/office/drawing/2014/main" id="{0D03B8A9-859B-4B06-BD12-5C5B7625A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7821" y="1552374"/>
              <a:ext cx="334448" cy="324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Bildergebnis für vue">
              <a:extLst>
                <a:ext uri="{FF2B5EF4-FFF2-40B4-BE49-F238E27FC236}">
                  <a16:creationId xmlns:a16="http://schemas.microsoft.com/office/drawing/2014/main" id="{001E86FB-DB6B-45FA-9291-6D4521597D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954188" y="1389843"/>
              <a:ext cx="247132" cy="24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Bildergebnis für react logo">
              <a:extLst>
                <a:ext uri="{FF2B5EF4-FFF2-40B4-BE49-F238E27FC236}">
                  <a16:creationId xmlns:a16="http://schemas.microsoft.com/office/drawing/2014/main" id="{F33C8AB3-6963-412A-95A2-E6162D639C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3570" y="1749374"/>
              <a:ext cx="649535" cy="459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Bildergebnis für terraform logo">
              <a:extLst>
                <a:ext uri="{FF2B5EF4-FFF2-40B4-BE49-F238E27FC236}">
                  <a16:creationId xmlns:a16="http://schemas.microsoft.com/office/drawing/2014/main" id="{81E0CD79-456C-4471-B1FA-E737BC7BE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7115" y="1689894"/>
              <a:ext cx="501986" cy="501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E779C4B2-FB3D-4BD9-9ED7-9C23BD5EF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18674" y="2071752"/>
              <a:ext cx="366698" cy="361841"/>
            </a:xfrm>
            <a:prstGeom prst="rect">
              <a:avLst/>
            </a:prstGeom>
          </p:spPr>
        </p:pic>
      </p:grpSp>
      <p:pic>
        <p:nvPicPr>
          <p:cNvPr id="84" name="Grafik 83">
            <a:extLst>
              <a:ext uri="{FF2B5EF4-FFF2-40B4-BE49-F238E27FC236}">
                <a16:creationId xmlns:a16="http://schemas.microsoft.com/office/drawing/2014/main" id="{1EED085A-EB0E-4DF9-B512-99AD9F5240E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64206" y="2202179"/>
            <a:ext cx="2565932" cy="253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8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Logging in Orchestrator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9521" y="2200271"/>
            <a:ext cx="72122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Use the built-in </a:t>
            </a:r>
            <a:r>
              <a:rPr lang="en-US" sz="2000" b="1" dirty="0" err="1">
                <a:solidFill>
                  <a:srgbClr val="5A536D"/>
                </a:solidFill>
              </a:rPr>
              <a:t>TraceWriter</a:t>
            </a:r>
            <a:endParaRPr lang="en-US" sz="2000" b="1" dirty="0">
              <a:solidFill>
                <a:srgbClr val="5A536D"/>
              </a:solidFill>
            </a:endParaRP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Log messages get written on every replay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Avoid with </a:t>
            </a:r>
            <a:r>
              <a:rPr lang="en-US" sz="2000" dirty="0" err="1">
                <a:solidFill>
                  <a:srgbClr val="5A536D"/>
                </a:solidFill>
              </a:rPr>
              <a:t>DurableOrchestrationContext.IsReplaying</a:t>
            </a: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 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C67E5D-B8AF-4806-9783-D3C4C2643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9"/>
            <a:ext cx="1905000" cy="1905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B7FE4B7-5507-44D5-A733-CFB830DC778E}"/>
              </a:ext>
            </a:extLst>
          </p:cNvPr>
          <p:cNvSpPr txBox="1"/>
          <p:nvPr/>
        </p:nvSpPr>
        <p:spPr>
          <a:xfrm>
            <a:off x="3889521" y="3580867"/>
            <a:ext cx="3621504" cy="11695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if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(!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ctx.IsReplaying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{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log.Info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“Your logging text"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</a:t>
            </a:r>
          </a:p>
          <a:p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} </a:t>
            </a:r>
            <a:endParaRPr lang="de-DE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3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Monitoring Durable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790130" y="1370699"/>
            <a:ext cx="697178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Log messages stored in Table Storage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Invocation history and log output can be viewed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in the Azure Portal for each function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Application Insights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Create an instance of Application Insights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Get the instrumentation key –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APPINSIGHTS_INSTRUMENTATIONKEY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Custom Event Logging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Log a event after each activity inside a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SQL Server or other database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Separate Endpoint to get the Workflow Instance Status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DD8FC1-B245-4BBF-A717-2519CBC3C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2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Complex Durable Functions Workflow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737121" y="2767278"/>
            <a:ext cx="83118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Voucher Audit Workflow with Fan-out/Fan-in and external events</a:t>
            </a:r>
            <a:br>
              <a:rPr lang="en-US" sz="2000" b="1" dirty="0">
                <a:solidFill>
                  <a:srgbClr val="5A536D"/>
                </a:solidFill>
              </a:rPr>
            </a:br>
            <a:br>
              <a:rPr lang="en-US" sz="2000" b="1" dirty="0">
                <a:solidFill>
                  <a:srgbClr val="5A536D"/>
                </a:solidFill>
              </a:rPr>
            </a:br>
            <a:r>
              <a:rPr lang="en-US" sz="2000" b="1" dirty="0">
                <a:solidFill>
                  <a:srgbClr val="5A536D"/>
                </a:solidFill>
              </a:rPr>
              <a:t>Use the Storage Explorer to show the </a:t>
            </a:r>
            <a:br>
              <a:rPr lang="en-US" sz="2000" b="1" dirty="0">
                <a:solidFill>
                  <a:srgbClr val="5A536D"/>
                </a:solidFill>
              </a:rPr>
            </a:br>
            <a:r>
              <a:rPr lang="en-US" sz="2000" b="1" dirty="0">
                <a:solidFill>
                  <a:srgbClr val="5A536D"/>
                </a:solidFill>
              </a:rPr>
              <a:t>insides of Durable State Storage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01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Benefits of Durable Functions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88EBDA-04D3-4F87-8C8E-763AB5547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481499"/>
            <a:ext cx="530626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Define workflows in code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Easy to implement complex workflows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Consolidate exception handling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Check on progress or cancel workflow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Manage state for you</a:t>
            </a:r>
          </a:p>
        </p:txBody>
      </p:sp>
    </p:spTree>
    <p:extLst>
      <p:ext uri="{BB962C8B-B14F-4D97-AF65-F5344CB8AC3E}">
        <p14:creationId xmlns:p14="http://schemas.microsoft.com/office/powerpoint/2010/main" val="2003423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Pains of Durable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67030"/>
            <a:ext cx="755367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Deployment with breaking changes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Versioning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Monitoring of the entire workflow or individual components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Keep Alive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CC8111-EBAC-4C1F-B935-528581FD2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3327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71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What's coming?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776877" y="1951672"/>
            <a:ext cx="7080785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Entities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5A536D"/>
                </a:solidFill>
              </a:rPr>
              <a:t>Entity </a:t>
            </a:r>
            <a:r>
              <a:rPr lang="de-DE" dirty="0" err="1">
                <a:solidFill>
                  <a:srgbClr val="5A536D"/>
                </a:solidFill>
              </a:rPr>
              <a:t>Functions</a:t>
            </a:r>
            <a:endParaRPr lang="de-DE" dirty="0">
              <a:solidFill>
                <a:srgbClr val="5A536D"/>
              </a:solidFill>
            </a:endParaRP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5A536D"/>
                </a:solidFill>
              </a:rPr>
              <a:t>Durable HTTP</a:t>
            </a:r>
          </a:p>
          <a:p>
            <a:br>
              <a:rPr lang="de-DE" sz="2000" dirty="0">
                <a:solidFill>
                  <a:srgbClr val="5A536D"/>
                </a:solidFill>
              </a:rPr>
            </a:br>
            <a:r>
              <a:rPr lang="de-DE" sz="2000" b="1" dirty="0">
                <a:solidFill>
                  <a:srgbClr val="5A536D"/>
                </a:solidFill>
              </a:rPr>
              <a:t>Interface </a:t>
            </a:r>
            <a:r>
              <a:rPr lang="de-DE" sz="2000" b="1" dirty="0" err="1">
                <a:solidFill>
                  <a:srgbClr val="5A536D"/>
                </a:solidFill>
              </a:rPr>
              <a:t>for</a:t>
            </a:r>
            <a:r>
              <a:rPr lang="de-DE" sz="2000" b="1" dirty="0">
                <a:solidFill>
                  <a:srgbClr val="5A536D"/>
                </a:solidFill>
              </a:rPr>
              <a:t> Clients</a:t>
            </a:r>
            <a:endParaRPr lang="en-US" sz="2000" b="1" dirty="0">
              <a:solidFill>
                <a:srgbClr val="5A536D"/>
              </a:solidFill>
            </a:endParaRP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Abstract base classes have been replaced with interfaces</a:t>
            </a:r>
            <a:br>
              <a:rPr lang="en-US" dirty="0">
                <a:solidFill>
                  <a:srgbClr val="5A536D"/>
                </a:solidFill>
              </a:rPr>
            </a:br>
            <a:endParaRPr lang="en-US" dirty="0">
              <a:solidFill>
                <a:srgbClr val="5A536D"/>
              </a:solidFill>
            </a:endParaRPr>
          </a:p>
          <a:p>
            <a:r>
              <a:rPr lang="de-DE" b="1" dirty="0">
                <a:solidFill>
                  <a:srgbClr val="5A536D"/>
                </a:solidFill>
              </a:rPr>
              <a:t>Alternate </a:t>
            </a:r>
            <a:r>
              <a:rPr lang="de-DE" b="1" dirty="0" err="1">
                <a:solidFill>
                  <a:srgbClr val="5A536D"/>
                </a:solidFill>
              </a:rPr>
              <a:t>storage</a:t>
            </a:r>
            <a:r>
              <a:rPr lang="de-DE" b="1" dirty="0">
                <a:solidFill>
                  <a:srgbClr val="5A536D"/>
                </a:solidFill>
              </a:rPr>
              <a:t> </a:t>
            </a:r>
            <a:r>
              <a:rPr lang="de-DE" b="1" dirty="0" err="1">
                <a:solidFill>
                  <a:srgbClr val="5A536D"/>
                </a:solidFill>
              </a:rPr>
              <a:t>providers</a:t>
            </a:r>
            <a:endParaRPr lang="de-DE" b="1" dirty="0">
              <a:solidFill>
                <a:srgbClr val="5A536D"/>
              </a:solidFill>
            </a:endParaRP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5A536D"/>
                </a:solidFill>
              </a:rPr>
              <a:t>Emulator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 err="1">
                <a:solidFill>
                  <a:srgbClr val="5A536D"/>
                </a:solidFill>
              </a:rPr>
              <a:t>Redis</a:t>
            </a:r>
            <a:r>
              <a:rPr lang="de-DE" dirty="0">
                <a:solidFill>
                  <a:srgbClr val="5A536D"/>
                </a:solidFill>
              </a:rPr>
              <a:t> 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AEEEC2A-2713-4397-AC5E-4423CFEA5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690605"/>
            <a:ext cx="1476790" cy="1476790"/>
          </a:xfrm>
          <a:prstGeom prst="rect">
            <a:avLst/>
          </a:prstGeom>
        </p:spPr>
      </p:pic>
      <p:sp>
        <p:nvSpPr>
          <p:cNvPr id="14" name="Flussdiagramm: Daten 13">
            <a:extLst>
              <a:ext uri="{FF2B5EF4-FFF2-40B4-BE49-F238E27FC236}">
                <a16:creationId xmlns:a16="http://schemas.microsoft.com/office/drawing/2014/main" id="{7C4F39E2-3F7B-4E07-8E82-239147051037}"/>
              </a:ext>
            </a:extLst>
          </p:cNvPr>
          <p:cNvSpPr/>
          <p:nvPr/>
        </p:nvSpPr>
        <p:spPr>
          <a:xfrm rot="2012765">
            <a:off x="10814364" y="920117"/>
            <a:ext cx="1959937" cy="252974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rgbClr val="3F3658"/>
                </a:solidFill>
              </a:rPr>
              <a:t>PREVIEW</a:t>
            </a:r>
            <a:endParaRPr lang="de-DE" sz="1200" i="1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94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What’s coming in Durable Functions 2.0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737121" y="2921166"/>
            <a:ext cx="59907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Entities in a simple Approval Workflow</a:t>
            </a:r>
            <a:br>
              <a:rPr lang="en-US" sz="2000" b="1" dirty="0">
                <a:solidFill>
                  <a:srgbClr val="5A536D"/>
                </a:solidFill>
              </a:rPr>
            </a:br>
            <a:br>
              <a:rPr lang="en-US" sz="2000" b="1" dirty="0">
                <a:solidFill>
                  <a:srgbClr val="5A536D"/>
                </a:solidFill>
              </a:rPr>
            </a:br>
            <a:r>
              <a:rPr lang="en-US" sz="2000" b="1" dirty="0">
                <a:solidFill>
                  <a:srgbClr val="5A536D"/>
                </a:solidFill>
              </a:rPr>
              <a:t>Durable Entities HTTP API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3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fail with Serverless</a:t>
            </a:r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1081382" y="3700533"/>
            <a:ext cx="2626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5A536D"/>
                </a:solidFill>
              </a:rPr>
              <a:t>Serverless </a:t>
            </a:r>
            <a:r>
              <a:rPr lang="en-US" sz="2000" dirty="0" err="1">
                <a:solidFill>
                  <a:srgbClr val="5A536D"/>
                </a:solidFill>
              </a:rPr>
              <a:t>pwned</a:t>
            </a:r>
            <a:r>
              <a:rPr lang="en-US" sz="2000" dirty="0">
                <a:solidFill>
                  <a:srgbClr val="5A536D"/>
                </a:solidFill>
              </a:rPr>
              <a:t>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the “</a:t>
            </a:r>
            <a:r>
              <a:rPr lang="en-US" sz="2000" dirty="0" err="1">
                <a:solidFill>
                  <a:srgbClr val="5A536D"/>
                </a:solidFill>
              </a:rPr>
              <a:t>Serverful</a:t>
            </a:r>
            <a:r>
              <a:rPr lang="en-US" sz="2000" dirty="0">
                <a:solidFill>
                  <a:srgbClr val="5A536D"/>
                </a:solidFill>
              </a:rPr>
              <a:t>” world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72106E0-881A-4282-9113-4BD9EA63C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02" y="2514600"/>
            <a:ext cx="914400" cy="9144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27A056C-DD06-4FFF-AB05-7A3D3A3BD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87" y="2514600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9C9CFD3-C9C9-42E3-9B9D-EBAFC19EECC4}"/>
              </a:ext>
            </a:extLst>
          </p:cNvPr>
          <p:cNvSpPr txBox="1"/>
          <p:nvPr/>
        </p:nvSpPr>
        <p:spPr>
          <a:xfrm>
            <a:off x="4673125" y="3700533"/>
            <a:ext cx="2991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5A536D"/>
                </a:solidFill>
              </a:rPr>
              <a:t>Long running functions 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en-US" sz="2000" dirty="0">
                <a:solidFill>
                  <a:srgbClr val="5A536D"/>
                </a:solidFill>
              </a:rPr>
              <a:t>make poor.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09044F6-205D-450F-8082-1AA32F93F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452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22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Resources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890116"/>
            <a:ext cx="7972054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A536D"/>
                </a:solidFill>
              </a:rPr>
              <a:t>Durable Functions Documentation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de-DE" sz="1400" dirty="0">
                <a:hlinkClick r:id="rId2"/>
              </a:rPr>
              <a:t>https://docs.microsoft.com/azure/azure-functions/durable/</a:t>
            </a:r>
            <a:endParaRPr lang="en-US" sz="1400" dirty="0">
              <a:solidFill>
                <a:srgbClr val="5A536D"/>
              </a:solidFill>
            </a:endParaRP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dirty="0">
                <a:solidFill>
                  <a:srgbClr val="5A536D"/>
                </a:solidFill>
              </a:rPr>
              <a:t>Our GitHub Repo </a:t>
            </a:r>
          </a:p>
          <a:p>
            <a:r>
              <a:rPr lang="de-DE" sz="1400" u="sng" dirty="0">
                <a:hlinkClick r:id="rId3"/>
              </a:rPr>
              <a:t>https://github.com/thoemmi/DurableFunctionsMeetupRosenheim</a:t>
            </a:r>
            <a:endParaRPr lang="en-US" sz="2000" dirty="0">
              <a:solidFill>
                <a:srgbClr val="5A536D"/>
              </a:solidFill>
            </a:endParaRP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dirty="0">
                <a:solidFill>
                  <a:srgbClr val="5A536D"/>
                </a:solidFill>
              </a:rPr>
              <a:t>Durable Dungeon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de-DE" sz="1400" dirty="0">
                <a:hlinkClick r:id="rId4"/>
              </a:rPr>
              <a:t>https://github.com/JeremyLikness/DurableDungeon</a:t>
            </a:r>
            <a:endParaRPr lang="en-US" sz="2000" dirty="0">
              <a:solidFill>
                <a:srgbClr val="5A536D"/>
              </a:solidFill>
            </a:endParaRPr>
          </a:p>
          <a:p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dirty="0">
                <a:solidFill>
                  <a:srgbClr val="5A536D"/>
                </a:solidFill>
              </a:rPr>
              <a:t>Deployment strategies from Tsuyoshi Ushio</a:t>
            </a:r>
            <a:br>
              <a:rPr lang="en-US" sz="2000" dirty="0">
                <a:solidFill>
                  <a:srgbClr val="5A536D"/>
                </a:solidFill>
              </a:rPr>
            </a:br>
            <a:r>
              <a:rPr lang="de-DE" sz="1200" dirty="0">
                <a:hlinkClick r:id="rId5"/>
              </a:rPr>
              <a:t>https://medium.com/@tsuyoshiushio/durable-functions-blue-green-deployment-strategies-ed25509ecd60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4A3C87-C8F5-4882-A19F-71ACDB9530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73434"/>
            <a:ext cx="1311131" cy="13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6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Microsofts</a:t>
            </a:r>
            <a:r>
              <a:rPr lang="en-US" sz="2400" dirty="0"/>
              <a:t> Serverless World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F28FC7-C7FE-4E49-A48E-95BC48B9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09" y="2357271"/>
            <a:ext cx="1044184" cy="8121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55CD94-4783-4D06-B873-9A46F947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36" y="2344508"/>
            <a:ext cx="1088877" cy="82490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544877-BEF1-4497-B51F-49C5B4436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99" y="2393221"/>
            <a:ext cx="925302" cy="7402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48A5EE-89B2-4E82-A073-2244FA8DA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187" y="2374324"/>
            <a:ext cx="688848" cy="7591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1A6EDFA-F918-4264-B9B9-337D40D84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8663" y="4802414"/>
            <a:ext cx="1004374" cy="530087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2BF18B-55F3-4CD8-8746-5CD64332C4B3}"/>
              </a:ext>
            </a:extLst>
          </p:cNvPr>
          <p:cNvCxnSpPr/>
          <p:nvPr/>
        </p:nvCxnSpPr>
        <p:spPr>
          <a:xfrm>
            <a:off x="1438921" y="3375991"/>
            <a:ext cx="2060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FCA3ABF-EAB9-45A7-9765-C4CE7455150B}"/>
              </a:ext>
            </a:extLst>
          </p:cNvPr>
          <p:cNvSpPr/>
          <p:nvPr/>
        </p:nvSpPr>
        <p:spPr>
          <a:xfrm>
            <a:off x="3499369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4B205A-ED02-4AF8-B4B4-9B4CBFDD8360}"/>
              </a:ext>
            </a:extLst>
          </p:cNvPr>
          <p:cNvSpPr txBox="1"/>
          <p:nvPr/>
        </p:nvSpPr>
        <p:spPr>
          <a:xfrm>
            <a:off x="2796271" y="366486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On-Premises</a:t>
            </a:r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3003EA0-B771-4A08-8597-3B7DF58CBB38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667643" y="3375991"/>
            <a:ext cx="25571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2955D57-3838-4098-8FEE-3C9356EF16AC}"/>
              </a:ext>
            </a:extLst>
          </p:cNvPr>
          <p:cNvSpPr/>
          <p:nvPr/>
        </p:nvSpPr>
        <p:spPr>
          <a:xfrm>
            <a:off x="6224800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7AC6A8D-2AC1-4687-B5D5-34BEA63FC44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393074" y="3372943"/>
            <a:ext cx="1373639" cy="3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148FFC27-371E-4CD6-BF18-7062E5E6A71F}"/>
              </a:ext>
            </a:extLst>
          </p:cNvPr>
          <p:cNvSpPr/>
          <p:nvPr/>
        </p:nvSpPr>
        <p:spPr>
          <a:xfrm>
            <a:off x="7766713" y="3290647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F9A204-5CA2-4609-9C72-80C616247FC7}"/>
              </a:ext>
            </a:extLst>
          </p:cNvPr>
          <p:cNvSpPr/>
          <p:nvPr/>
        </p:nvSpPr>
        <p:spPr>
          <a:xfrm>
            <a:off x="9024474" y="3286303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15937F1-6B3A-4BE2-86D1-33089871D155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934987" y="3368599"/>
            <a:ext cx="1089487" cy="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88F0F77C-60D4-468D-9ACD-1C042DB9A81D}"/>
              </a:ext>
            </a:extLst>
          </p:cNvPr>
          <p:cNvSpPr/>
          <p:nvPr/>
        </p:nvSpPr>
        <p:spPr>
          <a:xfrm rot="16200000">
            <a:off x="7676367" y="2607957"/>
            <a:ext cx="348967" cy="3614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77E9CF4-7AF5-4AC3-9721-0750BC0ADFD1}"/>
              </a:ext>
            </a:extLst>
          </p:cNvPr>
          <p:cNvCxnSpPr>
            <a:cxnSpLocks/>
          </p:cNvCxnSpPr>
          <p:nvPr/>
        </p:nvCxnSpPr>
        <p:spPr>
          <a:xfrm>
            <a:off x="9192748" y="3366007"/>
            <a:ext cx="829341" cy="9984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21FD9B3-CFD7-4301-B4FE-494811F0861F}"/>
              </a:ext>
            </a:extLst>
          </p:cNvPr>
          <p:cNvSpPr txBox="1"/>
          <p:nvPr/>
        </p:nvSpPr>
        <p:spPr>
          <a:xfrm>
            <a:off x="5992985" y="366486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F7D625C-4CF9-46E9-B981-588DF015600E}"/>
              </a:ext>
            </a:extLst>
          </p:cNvPr>
          <p:cNvSpPr txBox="1"/>
          <p:nvPr/>
        </p:nvSpPr>
        <p:spPr>
          <a:xfrm>
            <a:off x="7491617" y="365876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1AB6B60-B783-443D-9513-6CCE2DF90745}"/>
              </a:ext>
            </a:extLst>
          </p:cNvPr>
          <p:cNvSpPr txBox="1"/>
          <p:nvPr/>
        </p:nvSpPr>
        <p:spPr>
          <a:xfrm>
            <a:off x="8455519" y="36653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Serverless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5" grpId="0" animBg="1"/>
      <p:bldP spid="28" grpId="0" animBg="1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Serverless?</a:t>
            </a:r>
            <a:endParaRPr lang="de-DE" sz="2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B019DA7-C8ED-46E5-A52F-A97A2B518617}"/>
              </a:ext>
            </a:extLst>
          </p:cNvPr>
          <p:cNvSpPr txBox="1"/>
          <p:nvPr/>
        </p:nvSpPr>
        <p:spPr>
          <a:xfrm>
            <a:off x="5042450" y="3766784"/>
            <a:ext cx="21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Automatic scaling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AB62E43-8793-4393-BD78-2B2D724370F7}"/>
              </a:ext>
            </a:extLst>
          </p:cNvPr>
          <p:cNvSpPr txBox="1"/>
          <p:nvPr/>
        </p:nvSpPr>
        <p:spPr>
          <a:xfrm>
            <a:off x="1322585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Deploy without having to worry about infrastructure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10BD73F-6C2C-4ED1-B378-BCF497189803}"/>
              </a:ext>
            </a:extLst>
          </p:cNvPr>
          <p:cNvSpPr txBox="1"/>
          <p:nvPr/>
        </p:nvSpPr>
        <p:spPr>
          <a:xfrm>
            <a:off x="8321441" y="3766784"/>
            <a:ext cx="248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Consumption-based pricing model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75D132E-93ED-4B76-927E-4B3A515FF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341" y="1640421"/>
            <a:ext cx="1905000" cy="1905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BCFC8D7-87EB-446B-9BC4-9230E43B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02" y="1640421"/>
            <a:ext cx="1905000" cy="1905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6943FDC3-4639-4275-A396-FD1B88933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579" y="1772943"/>
            <a:ext cx="1905000" cy="190500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A8692FE0-99AD-4C97-A871-3CF1F48EB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91" y="193089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1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Serverless Components in Azure</a:t>
            </a:r>
            <a:endParaRPr lang="de-DE" sz="24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0EFB7FF-D4F9-4635-8E0E-8E8C35689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654" y="2047305"/>
            <a:ext cx="1673086" cy="167308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F34188A-4769-47D3-B28A-49273862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1915" y="1918509"/>
            <a:ext cx="1801882" cy="180188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D005D7-8730-4C83-9539-986BFD23BC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3972" y="2207831"/>
            <a:ext cx="1223237" cy="12232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A8619B7-41C6-4D47-A97F-F06EAE3FB4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4307" y="2142295"/>
            <a:ext cx="1354307" cy="135430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8870773-41B5-45BA-88BB-6E2F926DA8E9}"/>
              </a:ext>
            </a:extLst>
          </p:cNvPr>
          <p:cNvSpPr txBox="1"/>
          <p:nvPr/>
        </p:nvSpPr>
        <p:spPr>
          <a:xfrm>
            <a:off x="1448532" y="3757918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Functions</a:t>
            </a:r>
            <a:endParaRPr lang="de-DE" sz="20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5B5DB5F-8870-4088-9B59-EB9321E7DC32}"/>
              </a:ext>
            </a:extLst>
          </p:cNvPr>
          <p:cNvSpPr txBox="1"/>
          <p:nvPr/>
        </p:nvSpPr>
        <p:spPr>
          <a:xfrm>
            <a:off x="4169247" y="3757918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Logic Apps</a:t>
            </a:r>
            <a:endParaRPr lang="de-DE" sz="2000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6F8B4E7-2592-44E4-9664-142624978C5A}"/>
              </a:ext>
            </a:extLst>
          </p:cNvPr>
          <p:cNvSpPr txBox="1"/>
          <p:nvPr/>
        </p:nvSpPr>
        <p:spPr>
          <a:xfrm>
            <a:off x="6783659" y="3757918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Event Grid</a:t>
            </a:r>
            <a:endParaRPr lang="de-DE" sz="2000" b="1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447C46E-3D9F-4236-8BE9-C2A3C9B7C556}"/>
              </a:ext>
            </a:extLst>
          </p:cNvPr>
          <p:cNvSpPr txBox="1"/>
          <p:nvPr/>
        </p:nvSpPr>
        <p:spPr>
          <a:xfrm>
            <a:off x="9248190" y="3757918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SQL Server</a:t>
            </a:r>
            <a:endParaRPr lang="de-DE" sz="20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EB7423F-D70A-47C5-9007-B4053D3BC1F5}"/>
              </a:ext>
            </a:extLst>
          </p:cNvPr>
          <p:cNvSpPr txBox="1"/>
          <p:nvPr/>
        </p:nvSpPr>
        <p:spPr>
          <a:xfrm>
            <a:off x="1084650" y="4257812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Compute</a:t>
            </a:r>
            <a:endParaRPr lang="de-DE" sz="16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69EC7DE-84DE-452D-881A-DC5FDCFFE3A3}"/>
              </a:ext>
            </a:extLst>
          </p:cNvPr>
          <p:cNvSpPr txBox="1"/>
          <p:nvPr/>
        </p:nvSpPr>
        <p:spPr>
          <a:xfrm>
            <a:off x="3812578" y="4257812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Workflows</a:t>
            </a:r>
            <a:endParaRPr lang="de-DE" sz="16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75E296B-257A-4A1E-8DC4-F134F7654AE1}"/>
              </a:ext>
            </a:extLst>
          </p:cNvPr>
          <p:cNvSpPr txBox="1"/>
          <p:nvPr/>
        </p:nvSpPr>
        <p:spPr>
          <a:xfrm>
            <a:off x="6578474" y="4257812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Events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72A2C85-C3B2-479E-8F54-6421153FFD28}"/>
              </a:ext>
            </a:extLst>
          </p:cNvPr>
          <p:cNvSpPr txBox="1"/>
          <p:nvPr/>
        </p:nvSpPr>
        <p:spPr>
          <a:xfrm>
            <a:off x="8958046" y="4257812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Database</a:t>
            </a:r>
            <a:endParaRPr lang="de-DE" sz="1600" dirty="0"/>
          </a:p>
        </p:txBody>
      </p:sp>
      <p:sp>
        <p:nvSpPr>
          <p:cNvPr id="20" name="Flussdiagramm: Daten 19">
            <a:extLst>
              <a:ext uri="{FF2B5EF4-FFF2-40B4-BE49-F238E27FC236}">
                <a16:creationId xmlns:a16="http://schemas.microsoft.com/office/drawing/2014/main" id="{62DE8E99-D61C-499E-9D02-DB23F9AB508B}"/>
              </a:ext>
            </a:extLst>
          </p:cNvPr>
          <p:cNvSpPr/>
          <p:nvPr/>
        </p:nvSpPr>
        <p:spPr>
          <a:xfrm rot="2363934">
            <a:off x="9992790" y="2160059"/>
            <a:ext cx="1485395" cy="241867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rgbClr val="3F3658"/>
                </a:solidFill>
              </a:rPr>
              <a:t>PREVIEW</a:t>
            </a:r>
            <a:endParaRPr lang="de-DE" sz="1200" i="1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2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/>
      <p:bldP spid="35" grpId="0"/>
      <p:bldP spid="36" grpId="0"/>
      <p:bldP spid="37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1E0705-CB19-4279-9F72-D5CA72B5A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Azure Functions?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26CB9F-40A6-4135-AFD8-E0E32AEF33A4}"/>
              </a:ext>
            </a:extLst>
          </p:cNvPr>
          <p:cNvSpPr txBox="1"/>
          <p:nvPr/>
        </p:nvSpPr>
        <p:spPr>
          <a:xfrm>
            <a:off x="4982814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Languages</a:t>
            </a:r>
            <a:br>
              <a:rPr lang="en-US" b="1" dirty="0">
                <a:solidFill>
                  <a:srgbClr val="5A536D"/>
                </a:solidFill>
              </a:rPr>
            </a:br>
            <a:br>
              <a:rPr lang="en-US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C#, F#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JavaScript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23D8E3B-5689-4398-A6DA-CDBC2374C4C6}"/>
              </a:ext>
            </a:extLst>
          </p:cNvPr>
          <p:cNvSpPr txBox="1"/>
          <p:nvPr/>
        </p:nvSpPr>
        <p:spPr>
          <a:xfrm>
            <a:off x="1322585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Triggers</a:t>
            </a:r>
            <a:br>
              <a:rPr lang="en-US" b="1" dirty="0">
                <a:solidFill>
                  <a:srgbClr val="5A536D"/>
                </a:solidFill>
              </a:rPr>
            </a:br>
            <a:endParaRPr lang="en-US" b="1" dirty="0">
              <a:solidFill>
                <a:srgbClr val="5A536D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Timer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Queue Message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HTTP Trigger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4A86A9-1F81-46F1-8861-33DE870B38E1}"/>
              </a:ext>
            </a:extLst>
          </p:cNvPr>
          <p:cNvSpPr txBox="1"/>
          <p:nvPr/>
        </p:nvSpPr>
        <p:spPr>
          <a:xfrm>
            <a:off x="8542620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Bindings</a:t>
            </a:r>
            <a:br>
              <a:rPr lang="en-US" b="1" dirty="0">
                <a:solidFill>
                  <a:srgbClr val="083232"/>
                </a:solidFill>
              </a:rPr>
            </a:br>
            <a:br>
              <a:rPr lang="en-US" b="1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Blob Storage</a:t>
            </a:r>
          </a:p>
          <a:p>
            <a:pPr algn="ctr"/>
            <a:r>
              <a:rPr lang="en-US" dirty="0" err="1">
                <a:solidFill>
                  <a:srgbClr val="083232"/>
                </a:solidFill>
              </a:rPr>
              <a:t>CosmosDb</a:t>
            </a:r>
            <a:endParaRPr lang="en-US" dirty="0">
              <a:solidFill>
                <a:srgbClr val="083232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SendGrid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7B68A4D-61C7-420B-BF33-247F642E6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815" y="1861784"/>
            <a:ext cx="1905000" cy="1905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2B85951-3E5A-44EB-854C-5E73591B2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455" y="1861784"/>
            <a:ext cx="1905000" cy="1905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E86C759-0D0B-4976-82CA-4A6A05C12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02" y="186178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7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AppService vs. Consumption Plan</a:t>
            </a:r>
            <a:endParaRPr lang="de-DE" sz="2400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DCC823F-E036-4E55-B363-FBCADCBBD42D}"/>
              </a:ext>
            </a:extLst>
          </p:cNvPr>
          <p:cNvGrpSpPr/>
          <p:nvPr/>
        </p:nvGrpSpPr>
        <p:grpSpPr>
          <a:xfrm>
            <a:off x="1588088" y="1197277"/>
            <a:ext cx="1517370" cy="1358605"/>
            <a:chOff x="1956352" y="1098273"/>
            <a:chExt cx="2153479" cy="1905000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6A43D63-E292-4037-A2C5-B502BCE5D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6352" y="1098273"/>
              <a:ext cx="1905000" cy="190500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E31D2501-A43D-41D8-B66E-D43A94EB8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397" y="1876839"/>
              <a:ext cx="1126434" cy="1126434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D0F5968-84F3-46E7-BD04-9B156568F9EF}"/>
              </a:ext>
            </a:extLst>
          </p:cNvPr>
          <p:cNvGrpSpPr/>
          <p:nvPr/>
        </p:nvGrpSpPr>
        <p:grpSpPr>
          <a:xfrm>
            <a:off x="6956346" y="1031881"/>
            <a:ext cx="1517370" cy="1524001"/>
            <a:chOff x="7414594" y="924339"/>
            <a:chExt cx="1905000" cy="213691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52F1573C-4A0E-4DA3-A2A3-092EF2F4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594" y="924339"/>
              <a:ext cx="1905000" cy="1905000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D0251BA6-E605-4767-923D-F145ED09F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8615" y="1934819"/>
              <a:ext cx="1126434" cy="1126434"/>
            </a:xfrm>
            <a:prstGeom prst="rect">
              <a:avLst/>
            </a:prstGeom>
          </p:spPr>
        </p:pic>
      </p:grp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B9CF57D-92D5-4D3C-89AD-F0CED551AC14}"/>
              </a:ext>
            </a:extLst>
          </p:cNvPr>
          <p:cNvCxnSpPr>
            <a:cxnSpLocks/>
          </p:cNvCxnSpPr>
          <p:nvPr/>
        </p:nvCxnSpPr>
        <p:spPr>
          <a:xfrm>
            <a:off x="5947839" y="2471213"/>
            <a:ext cx="0" cy="3538648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2FD6D48-EC3E-4F3D-A3AE-B5B8E15408E9}"/>
              </a:ext>
            </a:extLst>
          </p:cNvPr>
          <p:cNvSpPr txBox="1"/>
          <p:nvPr/>
        </p:nvSpPr>
        <p:spPr>
          <a:xfrm>
            <a:off x="8298634" y="1552479"/>
            <a:ext cx="2440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Consumption Plan</a:t>
            </a:r>
            <a:endParaRPr lang="de-DE" sz="20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2E0BC03-794D-4045-9E74-CD3EEC19BC12}"/>
              </a:ext>
            </a:extLst>
          </p:cNvPr>
          <p:cNvSpPr txBox="1"/>
          <p:nvPr/>
        </p:nvSpPr>
        <p:spPr>
          <a:xfrm>
            <a:off x="2766090" y="1511128"/>
            <a:ext cx="2140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AppService Plan</a:t>
            </a:r>
            <a:endParaRPr lang="de-DE" sz="20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BD12CA-8464-44CF-B361-4605C908CD5B}"/>
              </a:ext>
            </a:extLst>
          </p:cNvPr>
          <p:cNvSpPr txBox="1"/>
          <p:nvPr/>
        </p:nvSpPr>
        <p:spPr>
          <a:xfrm>
            <a:off x="6491889" y="2842591"/>
            <a:ext cx="36134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A536D"/>
                </a:solidFill>
              </a:rPr>
              <a:t>Billing Model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Number of executions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CPU Time (s) x RAM (GB) </a:t>
            </a:r>
          </a:p>
          <a:p>
            <a:r>
              <a:rPr lang="en-US" b="1" dirty="0">
                <a:solidFill>
                  <a:srgbClr val="5A536D"/>
                </a:solidFill>
              </a:rPr>
              <a:t>Free monthly grant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1,000,000 executions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400,000 GB-s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2569FEA-4B6F-415C-8803-3A36D5A4184F}"/>
              </a:ext>
            </a:extLst>
          </p:cNvPr>
          <p:cNvSpPr txBox="1"/>
          <p:nvPr/>
        </p:nvSpPr>
        <p:spPr>
          <a:xfrm>
            <a:off x="1370945" y="2842591"/>
            <a:ext cx="4473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A536D"/>
                </a:solidFill>
              </a:rPr>
              <a:t>Regular App Service Plan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Pay for dedicated servers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Predictable monthly cost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Several pricing tiers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No function duration constraints </a:t>
            </a:r>
          </a:p>
          <a:p>
            <a:r>
              <a:rPr lang="en-US" b="1" dirty="0">
                <a:solidFill>
                  <a:srgbClr val="5A536D"/>
                </a:solidFill>
              </a:rPr>
              <a:t>Azure Functions premium plan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rgbClr val="5A536D"/>
                </a:solidFill>
              </a:rPr>
              <a:t>VNet</a:t>
            </a:r>
            <a:r>
              <a:rPr lang="en-US" dirty="0">
                <a:solidFill>
                  <a:srgbClr val="5A536D"/>
                </a:solidFill>
              </a:rPr>
              <a:t> connectivity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Improved performance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Warmup Function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5A536D"/>
                </a:solidFill>
              </a:rPr>
              <a:t>Set min and max instances</a:t>
            </a:r>
          </a:p>
        </p:txBody>
      </p:sp>
      <p:sp>
        <p:nvSpPr>
          <p:cNvPr id="43" name="Flussdiagramm: Daten 42">
            <a:extLst>
              <a:ext uri="{FF2B5EF4-FFF2-40B4-BE49-F238E27FC236}">
                <a16:creationId xmlns:a16="http://schemas.microsoft.com/office/drawing/2014/main" id="{36F8A0FF-C5BA-4B3E-AF5C-54E56F2A6282}"/>
              </a:ext>
            </a:extLst>
          </p:cNvPr>
          <p:cNvSpPr/>
          <p:nvPr/>
        </p:nvSpPr>
        <p:spPr>
          <a:xfrm rot="2639563">
            <a:off x="4593108" y="4904531"/>
            <a:ext cx="1353068" cy="252947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rgbClr val="3F3658"/>
                </a:solidFill>
              </a:rPr>
              <a:t>PREVIEW</a:t>
            </a:r>
            <a:endParaRPr lang="de-DE" sz="1200" i="1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Benefits of Azure Functions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88EBDA-04D3-4F87-8C8E-763AB5547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944376" y="1909449"/>
            <a:ext cx="4573688" cy="30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Rapid and simple development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All the power of Azure Web Apps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Pay for what you use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Automatic scaling</a:t>
            </a:r>
          </a:p>
        </p:txBody>
      </p:sp>
    </p:spTree>
    <p:extLst>
      <p:ext uri="{BB962C8B-B14F-4D97-AF65-F5344CB8AC3E}">
        <p14:creationId xmlns:p14="http://schemas.microsoft.com/office/powerpoint/2010/main" val="423274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Azure Functions Demo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876269" y="2476498"/>
            <a:ext cx="7420621" cy="15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Create and deploy a Azure Function with Visual Studio</a:t>
            </a:r>
          </a:p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Create a </a:t>
            </a:r>
            <a:r>
              <a:rPr lang="en-US" sz="2000" b="1" dirty="0" err="1">
                <a:solidFill>
                  <a:srgbClr val="5A536D"/>
                </a:solidFill>
              </a:rPr>
              <a:t>Powershell</a:t>
            </a:r>
            <a:r>
              <a:rPr lang="en-US" sz="2000" b="1" dirty="0">
                <a:solidFill>
                  <a:srgbClr val="5A536D"/>
                </a:solidFill>
              </a:rPr>
              <a:t> Azure Function inside the Azure Portal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6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Extreme Schatten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Office PowerPoint</Application>
  <PresentationFormat>Breitbild</PresentationFormat>
  <Paragraphs>212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Hasklig Medium</vt:lpstr>
      <vt:lpstr>Raleway</vt:lpstr>
      <vt:lpstr>Symbol</vt:lpstr>
      <vt:lpstr>Office</vt:lpstr>
      <vt:lpstr>Stateful Serverless    Azure Durable Function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Meyer</dc:creator>
  <cp:lastModifiedBy>Robert Meyer</cp:lastModifiedBy>
  <cp:revision>271</cp:revision>
  <dcterms:created xsi:type="dcterms:W3CDTF">2019-10-28T06:52:29Z</dcterms:created>
  <dcterms:modified xsi:type="dcterms:W3CDTF">2019-10-31T14:06:54Z</dcterms:modified>
</cp:coreProperties>
</file>