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9" r:id="rId5"/>
    <p:sldId id="265" r:id="rId6"/>
    <p:sldId id="268" r:id="rId7"/>
    <p:sldId id="264" r:id="rId8"/>
    <p:sldId id="266" r:id="rId9"/>
    <p:sldId id="261" r:id="rId10"/>
    <p:sldId id="270" r:id="rId11"/>
    <p:sldId id="271" r:id="rId12"/>
    <p:sldId id="272" r:id="rId13"/>
    <p:sldId id="273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232"/>
    <a:srgbClr val="5A536D"/>
    <a:srgbClr val="3F3658"/>
    <a:srgbClr val="FFD36F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6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C30D2-0701-48EA-8639-9BF1205E3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241D5F-9333-49D9-9F13-72013C6D7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728536-AD8E-4833-9EE8-37CAB39C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CC3E9-3812-4C09-995F-A1F529B2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072B24-5C6E-466B-8FB8-0E11AB21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8517216-45B2-47D9-8FE5-59D38FB8D472}"/>
              </a:ext>
            </a:extLst>
          </p:cNvPr>
          <p:cNvSpPr/>
          <p:nvPr userDrawn="1"/>
        </p:nvSpPr>
        <p:spPr>
          <a:xfrm>
            <a:off x="0" y="0"/>
            <a:ext cx="12192000" cy="530087"/>
          </a:xfrm>
          <a:prstGeom prst="rect">
            <a:avLst/>
          </a:prstGeom>
          <a:solidFill>
            <a:srgbClr val="FFD36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dirty="0">
              <a:solidFill>
                <a:srgbClr val="08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3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B2D8B-7CA0-4240-92C1-913CE562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E08007-9DF7-4414-821B-8C546CA9E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9AEC2-06FD-4211-8159-2128C2E8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F2440B-17A4-4945-8C17-DF2AE676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F412B4-19BA-4C1B-B622-B241A664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2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D02594-8F9D-4913-86DF-3C3121C6A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C7A7BB-408D-484F-9944-AF1BD0E6F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260AD-D91D-4F0D-A01A-ED93C8A6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40B6B0-B3F6-43B8-979C-3481F6CE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3FA54D-90EF-4BBF-9034-8B209BD8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4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711FED-5CFC-44B5-8109-A6C5EDE6F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8626"/>
            <a:ext cx="10515600" cy="5408337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08A5F0-6FB2-496B-8940-81072E1E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88D58-95DA-4595-A1BE-307B66C0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771186-E321-4E1E-8FCF-0A7D8D2D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21AE5EA-206B-4040-BFB3-922288BD9C35}"/>
              </a:ext>
            </a:extLst>
          </p:cNvPr>
          <p:cNvSpPr/>
          <p:nvPr userDrawn="1"/>
        </p:nvSpPr>
        <p:spPr>
          <a:xfrm>
            <a:off x="0" y="0"/>
            <a:ext cx="12192000" cy="530087"/>
          </a:xfrm>
          <a:prstGeom prst="rect">
            <a:avLst/>
          </a:prstGeom>
          <a:solidFill>
            <a:srgbClr val="FFD36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dirty="0">
              <a:solidFill>
                <a:srgbClr val="083232"/>
              </a:solidFill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408ED6E-8CAA-4B82-BCAC-13D718E064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0"/>
            <a:ext cx="10515600" cy="53008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5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35036-DF4F-4CB1-ACDE-A24657CC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38CD61-9AC5-438F-B2C2-C9904663D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AC5940-92C8-4DCA-B034-FDB0BC0F4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63E7FC-3C84-46C8-BC8F-F10A32AD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DB60AE-2D4B-4DD5-860B-9C9E9DC5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8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0848F-0503-4D70-8C34-1E8B6DB5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20A00E-B032-4DBD-B8ED-31F9C165F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3D168D-FCA2-498A-B00C-3E97F0982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834116-6E2F-4610-97A7-695138C6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E079A2-2E63-4DFD-984B-966C523C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78D2FB-EACF-4C98-AC39-0577E5DA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0DFA8-C4F8-4390-B889-014913325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ADEE46-BB72-4AFB-9108-ACF54AAE3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1049EB-6B7C-405F-8D5C-32FADE48A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DBE4BC-A19F-4F70-A6E5-E76462E8E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E69BD0-748A-4ACB-B219-C455B6317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11606FB-DE72-41DC-977E-6225F690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6814EB-DE84-4243-AB48-777413A6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C0310C-2987-4B73-9DEC-AD6E6EFD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9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A8DD3-3C5C-4B61-9FC3-9B0D87AC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8F2B2C-A5E1-450C-A42D-7FB439C7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7157A3-E315-45EC-BFB9-EB5796D4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DE6A4B-A4D8-417D-9714-430A8C97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4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6123EB-CEF2-43DE-A91E-803A8E63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35F55D-C148-4E76-8163-678145A9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AC79E2-6C96-49B4-AD03-E022D53E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9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C96E1-698F-4FE5-B5BD-8943BD02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1967E-6769-4CC5-9FEF-750F5D9A0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E7C1F3-FD7C-4B71-9B5C-052F9C0DA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90937E-61AF-4456-B5AD-7FE9DCB9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CAD55C-9849-4845-A058-BB9E37EF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0E36CF-82D3-4C74-BC97-0E8D0C80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8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010EF-4A8D-4A82-BC96-3FF126DB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DB39EED-D5E8-4B7F-9A72-27A8BF19A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1B9C5B-572B-4813-95DA-CF679DE14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71903B-30FD-47C5-9C2E-3EEF74F9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B8166C-E491-4749-AC2A-FBCDE511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02FD60-708D-4980-A3BE-C7FEB3F8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1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5AC6BC-BB2C-4A59-85D6-2CB4DD75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C07F7D-0D3A-4C36-9C19-9E886300D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83F047-FA07-48C5-9570-CC8473B10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DCE2F7-F80A-41D4-81A2-5C0FFD7FB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74D958-6793-4CFE-B6F2-75F3B6B56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9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96843-B5DE-4642-A45B-EE3C27364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5087" y="1542456"/>
            <a:ext cx="7321826" cy="238760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Stateful Serverless</a:t>
            </a:r>
            <a:br>
              <a:rPr lang="en-US" sz="4800" dirty="0"/>
            </a:br>
            <a:r>
              <a:rPr lang="en-US" sz="2800" dirty="0"/>
              <a:t> </a:t>
            </a:r>
            <a:r>
              <a:rPr lang="en-US" sz="1600" dirty="0"/>
              <a:t> </a:t>
            </a:r>
            <a:br>
              <a:rPr lang="en-US" sz="4800" dirty="0"/>
            </a:br>
            <a:r>
              <a:rPr lang="en-US" sz="4000" dirty="0"/>
              <a:t>Azure Durable Function</a:t>
            </a:r>
            <a:endParaRPr lang="en-US" sz="4800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5BAAE44-936F-4B71-9868-A3A31160E4F7}"/>
              </a:ext>
            </a:extLst>
          </p:cNvPr>
          <p:cNvGrpSpPr/>
          <p:nvPr/>
        </p:nvGrpSpPr>
        <p:grpSpPr>
          <a:xfrm>
            <a:off x="1322797" y="4772396"/>
            <a:ext cx="3943042" cy="1288242"/>
            <a:chOff x="2435087" y="4101836"/>
            <a:chExt cx="3943042" cy="1288242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D2F6A25E-C4FC-49EB-9D64-BBD74CDF219D}"/>
                </a:ext>
              </a:extLst>
            </p:cNvPr>
            <p:cNvSpPr txBox="1"/>
            <p:nvPr/>
          </p:nvSpPr>
          <p:spPr>
            <a:xfrm>
              <a:off x="3729647" y="4161182"/>
              <a:ext cx="2648482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Robert Meyer</a:t>
              </a:r>
            </a:p>
            <a:p>
              <a:r>
                <a:rPr lang="en-US" sz="1600" dirty="0"/>
                <a:t>FULLSTACK-DEVELOPER</a:t>
              </a:r>
            </a:p>
            <a:p>
              <a:endParaRPr lang="en-US" dirty="0"/>
            </a:p>
            <a:p>
              <a:r>
                <a:rPr lang="en-US" dirty="0"/>
                <a:t>@</a:t>
              </a:r>
              <a:r>
                <a:rPr lang="en-US" dirty="0" err="1"/>
                <a:t>roeb</a:t>
              </a:r>
              <a:r>
                <a:rPr lang="en-US" dirty="0"/>
                <a:t> </a:t>
              </a:r>
            </a:p>
          </p:txBody>
        </p:sp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AE305FBB-136F-476C-A285-87E6D868D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087" y="4101836"/>
              <a:ext cx="1174729" cy="1288242"/>
            </a:xfrm>
            <a:prstGeom prst="rect">
              <a:avLst/>
            </a:prstGeom>
          </p:spPr>
        </p:pic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E95CA54-C863-4E46-890D-AE060E91552B}"/>
              </a:ext>
            </a:extLst>
          </p:cNvPr>
          <p:cNvCxnSpPr>
            <a:cxnSpLocks/>
          </p:cNvCxnSpPr>
          <p:nvPr/>
        </p:nvCxnSpPr>
        <p:spPr>
          <a:xfrm>
            <a:off x="4066032" y="2736256"/>
            <a:ext cx="4059936" cy="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08B77205-E820-4193-BE41-25F1A534EFF9}"/>
              </a:ext>
            </a:extLst>
          </p:cNvPr>
          <p:cNvSpPr txBox="1"/>
          <p:nvPr/>
        </p:nvSpPr>
        <p:spPr>
          <a:xfrm>
            <a:off x="8744977" y="4831742"/>
            <a:ext cx="25170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Thomas Freudenberg</a:t>
            </a:r>
          </a:p>
          <a:p>
            <a:r>
              <a:rPr lang="en-US" sz="1600" dirty="0"/>
              <a:t>[TITLE]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thoemmi</a:t>
            </a:r>
            <a:r>
              <a:rPr lang="en-US" dirty="0"/>
              <a:t>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861DC5D-0D23-474A-9184-46F225B01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769" y="4772396"/>
            <a:ext cx="1275743" cy="127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94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Durable Functions Basics</a:t>
            </a:r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05578A5-B054-4D6A-9E9B-425D70C98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86" y="2604052"/>
            <a:ext cx="1649896" cy="1649896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230473C-6B74-4169-8062-6A758FE1F4AC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214509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868B512-7AD0-41BB-B2FA-6D895090D1D0}"/>
              </a:ext>
            </a:extLst>
          </p:cNvPr>
          <p:cNvSpPr txBox="1"/>
          <p:nvPr/>
        </p:nvSpPr>
        <p:spPr>
          <a:xfrm>
            <a:off x="3882895" y="1722782"/>
            <a:ext cx="556274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Define Workflows in code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Parallel executions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Error handling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Easily understood “Orchestrator Function”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54D208F-B792-4062-8274-CDD4A7B0716D}"/>
              </a:ext>
            </a:extLst>
          </p:cNvPr>
          <p:cNvSpPr txBox="1"/>
          <p:nvPr/>
        </p:nvSpPr>
        <p:spPr>
          <a:xfrm>
            <a:off x="3882894" y="3045359"/>
            <a:ext cx="44262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Supports many Workflow patterns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Human interactions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Fan-out/Fan-in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5A03BE-0C45-4EB4-9834-4C930E7D3B60}"/>
              </a:ext>
            </a:extLst>
          </p:cNvPr>
          <p:cNvSpPr txBox="1"/>
          <p:nvPr/>
        </p:nvSpPr>
        <p:spPr>
          <a:xfrm>
            <a:off x="3882894" y="4090937"/>
            <a:ext cx="57823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Solves the state problem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Tracks the workflow progress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Much better in Azure Durable Functions 2.0 </a:t>
            </a:r>
            <a:endParaRPr lang="de-DE" dirty="0">
              <a:solidFill>
                <a:srgbClr val="083232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F01A897-C21A-4E6D-985D-61F7BE664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36" y="4704522"/>
            <a:ext cx="284922" cy="28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0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Azure Functions</a:t>
            </a:r>
            <a:endParaRPr lang="de-DE" sz="2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FE2375B-1562-4961-9873-23936DB1493A}"/>
              </a:ext>
            </a:extLst>
          </p:cNvPr>
          <p:cNvSpPr txBox="1"/>
          <p:nvPr/>
        </p:nvSpPr>
        <p:spPr>
          <a:xfrm>
            <a:off x="3783495" y="2980155"/>
            <a:ext cx="536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@Thomas: Kannst du </a:t>
            </a:r>
            <a:r>
              <a:rPr lang="en-US" dirty="0" err="1"/>
              <a:t>dir</a:t>
            </a:r>
            <a:r>
              <a:rPr lang="en-US" dirty="0"/>
              <a:t> das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zurecht</a:t>
            </a:r>
            <a:r>
              <a:rPr lang="en-US" dirty="0"/>
              <a:t> </a:t>
            </a:r>
            <a:r>
              <a:rPr lang="en-US" dirty="0" err="1"/>
              <a:t>bauen</a:t>
            </a:r>
            <a:r>
              <a:rPr lang="en-US" dirty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2099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Benefits of Durable Functions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88EBDA-04D3-4F87-8C8E-763AB5547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481499"/>
            <a:ext cx="5306261" cy="38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Define workflows in code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Easy to implement complex workflows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Consolidate exception handling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Check on progress or cancel workflow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Manage state for you</a:t>
            </a:r>
          </a:p>
        </p:txBody>
      </p:sp>
    </p:spTree>
    <p:extLst>
      <p:ext uri="{BB962C8B-B14F-4D97-AF65-F5344CB8AC3E}">
        <p14:creationId xmlns:p14="http://schemas.microsoft.com/office/powerpoint/2010/main" val="2003423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Pains of Durable Functions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667030"/>
            <a:ext cx="7553671" cy="38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Deployment with breaking changes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Versioning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Monitoring of the entire workflow or individual components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Keep Alive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5CC8111-EBAC-4C1F-B935-528581FD2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3327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71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FEEEED-CDAD-46CC-946F-1878FDBB93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Durable Functions or Logic Apps?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FF7E328-4759-4076-92B6-5239BE2FB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3803" y="1407941"/>
            <a:ext cx="941143" cy="94114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A68255B-EC52-444C-907C-E57690B433E0}"/>
              </a:ext>
            </a:extLst>
          </p:cNvPr>
          <p:cNvSpPr txBox="1"/>
          <p:nvPr/>
        </p:nvSpPr>
        <p:spPr>
          <a:xfrm>
            <a:off x="3490406" y="2429959"/>
            <a:ext cx="1427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Functions</a:t>
            </a:r>
            <a:endParaRPr lang="de-DE" sz="2000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622374D-99DE-48A8-8B25-51B2D14E6A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8531" y="1348561"/>
            <a:ext cx="1027459" cy="102745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D52E358-F77A-4CF7-B3E6-44E918DE3753}"/>
              </a:ext>
            </a:extLst>
          </p:cNvPr>
          <p:cNvSpPr txBox="1"/>
          <p:nvPr/>
        </p:nvSpPr>
        <p:spPr>
          <a:xfrm>
            <a:off x="6998651" y="2429959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Logic Apps</a:t>
            </a:r>
            <a:endParaRPr lang="de-DE" sz="2000" b="1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984E12F7-8F42-49AF-A915-AB7A57F96779}"/>
              </a:ext>
            </a:extLst>
          </p:cNvPr>
          <p:cNvSpPr/>
          <p:nvPr/>
        </p:nvSpPr>
        <p:spPr>
          <a:xfrm>
            <a:off x="2647124" y="3185308"/>
            <a:ext cx="6646370" cy="530087"/>
          </a:xfrm>
          <a:prstGeom prst="roundRect">
            <a:avLst>
              <a:gd name="adj" fmla="val 11667"/>
            </a:avLst>
          </a:prstGeom>
          <a:solidFill>
            <a:srgbClr val="3F3658">
              <a:alpha val="75000"/>
            </a:srgbClr>
          </a:solidFill>
          <a:ln>
            <a:solidFill>
              <a:srgbClr val="FFD36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Both allows implementing advanced patterns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C88BD0AE-7D04-40C0-9C38-C89D4FE5532F}"/>
              </a:ext>
            </a:extLst>
          </p:cNvPr>
          <p:cNvSpPr/>
          <p:nvPr/>
        </p:nvSpPr>
        <p:spPr>
          <a:xfrm>
            <a:off x="2647124" y="4019605"/>
            <a:ext cx="3077815" cy="1324094"/>
          </a:xfrm>
          <a:prstGeom prst="roundRect">
            <a:avLst>
              <a:gd name="adj" fmla="val 7162"/>
            </a:avLst>
          </a:prstGeom>
          <a:solidFill>
            <a:srgbClr val="3F3658">
              <a:alpha val="75000"/>
            </a:srgbClr>
          </a:solidFill>
          <a:ln>
            <a:solidFill>
              <a:srgbClr val="FFD36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C#, F# and JavaScript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Bindings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FF8CC212-465B-41A0-B1F6-FA91420EEFA3}"/>
              </a:ext>
            </a:extLst>
          </p:cNvPr>
          <p:cNvSpPr/>
          <p:nvPr/>
        </p:nvSpPr>
        <p:spPr>
          <a:xfrm>
            <a:off x="6215679" y="4019605"/>
            <a:ext cx="3077815" cy="1324094"/>
          </a:xfrm>
          <a:prstGeom prst="roundRect">
            <a:avLst>
              <a:gd name="adj" fmla="val 7162"/>
            </a:avLst>
          </a:prstGeom>
          <a:solidFill>
            <a:srgbClr val="5A536D"/>
          </a:solidFill>
          <a:ln>
            <a:solidFill>
              <a:srgbClr val="FFD36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Visual Designer and WDL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200+ Connectors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A0CC5EC-14E9-476D-888C-32764EC313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667" y="1538888"/>
            <a:ext cx="679247" cy="67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1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DOMUS Software AG</a:t>
            </a:r>
            <a:endParaRPr lang="de-DE" sz="24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28DE926-5FF1-44D5-BCA3-FA6F9F0DB3BC}"/>
              </a:ext>
            </a:extLst>
          </p:cNvPr>
          <p:cNvSpPr txBox="1"/>
          <p:nvPr/>
        </p:nvSpPr>
        <p:spPr>
          <a:xfrm>
            <a:off x="3988904" y="3059668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bastel</a:t>
            </a:r>
            <a:r>
              <a:rPr lang="en-US" dirty="0"/>
              <a:t> ich gerade </a:t>
            </a:r>
            <a:r>
              <a:rPr lang="en-US" dirty="0" err="1"/>
              <a:t>etwas</a:t>
            </a:r>
            <a:r>
              <a:rPr lang="en-US" dirty="0"/>
              <a:t>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398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Microsofts</a:t>
            </a:r>
            <a:r>
              <a:rPr lang="en-US" sz="2400" dirty="0"/>
              <a:t> Serverless World</a:t>
            </a:r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BF28FC7-C7FE-4E49-A48E-95BC48B9A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209" y="2357271"/>
            <a:ext cx="1044184" cy="8121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A55CD94-4783-4D06-B873-9A46F9473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636" y="2344508"/>
            <a:ext cx="1088877" cy="82490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0544877-BEF1-4497-B51F-49C5B4436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199" y="2393221"/>
            <a:ext cx="925302" cy="74024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548A5EE-89B2-4E82-A073-2244FA8DA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4187" y="2374324"/>
            <a:ext cx="688848" cy="75913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1A6EDFA-F918-4264-B9B9-337D40D84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8663" y="4802414"/>
            <a:ext cx="1004374" cy="530087"/>
          </a:xfrm>
          <a:prstGeom prst="rect">
            <a:avLst/>
          </a:prstGeom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22BF18B-55F3-4CD8-8746-5CD64332C4B3}"/>
              </a:ext>
            </a:extLst>
          </p:cNvPr>
          <p:cNvCxnSpPr/>
          <p:nvPr/>
        </p:nvCxnSpPr>
        <p:spPr>
          <a:xfrm>
            <a:off x="1438921" y="3375991"/>
            <a:ext cx="2060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FCA3ABF-EAB9-45A7-9765-C4CE7455150B}"/>
              </a:ext>
            </a:extLst>
          </p:cNvPr>
          <p:cNvSpPr/>
          <p:nvPr/>
        </p:nvSpPr>
        <p:spPr>
          <a:xfrm>
            <a:off x="3499369" y="3293695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4B205A-ED02-4AF8-B4B4-9B4CBFDD8360}"/>
              </a:ext>
            </a:extLst>
          </p:cNvPr>
          <p:cNvSpPr txBox="1"/>
          <p:nvPr/>
        </p:nvSpPr>
        <p:spPr>
          <a:xfrm>
            <a:off x="2796271" y="366486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On-Premises</a:t>
            </a:r>
            <a:endParaRPr lang="de-DE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3003EA0-B771-4A08-8597-3B7DF58CBB38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3667643" y="3375991"/>
            <a:ext cx="25571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D2955D57-3838-4098-8FEE-3C9356EF16AC}"/>
              </a:ext>
            </a:extLst>
          </p:cNvPr>
          <p:cNvSpPr/>
          <p:nvPr/>
        </p:nvSpPr>
        <p:spPr>
          <a:xfrm>
            <a:off x="6224800" y="3293695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7AC6A8D-2AC1-4687-B5D5-34BEA63FC443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393074" y="3372943"/>
            <a:ext cx="1373639" cy="3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148FFC27-371E-4CD6-BF18-7062E5E6A71F}"/>
              </a:ext>
            </a:extLst>
          </p:cNvPr>
          <p:cNvSpPr/>
          <p:nvPr/>
        </p:nvSpPr>
        <p:spPr>
          <a:xfrm>
            <a:off x="7766713" y="3290647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BF9A204-5CA2-4609-9C72-80C616247FC7}"/>
              </a:ext>
            </a:extLst>
          </p:cNvPr>
          <p:cNvSpPr/>
          <p:nvPr/>
        </p:nvSpPr>
        <p:spPr>
          <a:xfrm>
            <a:off x="9024474" y="3286303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715937F1-6B3A-4BE2-86D1-33089871D155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934987" y="3368599"/>
            <a:ext cx="1089487" cy="1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eschweifte Klammer links 27">
            <a:extLst>
              <a:ext uri="{FF2B5EF4-FFF2-40B4-BE49-F238E27FC236}">
                <a16:creationId xmlns:a16="http://schemas.microsoft.com/office/drawing/2014/main" id="{88F0F77C-60D4-468D-9ACD-1C042DB9A81D}"/>
              </a:ext>
            </a:extLst>
          </p:cNvPr>
          <p:cNvSpPr/>
          <p:nvPr/>
        </p:nvSpPr>
        <p:spPr>
          <a:xfrm rot="16200000">
            <a:off x="7676367" y="2607957"/>
            <a:ext cx="348967" cy="36146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77E9CF4-7AF5-4AC3-9721-0750BC0ADFD1}"/>
              </a:ext>
            </a:extLst>
          </p:cNvPr>
          <p:cNvCxnSpPr>
            <a:cxnSpLocks/>
          </p:cNvCxnSpPr>
          <p:nvPr/>
        </p:nvCxnSpPr>
        <p:spPr>
          <a:xfrm>
            <a:off x="9192748" y="3366007"/>
            <a:ext cx="829341" cy="9984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921FD9B3-CFD7-4301-B4FE-494811F0861F}"/>
              </a:ext>
            </a:extLst>
          </p:cNvPr>
          <p:cNvSpPr txBox="1"/>
          <p:nvPr/>
        </p:nvSpPr>
        <p:spPr>
          <a:xfrm>
            <a:off x="5992985" y="366486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IaaS</a:t>
            </a:r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F7D625C-4CF9-46E9-B981-588DF015600E}"/>
              </a:ext>
            </a:extLst>
          </p:cNvPr>
          <p:cNvSpPr txBox="1"/>
          <p:nvPr/>
        </p:nvSpPr>
        <p:spPr>
          <a:xfrm>
            <a:off x="7491617" y="365876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PaaS</a:t>
            </a:r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1AB6B60-B783-443D-9513-6CCE2DF90745}"/>
              </a:ext>
            </a:extLst>
          </p:cNvPr>
          <p:cNvSpPr txBox="1"/>
          <p:nvPr/>
        </p:nvSpPr>
        <p:spPr>
          <a:xfrm>
            <a:off x="8455519" y="3665343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Serverless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85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5" grpId="0" animBg="1"/>
      <p:bldP spid="28" grpId="0" animBg="1"/>
      <p:bldP spid="32" grpId="0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Serverless?</a:t>
            </a:r>
            <a:endParaRPr lang="de-DE" sz="2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B019DA7-C8ED-46E5-A52F-A97A2B518617}"/>
              </a:ext>
            </a:extLst>
          </p:cNvPr>
          <p:cNvSpPr txBox="1"/>
          <p:nvPr/>
        </p:nvSpPr>
        <p:spPr>
          <a:xfrm>
            <a:off x="5042450" y="3766784"/>
            <a:ext cx="21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Automatic scaling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AB62E43-8793-4393-BD78-2B2D724370F7}"/>
              </a:ext>
            </a:extLst>
          </p:cNvPr>
          <p:cNvSpPr txBox="1"/>
          <p:nvPr/>
        </p:nvSpPr>
        <p:spPr>
          <a:xfrm>
            <a:off x="1322585" y="3766784"/>
            <a:ext cx="2040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Deploy without having to worry about infrastructure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10BD73F-6C2C-4ED1-B378-BCF497189803}"/>
              </a:ext>
            </a:extLst>
          </p:cNvPr>
          <p:cNvSpPr txBox="1"/>
          <p:nvPr/>
        </p:nvSpPr>
        <p:spPr>
          <a:xfrm>
            <a:off x="8321441" y="3766784"/>
            <a:ext cx="248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Consumption-based pricing model</a:t>
            </a:r>
            <a:endParaRPr lang="de-DE" dirty="0">
              <a:solidFill>
                <a:srgbClr val="083232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D3AD1E0-FD78-4FC9-94C1-627AB0E8B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368" y="2020669"/>
            <a:ext cx="1438168" cy="140954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99C8AE8-B12F-46AA-81CC-05E9FA4C7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148" y="2058127"/>
            <a:ext cx="1751705" cy="133463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F92808E-3E94-44CA-AB93-E0920EDE1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9061" y="2162675"/>
            <a:ext cx="1807948" cy="11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1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Serverless Components in Azure</a:t>
            </a:r>
            <a:endParaRPr lang="de-DE" sz="24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0EFB7FF-D4F9-4635-8E0E-8E8C35689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8654" y="2047305"/>
            <a:ext cx="1673086" cy="167308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F34188A-4769-47D3-B28A-49273862A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1915" y="1918509"/>
            <a:ext cx="1801882" cy="180188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1D005D7-8730-4C83-9539-986BFD23BC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03972" y="2207831"/>
            <a:ext cx="1223237" cy="122323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A8619B7-41C6-4D47-A97F-F06EAE3FB4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44307" y="2142295"/>
            <a:ext cx="1354307" cy="135430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C8870773-41B5-45BA-88BB-6E2F926DA8E9}"/>
              </a:ext>
            </a:extLst>
          </p:cNvPr>
          <p:cNvSpPr txBox="1"/>
          <p:nvPr/>
        </p:nvSpPr>
        <p:spPr>
          <a:xfrm>
            <a:off x="1448532" y="3757918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Functions</a:t>
            </a:r>
            <a:endParaRPr lang="de-DE" sz="2000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5B5DB5F-8870-4088-9B59-EB9321E7DC32}"/>
              </a:ext>
            </a:extLst>
          </p:cNvPr>
          <p:cNvSpPr txBox="1"/>
          <p:nvPr/>
        </p:nvSpPr>
        <p:spPr>
          <a:xfrm>
            <a:off x="4169247" y="3757918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Logic Apps</a:t>
            </a:r>
            <a:endParaRPr lang="de-DE" sz="2000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6F8B4E7-2592-44E4-9664-142624978C5A}"/>
              </a:ext>
            </a:extLst>
          </p:cNvPr>
          <p:cNvSpPr txBox="1"/>
          <p:nvPr/>
        </p:nvSpPr>
        <p:spPr>
          <a:xfrm>
            <a:off x="6783659" y="3757918"/>
            <a:ext cx="146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Event Grid</a:t>
            </a:r>
            <a:endParaRPr lang="de-DE" sz="2000" b="1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447C46E-3D9F-4236-8BE9-C2A3C9B7C556}"/>
              </a:ext>
            </a:extLst>
          </p:cNvPr>
          <p:cNvSpPr txBox="1"/>
          <p:nvPr/>
        </p:nvSpPr>
        <p:spPr>
          <a:xfrm>
            <a:off x="9248190" y="3757918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SQL Server</a:t>
            </a:r>
            <a:endParaRPr lang="de-DE" sz="20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EB7423F-D70A-47C5-9007-B4053D3BC1F5}"/>
              </a:ext>
            </a:extLst>
          </p:cNvPr>
          <p:cNvSpPr txBox="1"/>
          <p:nvPr/>
        </p:nvSpPr>
        <p:spPr>
          <a:xfrm>
            <a:off x="1084650" y="4257812"/>
            <a:ext cx="2121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Compute</a:t>
            </a:r>
            <a:endParaRPr lang="de-DE" sz="16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69EC7DE-84DE-452D-881A-DC5FDCFFE3A3}"/>
              </a:ext>
            </a:extLst>
          </p:cNvPr>
          <p:cNvSpPr txBox="1"/>
          <p:nvPr/>
        </p:nvSpPr>
        <p:spPr>
          <a:xfrm>
            <a:off x="3812578" y="4257812"/>
            <a:ext cx="226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Workflows</a:t>
            </a:r>
            <a:endParaRPr lang="de-DE" sz="16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75E296B-257A-4A1E-8DC4-F134F7654AE1}"/>
              </a:ext>
            </a:extLst>
          </p:cNvPr>
          <p:cNvSpPr txBox="1"/>
          <p:nvPr/>
        </p:nvSpPr>
        <p:spPr>
          <a:xfrm>
            <a:off x="6578474" y="4257812"/>
            <a:ext cx="187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Events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72A2C85-C3B2-479E-8F54-6421153FFD28}"/>
              </a:ext>
            </a:extLst>
          </p:cNvPr>
          <p:cNvSpPr txBox="1"/>
          <p:nvPr/>
        </p:nvSpPr>
        <p:spPr>
          <a:xfrm>
            <a:off x="8958046" y="4257812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Database</a:t>
            </a:r>
            <a:endParaRPr lang="de-DE" sz="1600" dirty="0"/>
          </a:p>
        </p:txBody>
      </p:sp>
      <p:sp>
        <p:nvSpPr>
          <p:cNvPr id="20" name="Flussdiagramm: Daten 19">
            <a:extLst>
              <a:ext uri="{FF2B5EF4-FFF2-40B4-BE49-F238E27FC236}">
                <a16:creationId xmlns:a16="http://schemas.microsoft.com/office/drawing/2014/main" id="{62DE8E99-D61C-499E-9D02-DB23F9AB508B}"/>
              </a:ext>
            </a:extLst>
          </p:cNvPr>
          <p:cNvSpPr/>
          <p:nvPr/>
        </p:nvSpPr>
        <p:spPr>
          <a:xfrm rot="2639563">
            <a:off x="9992790" y="2160059"/>
            <a:ext cx="1485395" cy="241867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3F3658"/>
                </a:solidFill>
              </a:rPr>
              <a:t>PREVIEW</a:t>
            </a:r>
            <a:endParaRPr lang="de-DE" sz="1200" dirty="0">
              <a:solidFill>
                <a:srgbClr val="3F36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42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1" grpId="0"/>
      <p:bldP spid="35" grpId="0"/>
      <p:bldP spid="36" grpId="0"/>
      <p:bldP spid="37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1E0705-CB19-4279-9F72-D5CA72B5A7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Azure Functions?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326CB9F-40A6-4135-AFD8-E0E32AEF33A4}"/>
              </a:ext>
            </a:extLst>
          </p:cNvPr>
          <p:cNvSpPr txBox="1"/>
          <p:nvPr/>
        </p:nvSpPr>
        <p:spPr>
          <a:xfrm>
            <a:off x="4982814" y="3766784"/>
            <a:ext cx="2040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A536D"/>
                </a:solidFill>
              </a:rPr>
              <a:t>Languages</a:t>
            </a:r>
            <a:br>
              <a:rPr lang="en-US" b="1" dirty="0">
                <a:solidFill>
                  <a:srgbClr val="5A536D"/>
                </a:solidFill>
              </a:rPr>
            </a:br>
            <a:br>
              <a:rPr lang="en-US" dirty="0">
                <a:solidFill>
                  <a:srgbClr val="083232"/>
                </a:solidFill>
              </a:rPr>
            </a:br>
            <a:r>
              <a:rPr lang="en-US" dirty="0">
                <a:solidFill>
                  <a:srgbClr val="083232"/>
                </a:solidFill>
              </a:rPr>
              <a:t>C#, F#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JavaScript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Java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23D8E3B-5689-4398-A6DA-CDBC2374C4C6}"/>
              </a:ext>
            </a:extLst>
          </p:cNvPr>
          <p:cNvSpPr txBox="1"/>
          <p:nvPr/>
        </p:nvSpPr>
        <p:spPr>
          <a:xfrm>
            <a:off x="1322585" y="3766784"/>
            <a:ext cx="2040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A536D"/>
                </a:solidFill>
              </a:rPr>
              <a:t>Triggers</a:t>
            </a:r>
            <a:br>
              <a:rPr lang="en-US" b="1" dirty="0">
                <a:solidFill>
                  <a:srgbClr val="5A536D"/>
                </a:solidFill>
              </a:rPr>
            </a:br>
            <a:endParaRPr lang="en-US" b="1" dirty="0">
              <a:solidFill>
                <a:srgbClr val="5A536D"/>
              </a:solidFill>
            </a:endParaRPr>
          </a:p>
          <a:p>
            <a:pPr algn="ctr"/>
            <a:r>
              <a:rPr lang="en-US" dirty="0">
                <a:solidFill>
                  <a:srgbClr val="083232"/>
                </a:solidFill>
              </a:rPr>
              <a:t>Timer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Queue Message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HTTP Trigger</a:t>
            </a:r>
            <a:endParaRPr lang="de-DE" dirty="0">
              <a:solidFill>
                <a:srgbClr val="5A536D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64A86A9-1F81-46F1-8861-33DE870B38E1}"/>
              </a:ext>
            </a:extLst>
          </p:cNvPr>
          <p:cNvSpPr txBox="1"/>
          <p:nvPr/>
        </p:nvSpPr>
        <p:spPr>
          <a:xfrm>
            <a:off x="8542620" y="3766784"/>
            <a:ext cx="2040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A536D"/>
                </a:solidFill>
              </a:rPr>
              <a:t>Bindings</a:t>
            </a:r>
            <a:br>
              <a:rPr lang="en-US" b="1" dirty="0">
                <a:solidFill>
                  <a:srgbClr val="083232"/>
                </a:solidFill>
              </a:rPr>
            </a:br>
            <a:br>
              <a:rPr lang="en-US" b="1" dirty="0">
                <a:solidFill>
                  <a:srgbClr val="083232"/>
                </a:solidFill>
              </a:rPr>
            </a:br>
            <a:r>
              <a:rPr lang="en-US" dirty="0">
                <a:solidFill>
                  <a:srgbClr val="083232"/>
                </a:solidFill>
              </a:rPr>
              <a:t>Blob Storage</a:t>
            </a:r>
          </a:p>
          <a:p>
            <a:pPr algn="ctr"/>
            <a:r>
              <a:rPr lang="en-US" dirty="0" err="1">
                <a:solidFill>
                  <a:srgbClr val="083232"/>
                </a:solidFill>
              </a:rPr>
              <a:t>CosmosDb</a:t>
            </a:r>
            <a:endParaRPr lang="en-US" dirty="0">
              <a:solidFill>
                <a:srgbClr val="083232"/>
              </a:solidFill>
            </a:endParaRPr>
          </a:p>
          <a:p>
            <a:pPr algn="ctr"/>
            <a:r>
              <a:rPr lang="en-US" dirty="0">
                <a:solidFill>
                  <a:srgbClr val="083232"/>
                </a:solidFill>
              </a:rPr>
              <a:t>SendGrid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35E6E80-FA94-40F0-8D98-05B129A72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069" y="2074447"/>
            <a:ext cx="1502323" cy="135455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01B21C2-7368-495C-94CB-DCD292257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389" y="2039961"/>
            <a:ext cx="1327226" cy="142352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918ACA3-D9E4-4DBD-9E77-5657FC1AF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465" y="2013059"/>
            <a:ext cx="1409143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7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Azure Functions</a:t>
            </a:r>
            <a:endParaRPr lang="de-DE" sz="2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FE2375B-1562-4961-9873-23936DB1493A}"/>
              </a:ext>
            </a:extLst>
          </p:cNvPr>
          <p:cNvSpPr txBox="1"/>
          <p:nvPr/>
        </p:nvSpPr>
        <p:spPr>
          <a:xfrm>
            <a:off x="3783495" y="2980155"/>
            <a:ext cx="536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@Thomas: Kannst du </a:t>
            </a:r>
            <a:r>
              <a:rPr lang="en-US" dirty="0" err="1"/>
              <a:t>dir</a:t>
            </a:r>
            <a:r>
              <a:rPr lang="en-US" dirty="0"/>
              <a:t> das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zurecht</a:t>
            </a:r>
            <a:r>
              <a:rPr lang="en-US" dirty="0"/>
              <a:t> </a:t>
            </a:r>
            <a:r>
              <a:rPr lang="en-US" dirty="0" err="1"/>
              <a:t>bauen</a:t>
            </a:r>
            <a:r>
              <a:rPr lang="en-US" dirty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783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Demos Azure Functions</a:t>
            </a:r>
            <a:endParaRPr lang="de-DE" sz="24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0AD0E3B-E029-4C47-A02E-4FD8F2F1CA2A}"/>
              </a:ext>
            </a:extLst>
          </p:cNvPr>
          <p:cNvSpPr txBox="1"/>
          <p:nvPr/>
        </p:nvSpPr>
        <p:spPr>
          <a:xfrm>
            <a:off x="3783495" y="2980155"/>
            <a:ext cx="536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@Thomas: Kannst du </a:t>
            </a:r>
            <a:r>
              <a:rPr lang="en-US" dirty="0" err="1"/>
              <a:t>dir</a:t>
            </a:r>
            <a:r>
              <a:rPr lang="en-US" dirty="0"/>
              <a:t> das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zurecht</a:t>
            </a:r>
            <a:r>
              <a:rPr lang="en-US" dirty="0"/>
              <a:t> </a:t>
            </a:r>
            <a:r>
              <a:rPr lang="en-US" dirty="0" err="1"/>
              <a:t>bauen</a:t>
            </a:r>
            <a:r>
              <a:rPr lang="en-US" dirty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5647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FEEEED-CDAD-46CC-946F-1878FDBB93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are Durable Functions?</a:t>
            </a:r>
            <a:endParaRPr lang="de-DE" sz="2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19D27F4-2089-49D3-A7CA-AE2AE1B2FD38}"/>
              </a:ext>
            </a:extLst>
          </p:cNvPr>
          <p:cNvSpPr txBox="1"/>
          <p:nvPr/>
        </p:nvSpPr>
        <p:spPr>
          <a:xfrm>
            <a:off x="4982814" y="3766784"/>
            <a:ext cx="2040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Write “stateful” functions in a “</a:t>
            </a:r>
            <a:r>
              <a:rPr lang="en-US" dirty="0">
                <a:solidFill>
                  <a:srgbClr val="5A536D"/>
                </a:solidFill>
              </a:rPr>
              <a:t>serverless</a:t>
            </a:r>
            <a:r>
              <a:rPr lang="en-US" dirty="0">
                <a:solidFill>
                  <a:srgbClr val="083232"/>
                </a:solidFill>
              </a:rPr>
              <a:t>” environment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AE5DD49-A884-4026-B173-256B4C69CD3C}"/>
              </a:ext>
            </a:extLst>
          </p:cNvPr>
          <p:cNvSpPr txBox="1"/>
          <p:nvPr/>
        </p:nvSpPr>
        <p:spPr>
          <a:xfrm>
            <a:off x="1322585" y="3766784"/>
            <a:ext cx="204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An extension to </a:t>
            </a:r>
          </a:p>
          <a:p>
            <a:pPr algn="ctr"/>
            <a:r>
              <a:rPr lang="en-US" dirty="0">
                <a:solidFill>
                  <a:srgbClr val="5A536D"/>
                </a:solidFill>
              </a:rPr>
              <a:t>Azure Functions</a:t>
            </a:r>
            <a:endParaRPr lang="de-DE" dirty="0">
              <a:solidFill>
                <a:srgbClr val="5A536D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AC3AD73-C97D-47AD-A77D-28564B966E6A}"/>
              </a:ext>
            </a:extLst>
          </p:cNvPr>
          <p:cNvSpPr txBox="1"/>
          <p:nvPr/>
        </p:nvSpPr>
        <p:spPr>
          <a:xfrm>
            <a:off x="8542620" y="3766784"/>
            <a:ext cx="204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Define workflows in code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5D7840C-286A-4EAC-A46B-D416765C7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564" y="2145188"/>
            <a:ext cx="1821624" cy="128381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7B6C5A7-D2A3-4AEE-852D-67BE21D02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445" y="2074447"/>
            <a:ext cx="1502323" cy="135455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C97A0A7-C671-45FC-BED1-F412D3F12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251" y="2068200"/>
            <a:ext cx="1502323" cy="13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0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aleway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Extreme Schatten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Breitbild</PresentationFormat>
  <Paragraphs>82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Raleway</vt:lpstr>
      <vt:lpstr>Symbol</vt:lpstr>
      <vt:lpstr>Wingdings</vt:lpstr>
      <vt:lpstr>Office</vt:lpstr>
      <vt:lpstr>Stateful Serverless    Azure Durable Function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Meyer</dc:creator>
  <cp:lastModifiedBy>Robert Meyer</cp:lastModifiedBy>
  <cp:revision>152</cp:revision>
  <dcterms:created xsi:type="dcterms:W3CDTF">2019-10-28T06:52:29Z</dcterms:created>
  <dcterms:modified xsi:type="dcterms:W3CDTF">2019-10-31T10:39:42Z</dcterms:modified>
</cp:coreProperties>
</file>