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9" r:id="rId5"/>
    <p:sldId id="265" r:id="rId6"/>
    <p:sldId id="268" r:id="rId7"/>
    <p:sldId id="264" r:id="rId8"/>
    <p:sldId id="266" r:id="rId9"/>
    <p:sldId id="261" r:id="rId10"/>
    <p:sldId id="270" r:id="rId11"/>
    <p:sldId id="271" r:id="rId12"/>
    <p:sldId id="276" r:id="rId13"/>
    <p:sldId id="277" r:id="rId14"/>
    <p:sldId id="274" r:id="rId15"/>
    <p:sldId id="275" r:id="rId16"/>
    <p:sldId id="272" r:id="rId17"/>
    <p:sldId id="273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36D"/>
    <a:srgbClr val="083232"/>
    <a:srgbClr val="3F3658"/>
    <a:srgbClr val="FFD36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30D2-0701-48EA-8639-9BF1205E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241D5F-9333-49D9-9F13-72013C6D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28536-AD8E-4833-9EE8-37CAB39C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C3E9-3812-4C09-995F-A1F529B2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72B24-5C6E-466B-8FB8-0E11AB21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517216-45B2-47D9-8FE5-59D38FB8D472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2D8B-7CA0-4240-92C1-913CE562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E08007-9DF7-4414-821B-8C546CA9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9AEC2-06FD-4211-8159-2128C2E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2440B-17A4-4945-8C17-DF2AE676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412B4-19BA-4C1B-B622-B241A66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02594-8F9D-4913-86DF-3C3121C6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7A7BB-408D-484F-9944-AF1BD0E6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260AD-D91D-4F0D-A01A-ED93C8A6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0B6B0-B3F6-43B8-979C-3481F6CE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FA54D-90EF-4BBF-9034-8B209BD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11FED-5CFC-44B5-8109-A6C5EDE6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26"/>
            <a:ext cx="10515600" cy="540833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8A5F0-6FB2-496B-8940-81072E1E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88D58-95DA-4595-A1BE-307B66C0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71186-E321-4E1E-8FCF-0A7D8D2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1AE5EA-206B-4040-BFB3-922288BD9C35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408ED6E-8CAA-4B82-BCAC-13D718E06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0"/>
            <a:ext cx="10515600" cy="53008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35036-DF4F-4CB1-ACDE-A24657CC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38CD61-9AC5-438F-B2C2-C9904663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C5940-92C8-4DCA-B034-FDB0BC0F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3E7FC-3C84-46C8-BC8F-F10A32AD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B60AE-2D4B-4DD5-860B-9C9E9DC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8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0848F-0503-4D70-8C34-1E8B6DB5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0A00E-B032-4DBD-B8ED-31F9C165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3D168D-FCA2-498A-B00C-3E97F098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834116-6E2F-4610-97A7-695138C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079A2-2E63-4DFD-984B-966C523C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8D2FB-EACF-4C98-AC39-0577E5DA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DFA8-C4F8-4390-B889-01491332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DEE46-BB72-4AFB-9108-ACF54AAE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049EB-6B7C-405F-8D5C-32FADE48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BE4BC-A19F-4F70-A6E5-E76462E8E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E69BD0-748A-4ACB-B219-C455B631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606FB-DE72-41DC-977E-6225F690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6814EB-DE84-4243-AB48-777413A6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C0310C-2987-4B73-9DEC-AD6E6EF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A8DD3-3C5C-4B61-9FC3-9B0D87AC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F2B2C-A5E1-450C-A42D-7FB439C7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7157A3-E315-45EC-BFB9-EB5796D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DE6A4B-A4D8-417D-9714-430A8C97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6123EB-CEF2-43DE-A91E-803A8E63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35F55D-C148-4E76-8163-678145A9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C79E2-6C96-49B4-AD03-E022D53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C96E1-698F-4FE5-B5BD-8943BD02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967E-6769-4CC5-9FEF-750F5D9A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7C1F3-FD7C-4B71-9B5C-052F9C0D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0937E-61AF-4456-B5AD-7FE9DCB9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AD55C-9849-4845-A058-BB9E37E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E36CF-82D3-4C74-BC97-0E8D0C8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10EF-4A8D-4A82-BC96-3FF126D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B39EED-D5E8-4B7F-9A72-27A8BF19A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B9C5B-572B-4813-95DA-CF679DE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1903B-30FD-47C5-9C2E-3EEF74F9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8166C-E491-4749-AC2A-FBCDE511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2FD60-708D-4980-A3BE-C7FEB3F8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AC6BC-BB2C-4A59-85D6-2CB4DD75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07F7D-0D3A-4C36-9C19-9E886300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F047-FA07-48C5-9570-CC8473B10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CE2F7-F80A-41D4-81A2-5C0FFD7FB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4D958-6793-4CFE-B6F2-75F3B6B56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96843-B5DE-4642-A45B-EE3C2736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87" y="1542456"/>
            <a:ext cx="7321826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Stateful Serverless</a:t>
            </a:r>
            <a:br>
              <a:rPr lang="en-US" sz="4800" dirty="0"/>
            </a:br>
            <a:r>
              <a:rPr lang="en-US" sz="2800" dirty="0"/>
              <a:t> </a:t>
            </a:r>
            <a:r>
              <a:rPr lang="en-US" sz="1600" dirty="0"/>
              <a:t> </a:t>
            </a:r>
            <a:br>
              <a:rPr lang="en-US" sz="4800" dirty="0"/>
            </a:br>
            <a:r>
              <a:rPr lang="en-US" sz="4000" dirty="0"/>
              <a:t>Azure Durable Function</a:t>
            </a:r>
            <a:endParaRPr lang="en-US" sz="48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5BAAE44-936F-4B71-9868-A3A31160E4F7}"/>
              </a:ext>
            </a:extLst>
          </p:cNvPr>
          <p:cNvGrpSpPr/>
          <p:nvPr/>
        </p:nvGrpSpPr>
        <p:grpSpPr>
          <a:xfrm>
            <a:off x="1322797" y="4772396"/>
            <a:ext cx="3943042" cy="1288242"/>
            <a:chOff x="2435087" y="4101836"/>
            <a:chExt cx="3943042" cy="128824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2F6A25E-C4FC-49EB-9D64-BBD74CDF219D}"/>
                </a:ext>
              </a:extLst>
            </p:cNvPr>
            <p:cNvSpPr txBox="1"/>
            <p:nvPr/>
          </p:nvSpPr>
          <p:spPr>
            <a:xfrm>
              <a:off x="3729647" y="4161182"/>
              <a:ext cx="264848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Robert Meyer</a:t>
              </a:r>
            </a:p>
            <a:p>
              <a:r>
                <a:rPr lang="en-US" sz="1600" dirty="0"/>
                <a:t>FULLSTACK-DEVELOPER</a:t>
              </a:r>
            </a:p>
            <a:p>
              <a:endParaRPr lang="en-US" dirty="0"/>
            </a:p>
            <a:p>
              <a:r>
                <a:rPr lang="en-US" dirty="0"/>
                <a:t>@</a:t>
              </a:r>
              <a:r>
                <a:rPr lang="en-US" dirty="0" err="1"/>
                <a:t>roeb</a:t>
              </a:r>
              <a:r>
                <a:rPr lang="en-US" dirty="0"/>
                <a:t> 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E305FBB-136F-476C-A285-87E6D868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087" y="4101836"/>
              <a:ext cx="1174729" cy="1288242"/>
            </a:xfrm>
            <a:prstGeom prst="rect">
              <a:avLst/>
            </a:prstGeom>
          </p:spPr>
        </p:pic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E95CA54-C863-4E46-890D-AE060E91552B}"/>
              </a:ext>
            </a:extLst>
          </p:cNvPr>
          <p:cNvCxnSpPr>
            <a:cxnSpLocks/>
          </p:cNvCxnSpPr>
          <p:nvPr/>
        </p:nvCxnSpPr>
        <p:spPr>
          <a:xfrm>
            <a:off x="4066032" y="2736256"/>
            <a:ext cx="4059936" cy="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8B77205-E820-4193-BE41-25F1A534EFF9}"/>
              </a:ext>
            </a:extLst>
          </p:cNvPr>
          <p:cNvSpPr txBox="1"/>
          <p:nvPr/>
        </p:nvSpPr>
        <p:spPr>
          <a:xfrm>
            <a:off x="8744977" y="4831742"/>
            <a:ext cx="25170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Freudenberg</a:t>
            </a:r>
          </a:p>
          <a:p>
            <a:r>
              <a:rPr lang="en-US" sz="1600" dirty="0"/>
              <a:t>[TITLE]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thoemmi</a:t>
            </a:r>
            <a:r>
              <a:rPr lang="en-US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861DC5D-0D23-474A-9184-46F225B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769" y="4772396"/>
            <a:ext cx="1275743" cy="12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Basics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30473C-6B74-4169-8062-6A758FE1F4AC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214509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868B512-7AD0-41BB-B2FA-6D895090D1D0}"/>
              </a:ext>
            </a:extLst>
          </p:cNvPr>
          <p:cNvSpPr txBox="1"/>
          <p:nvPr/>
        </p:nvSpPr>
        <p:spPr>
          <a:xfrm>
            <a:off x="3882895" y="1722782"/>
            <a:ext cx="556274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Define Workflows in code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Parallel executions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Error handling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Easily understood “Orchestrator Function”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4D208F-B792-4062-8274-CDD4A7B0716D}"/>
              </a:ext>
            </a:extLst>
          </p:cNvPr>
          <p:cNvSpPr txBox="1"/>
          <p:nvPr/>
        </p:nvSpPr>
        <p:spPr>
          <a:xfrm>
            <a:off x="3882894" y="3045359"/>
            <a:ext cx="44262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Supports many Workflow patterns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Human interactions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Fan-out/Fan-in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5A03BE-0C45-4EB4-9834-4C930E7D3B60}"/>
              </a:ext>
            </a:extLst>
          </p:cNvPr>
          <p:cNvSpPr txBox="1"/>
          <p:nvPr/>
        </p:nvSpPr>
        <p:spPr>
          <a:xfrm>
            <a:off x="3882894" y="4090937"/>
            <a:ext cx="5782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Solves the state problem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Tracks the workflow progress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83232"/>
                </a:solidFill>
              </a:rPr>
              <a:t>Much better in Azure Durable Functions 2.0 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F01A897-C21A-4E6D-985D-61F7BE66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6" y="4704522"/>
            <a:ext cx="284922" cy="28492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6486CBE-692D-45C0-A9B2-8F3986ECD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4" y="243327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Durable Functions work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74222B-04BB-4FBA-ACD8-A633F76A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2933" y="2895598"/>
            <a:ext cx="798287" cy="79828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48FD8E-8C26-4A95-A913-D67E35110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2972" y="2895598"/>
            <a:ext cx="798287" cy="798287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D6C227D-ED98-43EF-A43C-46B5C1ABEFB1}"/>
              </a:ext>
            </a:extLst>
          </p:cNvPr>
          <p:cNvCxnSpPr>
            <a:cxnSpLocks/>
          </p:cNvCxnSpPr>
          <p:nvPr/>
        </p:nvCxnSpPr>
        <p:spPr>
          <a:xfrm>
            <a:off x="3154018" y="3294740"/>
            <a:ext cx="1716156" cy="1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6C3F332-3797-4DA3-89A4-114B10D01922}"/>
              </a:ext>
            </a:extLst>
          </p:cNvPr>
          <p:cNvSpPr txBox="1"/>
          <p:nvPr/>
        </p:nvSpPr>
        <p:spPr>
          <a:xfrm>
            <a:off x="3296177" y="2603210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5A536D"/>
                </a:solidFill>
              </a:rPr>
              <a:t>Orchestration</a:t>
            </a:r>
            <a:br>
              <a:rPr lang="en-US" sz="1600" dirty="0">
                <a:solidFill>
                  <a:srgbClr val="5A536D"/>
                </a:solidFill>
              </a:rPr>
            </a:br>
            <a:r>
              <a:rPr lang="en-US" sz="1600" dirty="0">
                <a:solidFill>
                  <a:srgbClr val="5A536D"/>
                </a:solidFill>
              </a:rPr>
              <a:t>Client</a:t>
            </a:r>
            <a:endParaRPr lang="de-DE" sz="1600" dirty="0">
              <a:solidFill>
                <a:srgbClr val="5A536D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0" y="2028604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9601" y="2895598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7866" y="3762592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036216" y="2427747"/>
            <a:ext cx="2571071" cy="708123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036216" y="3294740"/>
            <a:ext cx="2571071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036216" y="3453609"/>
            <a:ext cx="2571071" cy="66119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1790723" y="3761961"/>
            <a:ext cx="1702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Triggered</a:t>
            </a:r>
            <a:br>
              <a:rPr lang="en-US" sz="1600" dirty="0"/>
            </a:br>
            <a:r>
              <a:rPr lang="en-US" sz="1600" dirty="0"/>
              <a:t>Azure Function</a:t>
            </a:r>
            <a:endParaRPr lang="de-DE" sz="16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660238" y="2928488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660238" y="382241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F4A6A6-61DD-44B2-9182-41C6B1A78AD1}"/>
              </a:ext>
            </a:extLst>
          </p:cNvPr>
          <p:cNvSpPr txBox="1"/>
          <p:nvPr/>
        </p:nvSpPr>
        <p:spPr>
          <a:xfrm>
            <a:off x="4692665" y="3761962"/>
            <a:ext cx="1378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Orchestrator</a:t>
            </a:r>
            <a:br>
              <a:rPr lang="en-US" sz="1600" dirty="0"/>
            </a:br>
            <a:r>
              <a:rPr lang="en-US" sz="1600" dirty="0"/>
              <a:t>Function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660238" y="2135359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20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Chaining with Durable Functions</a:t>
            </a:r>
            <a:endParaRPr lang="de-DE" sz="24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393A85-021A-4DC0-AE64-3C47897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2180163"/>
            <a:ext cx="798287" cy="7982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004AE7-7D76-40E1-AD9F-AE9D50885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3299001"/>
            <a:ext cx="798287" cy="7982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416C95-4D21-4214-943C-CE7581A9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288" y="4368303"/>
            <a:ext cx="798287" cy="79828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F014BB-3988-4829-9F04-46B908348145}"/>
              </a:ext>
            </a:extLst>
          </p:cNvPr>
          <p:cNvCxnSpPr>
            <a:cxnSpLocks/>
          </p:cNvCxnSpPr>
          <p:nvPr/>
        </p:nvCxnSpPr>
        <p:spPr>
          <a:xfrm flipV="1">
            <a:off x="6539275" y="2579307"/>
            <a:ext cx="1683699" cy="46206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31F3DE-A385-49A8-A187-705BCC6758EC}"/>
              </a:ext>
            </a:extLst>
          </p:cNvPr>
          <p:cNvCxnSpPr>
            <a:cxnSpLocks/>
          </p:cNvCxnSpPr>
          <p:nvPr/>
        </p:nvCxnSpPr>
        <p:spPr>
          <a:xfrm>
            <a:off x="6539275" y="3679053"/>
            <a:ext cx="1683699" cy="0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459F41-8C92-42BF-973C-B9C5C21A8ABF}"/>
              </a:ext>
            </a:extLst>
          </p:cNvPr>
          <p:cNvCxnSpPr>
            <a:cxnSpLocks/>
          </p:cNvCxnSpPr>
          <p:nvPr/>
        </p:nvCxnSpPr>
        <p:spPr>
          <a:xfrm>
            <a:off x="6539275" y="4316733"/>
            <a:ext cx="1683699" cy="404347"/>
          </a:xfrm>
          <a:prstGeom prst="straightConnector1">
            <a:avLst/>
          </a:prstGeom>
          <a:ln w="317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EDD617-D29D-433A-A1CA-046613F85663}"/>
              </a:ext>
            </a:extLst>
          </p:cNvPr>
          <p:cNvSpPr txBox="1"/>
          <p:nvPr/>
        </p:nvSpPr>
        <p:spPr>
          <a:xfrm>
            <a:off x="3397450" y="1753588"/>
            <a:ext cx="2451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Orchestrator Function</a:t>
            </a:r>
            <a:endParaRPr lang="de-DE" sz="1600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200B9A-B89F-4470-A363-EC1FDDA51997}"/>
              </a:ext>
            </a:extLst>
          </p:cNvPr>
          <p:cNvSpPr txBox="1"/>
          <p:nvPr/>
        </p:nvSpPr>
        <p:spPr>
          <a:xfrm>
            <a:off x="9275925" y="333189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6DF448-4639-4FE2-A53F-246C13E9F1CB}"/>
              </a:ext>
            </a:extLst>
          </p:cNvPr>
          <p:cNvSpPr txBox="1"/>
          <p:nvPr/>
        </p:nvSpPr>
        <p:spPr>
          <a:xfrm>
            <a:off x="9277660" y="4428122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2</a:t>
            </a:r>
            <a:endParaRPr lang="de-DE" sz="16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34E0794-58E6-4892-BEE5-1B65354D496D}"/>
              </a:ext>
            </a:extLst>
          </p:cNvPr>
          <p:cNvSpPr txBox="1"/>
          <p:nvPr/>
        </p:nvSpPr>
        <p:spPr>
          <a:xfrm>
            <a:off x="9275926" y="2286918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Activity</a:t>
            </a:r>
            <a:br>
              <a:rPr lang="en-US" sz="1600" dirty="0"/>
            </a:br>
            <a:r>
              <a:rPr lang="en-US" sz="1600" dirty="0"/>
              <a:t>Function 1</a:t>
            </a:r>
            <a:endParaRPr lang="de-DE" sz="16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812AA5F-982C-43ED-90ED-784868E4B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6097" y="1558074"/>
            <a:ext cx="798287" cy="79828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ABB8786-27B2-462D-AF42-135BD188DED5}"/>
              </a:ext>
            </a:extLst>
          </p:cNvPr>
          <p:cNvSpPr txBox="1"/>
          <p:nvPr/>
        </p:nvSpPr>
        <p:spPr>
          <a:xfrm>
            <a:off x="2131050" y="2474311"/>
            <a:ext cx="426591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first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"Activity1"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second activity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"Activity2"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 </a:t>
            </a: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b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// call the third activity 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await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 </a:t>
            </a:r>
            <a:r>
              <a:rPr lang="en-US" sz="1400" dirty="0" err="1">
                <a:latin typeface="Hasklig Medium" panose="020B0509030403020204" pitchFamily="49" charset="0"/>
                <a:ea typeface="Hasklig Medium" panose="020B0509030403020204" pitchFamily="49" charset="0"/>
              </a:rPr>
              <a:t>CallActivityAsync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(</a:t>
            </a:r>
            <a:r>
              <a:rPr lang="en-US" sz="1400" dirty="0">
                <a:solidFill>
                  <a:srgbClr val="C00000"/>
                </a:solidFill>
                <a:latin typeface="Hasklig Medium" panose="020B0509030403020204" pitchFamily="49" charset="0"/>
                <a:ea typeface="Hasklig Medium" panose="020B0509030403020204" pitchFamily="49" charset="0"/>
              </a:rPr>
              <a:t>"Activity3"</a:t>
            </a:r>
            <a:r>
              <a:rPr lang="en-US" sz="1400" dirty="0">
                <a:latin typeface="Hasklig Medium" panose="020B0509030403020204" pitchFamily="49" charset="0"/>
                <a:ea typeface="Hasklig Medium" panose="020B0509030403020204" pitchFamily="49" charset="0"/>
              </a:rPr>
              <a:t>);</a:t>
            </a:r>
          </a:p>
          <a:p>
            <a:endParaRPr lang="de-DE" sz="1400" dirty="0">
              <a:latin typeface="Hasklig Medium" panose="020B0509030403020204" pitchFamily="49" charset="0"/>
              <a:ea typeface="Hasklig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3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Orchestrator Function Rules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78476"/>
            <a:ext cx="56733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Functions uses Azure Storage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Queues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Messages to trigger the next function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Tables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Store state of orchestrations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Task Hub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 storage used by Durable Functions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You can use multiple task hubs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They can share a storage account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E391B0-3209-4765-AF2B-2E10169E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5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State Storage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78476"/>
            <a:ext cx="56733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A536D"/>
                </a:solidFill>
              </a:rPr>
              <a:t>Durable Functions uses Azure Storage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Queues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Messages to trigger the next function</a:t>
            </a:r>
          </a:p>
          <a:p>
            <a:endParaRPr lang="en-US" sz="2000" b="1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Storage Tables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Store state of orchestrations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en-US" sz="2000" dirty="0">
              <a:solidFill>
                <a:srgbClr val="5A536D"/>
              </a:solidFill>
            </a:endParaRPr>
          </a:p>
          <a:p>
            <a:r>
              <a:rPr lang="en-US" sz="2000" b="1" dirty="0">
                <a:solidFill>
                  <a:srgbClr val="5A536D"/>
                </a:solidFill>
              </a:rPr>
              <a:t>Task Hub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 storage used by Durable Functions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You can use multiple task hubs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en-US" sz="2000" dirty="0">
                <a:solidFill>
                  <a:srgbClr val="5A536D"/>
                </a:solidFill>
              </a:rPr>
              <a:t>They can share a storage account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C0C6E5-A148-40A3-B8F2-DE5286CA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Demo: Simple Durable Functions Workflow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81F2AB-E65C-4B76-B7B9-679464B9904D}"/>
              </a:ext>
            </a:extLst>
          </p:cNvPr>
          <p:cNvSpPr txBox="1"/>
          <p:nvPr/>
        </p:nvSpPr>
        <p:spPr>
          <a:xfrm>
            <a:off x="3876269" y="2678889"/>
            <a:ext cx="5493812" cy="15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How to create a Durable Function Project</a:t>
            </a:r>
          </a:p>
          <a:p>
            <a:pPr>
              <a:lnSpc>
                <a:spcPct val="250000"/>
              </a:lnSpc>
            </a:pPr>
            <a:r>
              <a:rPr lang="en-US" sz="2000" b="1" dirty="0">
                <a:solidFill>
                  <a:srgbClr val="5A536D"/>
                </a:solidFill>
              </a:rPr>
              <a:t>Approval Workflow with Durable Functions</a:t>
            </a: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5C66F34-CCD3-4F4B-97B6-673D0AF7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4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0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Durable Functions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88EBDA-04D3-4F87-8C8E-763AB554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76500"/>
            <a:ext cx="1905000" cy="1905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481499"/>
            <a:ext cx="530626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Define workflows in code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Easy to implement complex workflows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Consolidate exception handling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Check on progress or cancel workflow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Manage state for you</a:t>
            </a:r>
          </a:p>
        </p:txBody>
      </p:sp>
    </p:spTree>
    <p:extLst>
      <p:ext uri="{BB962C8B-B14F-4D97-AF65-F5344CB8AC3E}">
        <p14:creationId xmlns:p14="http://schemas.microsoft.com/office/powerpoint/2010/main" val="2003423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Pains of Durable Functions</a:t>
            </a:r>
            <a:endParaRPr lang="de-DE" sz="24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EFA8ABD-5F72-4B46-BE3A-27B92D0D2871}"/>
              </a:ext>
            </a:extLst>
          </p:cNvPr>
          <p:cNvCxnSpPr>
            <a:cxnSpLocks/>
          </p:cNvCxnSpPr>
          <p:nvPr/>
        </p:nvCxnSpPr>
        <p:spPr>
          <a:xfrm>
            <a:off x="3343788" y="1278517"/>
            <a:ext cx="0" cy="4585570"/>
          </a:xfrm>
          <a:prstGeom prst="line">
            <a:avLst/>
          </a:prstGeom>
          <a:ln w="2540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E5CCA95-BF7A-46E4-9279-89F179D25AE6}"/>
              </a:ext>
            </a:extLst>
          </p:cNvPr>
          <p:cNvSpPr txBox="1"/>
          <p:nvPr/>
        </p:nvSpPr>
        <p:spPr>
          <a:xfrm>
            <a:off x="3882895" y="1667030"/>
            <a:ext cx="7553671" cy="38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Deployment with breaking changes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Versioning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Monitoring of the entire workflow or individual components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5A536D"/>
                </a:solidFill>
              </a:rPr>
              <a:t>Keep Alive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endParaRPr lang="en-US" sz="2000" dirty="0">
              <a:solidFill>
                <a:srgbClr val="5A536D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CC8111-EBAC-4C1F-B935-528581FD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43327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71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or Logic Apps?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F7E328-4759-4076-92B6-5239BE2FB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3803" y="1407941"/>
            <a:ext cx="941143" cy="941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A68255B-EC52-444C-907C-E57690B433E0}"/>
              </a:ext>
            </a:extLst>
          </p:cNvPr>
          <p:cNvSpPr txBox="1"/>
          <p:nvPr/>
        </p:nvSpPr>
        <p:spPr>
          <a:xfrm>
            <a:off x="3490406" y="2429959"/>
            <a:ext cx="1427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Functions</a:t>
            </a:r>
            <a:endParaRPr lang="de-DE" sz="20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22374D-99DE-48A8-8B25-51B2D14E6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531" y="1348561"/>
            <a:ext cx="1027459" cy="102745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D52E358-F77A-4CF7-B3E6-44E918DE3753}"/>
              </a:ext>
            </a:extLst>
          </p:cNvPr>
          <p:cNvSpPr txBox="1"/>
          <p:nvPr/>
        </p:nvSpPr>
        <p:spPr>
          <a:xfrm>
            <a:off x="6998651" y="2429959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84E12F7-8F42-49AF-A915-AB7A57F96779}"/>
              </a:ext>
            </a:extLst>
          </p:cNvPr>
          <p:cNvSpPr/>
          <p:nvPr/>
        </p:nvSpPr>
        <p:spPr>
          <a:xfrm>
            <a:off x="2647124" y="3185308"/>
            <a:ext cx="6646370" cy="530087"/>
          </a:xfrm>
          <a:prstGeom prst="roundRect">
            <a:avLst>
              <a:gd name="adj" fmla="val 11667"/>
            </a:avLst>
          </a:prstGeom>
          <a:solidFill>
            <a:srgbClr val="3F3658">
              <a:alpha val="75000"/>
            </a:srgbClr>
          </a:solidFill>
          <a:ln>
            <a:solidFill>
              <a:srgbClr val="FFD36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Both allows implementing advanced patterns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88BD0AE-7D04-40C0-9C38-C89D4FE5532F}"/>
              </a:ext>
            </a:extLst>
          </p:cNvPr>
          <p:cNvSpPr/>
          <p:nvPr/>
        </p:nvSpPr>
        <p:spPr>
          <a:xfrm>
            <a:off x="2647124" y="4019605"/>
            <a:ext cx="3077815" cy="1324094"/>
          </a:xfrm>
          <a:prstGeom prst="roundRect">
            <a:avLst>
              <a:gd name="adj" fmla="val 7162"/>
            </a:avLst>
          </a:prstGeom>
          <a:solidFill>
            <a:srgbClr val="3F3658">
              <a:alpha val="75000"/>
            </a:srgbClr>
          </a:solidFill>
          <a:ln>
            <a:solidFill>
              <a:srgbClr val="FFD36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C#, F# and JavaScript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Bindings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F8CC212-465B-41A0-B1F6-FA91420EEFA3}"/>
              </a:ext>
            </a:extLst>
          </p:cNvPr>
          <p:cNvSpPr/>
          <p:nvPr/>
        </p:nvSpPr>
        <p:spPr>
          <a:xfrm>
            <a:off x="6215679" y="4019605"/>
            <a:ext cx="3077815" cy="1324094"/>
          </a:xfrm>
          <a:prstGeom prst="roundRect">
            <a:avLst>
              <a:gd name="adj" fmla="val 7162"/>
            </a:avLst>
          </a:prstGeom>
          <a:solidFill>
            <a:srgbClr val="5A536D"/>
          </a:solidFill>
          <a:ln>
            <a:solidFill>
              <a:srgbClr val="FFD36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Visual Designer and WDL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200+ Connectors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A0CC5EC-14E9-476D-888C-32764EC31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667" y="1538888"/>
            <a:ext cx="679247" cy="6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1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DOMUS Software AG</a:t>
            </a:r>
            <a:endParaRPr lang="de-DE" sz="2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8DE926-5FF1-44D5-BCA3-FA6F9F0DB3BC}"/>
              </a:ext>
            </a:extLst>
          </p:cNvPr>
          <p:cNvSpPr txBox="1"/>
          <p:nvPr/>
        </p:nvSpPr>
        <p:spPr>
          <a:xfrm>
            <a:off x="3988904" y="3059668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bastel</a:t>
            </a:r>
            <a:r>
              <a:rPr lang="en-US" dirty="0"/>
              <a:t> ich gerade </a:t>
            </a:r>
            <a:r>
              <a:rPr lang="en-US" dirty="0" err="1"/>
              <a:t>etwas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398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Microsofts</a:t>
            </a:r>
            <a:r>
              <a:rPr lang="en-US" sz="2400" dirty="0"/>
              <a:t> Serverless World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F28FC7-C7FE-4E49-A48E-95BC48B9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09" y="2357271"/>
            <a:ext cx="1044184" cy="8121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55CD94-4783-4D06-B873-9A46F947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36" y="2344508"/>
            <a:ext cx="1088877" cy="8249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544877-BEF1-4497-B51F-49C5B443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99" y="2393221"/>
            <a:ext cx="925302" cy="7402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48A5EE-89B2-4E82-A073-2244FA8D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187" y="2374324"/>
            <a:ext cx="688848" cy="7591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1A6EDFA-F918-4264-B9B9-337D40D84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663" y="4802414"/>
            <a:ext cx="1004374" cy="530087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2BF18B-55F3-4CD8-8746-5CD64332C4B3}"/>
              </a:ext>
            </a:extLst>
          </p:cNvPr>
          <p:cNvCxnSpPr/>
          <p:nvPr/>
        </p:nvCxnSpPr>
        <p:spPr>
          <a:xfrm>
            <a:off x="1438921" y="3375991"/>
            <a:ext cx="2060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FCA3ABF-EAB9-45A7-9765-C4CE7455150B}"/>
              </a:ext>
            </a:extLst>
          </p:cNvPr>
          <p:cNvSpPr/>
          <p:nvPr/>
        </p:nvSpPr>
        <p:spPr>
          <a:xfrm>
            <a:off x="3499369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4B205A-ED02-4AF8-B4B4-9B4CBFDD8360}"/>
              </a:ext>
            </a:extLst>
          </p:cNvPr>
          <p:cNvSpPr txBox="1"/>
          <p:nvPr/>
        </p:nvSpPr>
        <p:spPr>
          <a:xfrm>
            <a:off x="2796271" y="366486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On-Premises</a:t>
            </a:r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003EA0-B771-4A08-8597-3B7DF58CBB3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667643" y="3375991"/>
            <a:ext cx="2557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2955D57-3838-4098-8FEE-3C9356EF16AC}"/>
              </a:ext>
            </a:extLst>
          </p:cNvPr>
          <p:cNvSpPr/>
          <p:nvPr/>
        </p:nvSpPr>
        <p:spPr>
          <a:xfrm>
            <a:off x="6224800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AC6A8D-2AC1-4687-B5D5-34BEA63FC44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93074" y="3372943"/>
            <a:ext cx="1373639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148FFC27-371E-4CD6-BF18-7062E5E6A71F}"/>
              </a:ext>
            </a:extLst>
          </p:cNvPr>
          <p:cNvSpPr/>
          <p:nvPr/>
        </p:nvSpPr>
        <p:spPr>
          <a:xfrm>
            <a:off x="7766713" y="3290647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F9A204-5CA2-4609-9C72-80C616247FC7}"/>
              </a:ext>
            </a:extLst>
          </p:cNvPr>
          <p:cNvSpPr/>
          <p:nvPr/>
        </p:nvSpPr>
        <p:spPr>
          <a:xfrm>
            <a:off x="9024474" y="3286303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15937F1-6B3A-4BE2-86D1-33089871D15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34987" y="3368599"/>
            <a:ext cx="1089487" cy="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88F0F77C-60D4-468D-9ACD-1C042DB9A81D}"/>
              </a:ext>
            </a:extLst>
          </p:cNvPr>
          <p:cNvSpPr/>
          <p:nvPr/>
        </p:nvSpPr>
        <p:spPr>
          <a:xfrm rot="16200000">
            <a:off x="7676367" y="2607957"/>
            <a:ext cx="348967" cy="3614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77E9CF4-7AF5-4AC3-9721-0750BC0ADFD1}"/>
              </a:ext>
            </a:extLst>
          </p:cNvPr>
          <p:cNvCxnSpPr>
            <a:cxnSpLocks/>
          </p:cNvCxnSpPr>
          <p:nvPr/>
        </p:nvCxnSpPr>
        <p:spPr>
          <a:xfrm>
            <a:off x="9192748" y="3366007"/>
            <a:ext cx="829341" cy="9984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21FD9B3-CFD7-4301-B4FE-494811F0861F}"/>
              </a:ext>
            </a:extLst>
          </p:cNvPr>
          <p:cNvSpPr txBox="1"/>
          <p:nvPr/>
        </p:nvSpPr>
        <p:spPr>
          <a:xfrm>
            <a:off x="5992985" y="366486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F7D625C-4CF9-46E9-B981-588DF015600E}"/>
              </a:ext>
            </a:extLst>
          </p:cNvPr>
          <p:cNvSpPr txBox="1"/>
          <p:nvPr/>
        </p:nvSpPr>
        <p:spPr>
          <a:xfrm>
            <a:off x="7491617" y="36587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1AB6B60-B783-443D-9513-6CCE2DF90745}"/>
              </a:ext>
            </a:extLst>
          </p:cNvPr>
          <p:cNvSpPr txBox="1"/>
          <p:nvPr/>
        </p:nvSpPr>
        <p:spPr>
          <a:xfrm>
            <a:off x="8455519" y="36653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Serverless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5" grpId="0" animBg="1"/>
      <p:bldP spid="28" grpId="0" animBg="1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Serverless?</a:t>
            </a:r>
            <a:endParaRPr lang="de-DE" sz="2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B019DA7-C8ED-46E5-A52F-A97A2B518617}"/>
              </a:ext>
            </a:extLst>
          </p:cNvPr>
          <p:cNvSpPr txBox="1"/>
          <p:nvPr/>
        </p:nvSpPr>
        <p:spPr>
          <a:xfrm>
            <a:off x="5042450" y="3766784"/>
            <a:ext cx="21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Automatic scaling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B62E43-8793-4393-BD78-2B2D724370F7}"/>
              </a:ext>
            </a:extLst>
          </p:cNvPr>
          <p:cNvSpPr txBox="1"/>
          <p:nvPr/>
        </p:nvSpPr>
        <p:spPr>
          <a:xfrm>
            <a:off x="1322585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Deploy without having to worry about infrastructure</a:t>
            </a:r>
            <a:endParaRPr lang="de-DE" dirty="0">
              <a:solidFill>
                <a:srgbClr val="083232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10BD73F-6C2C-4ED1-B378-BCF497189803}"/>
              </a:ext>
            </a:extLst>
          </p:cNvPr>
          <p:cNvSpPr txBox="1"/>
          <p:nvPr/>
        </p:nvSpPr>
        <p:spPr>
          <a:xfrm>
            <a:off x="8321441" y="3766784"/>
            <a:ext cx="248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Consumption-based pricing model</a:t>
            </a:r>
            <a:endParaRPr lang="de-DE" dirty="0">
              <a:solidFill>
                <a:srgbClr val="083232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D3AD1E0-FD78-4FC9-94C1-627AB0E8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368" y="2020669"/>
            <a:ext cx="1438168" cy="140954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99C8AE8-B12F-46AA-81CC-05E9FA4C7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148" y="2058127"/>
            <a:ext cx="1751705" cy="13346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F92808E-3E94-44CA-AB93-E0920EDE1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061" y="2162675"/>
            <a:ext cx="1807948" cy="11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1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Serverless Components in Azure</a:t>
            </a:r>
            <a:endParaRPr lang="de-DE" sz="24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EFB7FF-D4F9-4635-8E0E-8E8C35689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654" y="2047305"/>
            <a:ext cx="1673086" cy="16730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F34188A-4769-47D3-B28A-49273862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1915" y="1918509"/>
            <a:ext cx="1801882" cy="180188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D005D7-8730-4C83-9539-986BFD23B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3972" y="2207831"/>
            <a:ext cx="1223237" cy="12232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A8619B7-41C6-4D47-A97F-F06EAE3FB4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4307" y="2142295"/>
            <a:ext cx="1354307" cy="1354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8870773-41B5-45BA-88BB-6E2F926DA8E9}"/>
              </a:ext>
            </a:extLst>
          </p:cNvPr>
          <p:cNvSpPr txBox="1"/>
          <p:nvPr/>
        </p:nvSpPr>
        <p:spPr>
          <a:xfrm>
            <a:off x="1448532" y="3757918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Functions</a:t>
            </a:r>
            <a:endParaRPr lang="de-DE" sz="20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5B5DB5F-8870-4088-9B59-EB9321E7DC32}"/>
              </a:ext>
            </a:extLst>
          </p:cNvPr>
          <p:cNvSpPr txBox="1"/>
          <p:nvPr/>
        </p:nvSpPr>
        <p:spPr>
          <a:xfrm>
            <a:off x="4169247" y="3757918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6F8B4E7-2592-44E4-9664-142624978C5A}"/>
              </a:ext>
            </a:extLst>
          </p:cNvPr>
          <p:cNvSpPr txBox="1"/>
          <p:nvPr/>
        </p:nvSpPr>
        <p:spPr>
          <a:xfrm>
            <a:off x="6783659" y="3757918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Event Grid</a:t>
            </a:r>
            <a:endParaRPr lang="de-DE" sz="2000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447C46E-3D9F-4236-8BE9-C2A3C9B7C556}"/>
              </a:ext>
            </a:extLst>
          </p:cNvPr>
          <p:cNvSpPr txBox="1"/>
          <p:nvPr/>
        </p:nvSpPr>
        <p:spPr>
          <a:xfrm>
            <a:off x="9248190" y="3757918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SQL Server</a:t>
            </a:r>
            <a:endParaRPr lang="de-DE" sz="20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EB7423F-D70A-47C5-9007-B4053D3BC1F5}"/>
              </a:ext>
            </a:extLst>
          </p:cNvPr>
          <p:cNvSpPr txBox="1"/>
          <p:nvPr/>
        </p:nvSpPr>
        <p:spPr>
          <a:xfrm>
            <a:off x="1084650" y="4257812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Compute</a:t>
            </a:r>
            <a:endParaRPr lang="de-DE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9EC7DE-84DE-452D-881A-DC5FDCFFE3A3}"/>
              </a:ext>
            </a:extLst>
          </p:cNvPr>
          <p:cNvSpPr txBox="1"/>
          <p:nvPr/>
        </p:nvSpPr>
        <p:spPr>
          <a:xfrm>
            <a:off x="3812578" y="4257812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Workflows</a:t>
            </a:r>
            <a:endParaRPr lang="de-DE" sz="16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75E296B-257A-4A1E-8DC4-F134F7654AE1}"/>
              </a:ext>
            </a:extLst>
          </p:cNvPr>
          <p:cNvSpPr txBox="1"/>
          <p:nvPr/>
        </p:nvSpPr>
        <p:spPr>
          <a:xfrm>
            <a:off x="6578474" y="4257812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Events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72A2C85-C3B2-479E-8F54-6421153FFD28}"/>
              </a:ext>
            </a:extLst>
          </p:cNvPr>
          <p:cNvSpPr txBox="1"/>
          <p:nvPr/>
        </p:nvSpPr>
        <p:spPr>
          <a:xfrm>
            <a:off x="8958046" y="4257812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Database</a:t>
            </a:r>
            <a:endParaRPr lang="de-DE" sz="1600" dirty="0"/>
          </a:p>
        </p:txBody>
      </p:sp>
      <p:sp>
        <p:nvSpPr>
          <p:cNvPr id="20" name="Flussdiagramm: Daten 19">
            <a:extLst>
              <a:ext uri="{FF2B5EF4-FFF2-40B4-BE49-F238E27FC236}">
                <a16:creationId xmlns:a16="http://schemas.microsoft.com/office/drawing/2014/main" id="{62DE8E99-D61C-499E-9D02-DB23F9AB508B}"/>
              </a:ext>
            </a:extLst>
          </p:cNvPr>
          <p:cNvSpPr/>
          <p:nvPr/>
        </p:nvSpPr>
        <p:spPr>
          <a:xfrm rot="2639563">
            <a:off x="9992790" y="2160059"/>
            <a:ext cx="1485395" cy="24186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F3658"/>
                </a:solidFill>
              </a:rPr>
              <a:t>PREVIEW</a:t>
            </a:r>
            <a:endParaRPr lang="de-DE" sz="1200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5" grpId="0"/>
      <p:bldP spid="36" grpId="0"/>
      <p:bldP spid="37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1E0705-CB19-4279-9F72-D5CA72B5A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Azure Functions?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26CB9F-40A6-4135-AFD8-E0E32AEF33A4}"/>
              </a:ext>
            </a:extLst>
          </p:cNvPr>
          <p:cNvSpPr txBox="1"/>
          <p:nvPr/>
        </p:nvSpPr>
        <p:spPr>
          <a:xfrm>
            <a:off x="4982814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Languages</a:t>
            </a:r>
            <a:br>
              <a:rPr lang="en-US" b="1" dirty="0">
                <a:solidFill>
                  <a:srgbClr val="5A536D"/>
                </a:solidFill>
              </a:rPr>
            </a:b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C#, F#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JavaScript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23D8E3B-5689-4398-A6DA-CDBC2374C4C6}"/>
              </a:ext>
            </a:extLst>
          </p:cNvPr>
          <p:cNvSpPr txBox="1"/>
          <p:nvPr/>
        </p:nvSpPr>
        <p:spPr>
          <a:xfrm>
            <a:off x="1322585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Triggers</a:t>
            </a:r>
            <a:br>
              <a:rPr lang="en-US" b="1" dirty="0">
                <a:solidFill>
                  <a:srgbClr val="5A536D"/>
                </a:solidFill>
              </a:rPr>
            </a:br>
            <a:endParaRPr lang="en-US" b="1" dirty="0">
              <a:solidFill>
                <a:srgbClr val="5A536D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Timer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Queue Message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HTTP Trigger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4A86A9-1F81-46F1-8861-33DE870B38E1}"/>
              </a:ext>
            </a:extLst>
          </p:cNvPr>
          <p:cNvSpPr txBox="1"/>
          <p:nvPr/>
        </p:nvSpPr>
        <p:spPr>
          <a:xfrm>
            <a:off x="8542620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Bindings</a:t>
            </a:r>
            <a:br>
              <a:rPr lang="en-US" b="1" dirty="0">
                <a:solidFill>
                  <a:srgbClr val="083232"/>
                </a:solidFill>
              </a:rPr>
            </a:br>
            <a:br>
              <a:rPr lang="en-US" b="1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Blob Storage</a:t>
            </a: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CosmosDb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SendGrid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35E6E80-FA94-40F0-8D98-05B129A7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069" y="2074447"/>
            <a:ext cx="1502323" cy="135455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1B21C2-7368-495C-94CB-DCD292257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89" y="2039961"/>
            <a:ext cx="1327226" cy="14235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918ACA3-D9E4-4DBD-9E77-5657FC1AF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465" y="2013059"/>
            <a:ext cx="1409143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Functions</a:t>
            </a:r>
            <a:endParaRPr lang="de-DE" sz="2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FE2375B-1562-4961-9873-23936DB1493A}"/>
              </a:ext>
            </a:extLst>
          </p:cNvPr>
          <p:cNvSpPr txBox="1"/>
          <p:nvPr/>
        </p:nvSpPr>
        <p:spPr>
          <a:xfrm>
            <a:off x="3783495" y="2980155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@Thomas: Kannst du </a:t>
            </a:r>
            <a:r>
              <a:rPr lang="en-US" dirty="0" err="1"/>
              <a:t>dir</a:t>
            </a:r>
            <a:r>
              <a:rPr lang="en-US" dirty="0"/>
              <a:t> das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zurecht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83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Demos Azure Functions</a:t>
            </a:r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AD0E3B-E029-4C47-A02E-4FD8F2F1CA2A}"/>
              </a:ext>
            </a:extLst>
          </p:cNvPr>
          <p:cNvSpPr txBox="1"/>
          <p:nvPr/>
        </p:nvSpPr>
        <p:spPr>
          <a:xfrm>
            <a:off x="3783495" y="2980155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@Thomas: Kannst du </a:t>
            </a:r>
            <a:r>
              <a:rPr lang="en-US" dirty="0" err="1"/>
              <a:t>dir</a:t>
            </a:r>
            <a:r>
              <a:rPr lang="en-US" dirty="0"/>
              <a:t> das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zurecht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564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Durable Functions?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9D27F4-2089-49D3-A7CA-AE2AE1B2FD38}"/>
              </a:ext>
            </a:extLst>
          </p:cNvPr>
          <p:cNvSpPr txBox="1"/>
          <p:nvPr/>
        </p:nvSpPr>
        <p:spPr>
          <a:xfrm>
            <a:off x="4982814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Write “stateful” functions in a “</a:t>
            </a:r>
            <a:r>
              <a:rPr lang="en-US" dirty="0">
                <a:solidFill>
                  <a:srgbClr val="5A536D"/>
                </a:solidFill>
              </a:rPr>
              <a:t>serverless</a:t>
            </a:r>
            <a:r>
              <a:rPr lang="en-US" dirty="0">
                <a:solidFill>
                  <a:srgbClr val="083232"/>
                </a:solidFill>
              </a:rPr>
              <a:t>” environment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E5DD49-A884-4026-B173-256B4C69CD3C}"/>
              </a:ext>
            </a:extLst>
          </p:cNvPr>
          <p:cNvSpPr txBox="1"/>
          <p:nvPr/>
        </p:nvSpPr>
        <p:spPr>
          <a:xfrm>
            <a:off x="1322585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An extension to </a:t>
            </a:r>
          </a:p>
          <a:p>
            <a:pPr algn="ctr"/>
            <a:r>
              <a:rPr lang="en-US" dirty="0">
                <a:solidFill>
                  <a:srgbClr val="5A536D"/>
                </a:solidFill>
              </a:rPr>
              <a:t>Azure Functions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C3AD73-C97D-47AD-A77D-28564B966E6A}"/>
              </a:ext>
            </a:extLst>
          </p:cNvPr>
          <p:cNvSpPr txBox="1"/>
          <p:nvPr/>
        </p:nvSpPr>
        <p:spPr>
          <a:xfrm>
            <a:off x="8542620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Define workflows in code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5D7840C-286A-4EAC-A46B-D416765C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64" y="2145188"/>
            <a:ext cx="1821624" cy="128381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7B6C5A7-D2A3-4AEE-852D-67BE21D02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445" y="2074447"/>
            <a:ext cx="1502323" cy="135455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C97A0A7-C671-45FC-BED1-F412D3F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251" y="2068200"/>
            <a:ext cx="1502323" cy="13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Extreme Schatten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Breitbild</PresentationFormat>
  <Paragraphs>124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Hasklig Medium</vt:lpstr>
      <vt:lpstr>Raleway</vt:lpstr>
      <vt:lpstr>Symbol</vt:lpstr>
      <vt:lpstr>Wingdings</vt:lpstr>
      <vt:lpstr>Office</vt:lpstr>
      <vt:lpstr>Stateful Serverless    Azure Durable Function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Meyer</dc:creator>
  <cp:lastModifiedBy>Robert Meyer</cp:lastModifiedBy>
  <cp:revision>179</cp:revision>
  <dcterms:created xsi:type="dcterms:W3CDTF">2019-10-28T06:52:29Z</dcterms:created>
  <dcterms:modified xsi:type="dcterms:W3CDTF">2019-10-31T11:15:35Z</dcterms:modified>
</cp:coreProperties>
</file>