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67" r:id="rId3"/>
    <p:sldId id="258" r:id="rId4"/>
    <p:sldId id="280" r:id="rId5"/>
    <p:sldId id="281" r:id="rId6"/>
    <p:sldId id="279" r:id="rId7"/>
    <p:sldId id="286" r:id="rId8"/>
    <p:sldId id="287" r:id="rId9"/>
    <p:sldId id="285" r:id="rId10"/>
    <p:sldId id="283" r:id="rId11"/>
    <p:sldId id="284" r:id="rId12"/>
    <p:sldId id="288" r:id="rId13"/>
    <p:sldId id="289" r:id="rId14"/>
    <p:sldId id="290" r:id="rId15"/>
    <p:sldId id="291" r:id="rId16"/>
    <p:sldId id="292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ED7D31"/>
    <a:srgbClr val="FFC1C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049" autoAdjust="0"/>
  </p:normalViewPr>
  <p:slideViewPr>
    <p:cSldViewPr snapToGrid="0">
      <p:cViewPr>
        <p:scale>
          <a:sx n="75" d="100"/>
          <a:sy n="75" d="100"/>
        </p:scale>
        <p:origin x="25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E14AC-24F6-4E8E-A85E-96F2E6BA2042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21679-AA69-4D87-BEE4-C0488F584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2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eamlog.tistory.com/57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60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ko-KR" altLang="en-US" dirty="0"/>
              <a:t>단계 </a:t>
            </a:r>
            <a:r>
              <a:rPr lang="en-US" altLang="ko-KR" dirty="0"/>
              <a:t>4] </a:t>
            </a:r>
            <a:r>
              <a:rPr lang="ko-KR" altLang="en-US" dirty="0"/>
              <a:t>이익</a:t>
            </a:r>
            <a:r>
              <a:rPr lang="en-US" altLang="ko-KR" dirty="0"/>
              <a:t>(gain), </a:t>
            </a:r>
            <a:r>
              <a:rPr lang="ko-KR" altLang="en-US" dirty="0"/>
              <a:t>위험</a:t>
            </a:r>
            <a:r>
              <a:rPr lang="en-US" altLang="ko-KR" dirty="0"/>
              <a:t>(risk), </a:t>
            </a:r>
            <a:r>
              <a:rPr lang="ko-KR" altLang="en-US" dirty="0"/>
              <a:t>비용</a:t>
            </a:r>
            <a:r>
              <a:rPr lang="en-US" altLang="ko-KR" dirty="0"/>
              <a:t>(cost) </a:t>
            </a:r>
            <a:r>
              <a:rPr lang="ko-KR" altLang="en-US" dirty="0"/>
              <a:t>등을 고려하여 모형평가</a:t>
            </a:r>
            <a:r>
              <a:rPr lang="en-US" altLang="ko-KR" dirty="0"/>
              <a:t>(</a:t>
            </a:r>
            <a:r>
              <a:rPr lang="ko-KR" altLang="en-US" dirty="0"/>
              <a:t>교차타당성 방법도 사용됨</a:t>
            </a:r>
            <a:r>
              <a:rPr lang="en-US" altLang="ko-KR" dirty="0"/>
              <a:t>) 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ko-KR" altLang="en-US" dirty="0"/>
              <a:t>단계 </a:t>
            </a:r>
            <a:r>
              <a:rPr lang="en-US" altLang="ko-KR" dirty="0"/>
              <a:t>4] </a:t>
            </a:r>
            <a:r>
              <a:rPr lang="ko-KR" altLang="en-US" dirty="0"/>
              <a:t>이익</a:t>
            </a:r>
            <a:r>
              <a:rPr lang="en-US" altLang="ko-KR" dirty="0"/>
              <a:t>(gain), </a:t>
            </a:r>
            <a:r>
              <a:rPr lang="ko-KR" altLang="en-US" dirty="0"/>
              <a:t>위험</a:t>
            </a:r>
            <a:r>
              <a:rPr lang="en-US" altLang="ko-KR" dirty="0"/>
              <a:t>(risk), </a:t>
            </a:r>
            <a:r>
              <a:rPr lang="ko-KR" altLang="en-US" dirty="0"/>
              <a:t>비용</a:t>
            </a:r>
            <a:r>
              <a:rPr lang="en-US" altLang="ko-KR" dirty="0"/>
              <a:t>(cost) </a:t>
            </a:r>
            <a:r>
              <a:rPr lang="ko-KR" altLang="en-US" dirty="0"/>
              <a:t>등을 고려하여 모형평가</a:t>
            </a:r>
            <a:r>
              <a:rPr lang="en-US" altLang="ko-KR" dirty="0"/>
              <a:t>(</a:t>
            </a:r>
            <a:r>
              <a:rPr lang="ko-KR" altLang="en-US" dirty="0"/>
              <a:t>교차타당성 방법도 사용됨</a:t>
            </a:r>
            <a:r>
              <a:rPr lang="en-US" altLang="ko-KR" dirty="0"/>
              <a:t>) 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25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23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38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441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79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23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9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00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36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97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18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13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9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09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50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66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890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672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0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맨 위의 마디를 </a:t>
            </a:r>
            <a:r>
              <a:rPr lang="ko-KR" altLang="en-US" dirty="0" err="1"/>
              <a:t>뿌리노드</a:t>
            </a:r>
            <a:r>
              <a:rPr lang="en-US" altLang="ko-KR" dirty="0"/>
              <a:t>(root node)</a:t>
            </a:r>
            <a:r>
              <a:rPr lang="ko-KR" altLang="en-US" dirty="0"/>
              <a:t>라 하며</a:t>
            </a:r>
            <a:r>
              <a:rPr lang="en-US" altLang="ko-KR" dirty="0"/>
              <a:t>, </a:t>
            </a:r>
            <a:r>
              <a:rPr lang="ko-KR" altLang="en-US" dirty="0"/>
              <a:t>이는 분류</a:t>
            </a:r>
            <a:r>
              <a:rPr lang="en-US" altLang="ko-KR" dirty="0"/>
              <a:t>(</a:t>
            </a:r>
            <a:r>
              <a:rPr lang="ko-KR" altLang="en-US" dirty="0"/>
              <a:t>또는 예측</a:t>
            </a:r>
            <a:r>
              <a:rPr lang="en-US" altLang="ko-KR" dirty="0"/>
              <a:t>) </a:t>
            </a:r>
            <a:r>
              <a:rPr lang="ko-KR" altLang="en-US" dirty="0"/>
              <a:t>대상이 되는 모든 자료집단을 포함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상위 마디를 부모마디</a:t>
            </a:r>
            <a:r>
              <a:rPr lang="en-US" altLang="ko-KR" dirty="0"/>
              <a:t>(parent node)</a:t>
            </a:r>
            <a:r>
              <a:rPr lang="ko-KR" altLang="en-US" dirty="0"/>
              <a:t>라 하고</a:t>
            </a:r>
            <a:r>
              <a:rPr lang="en-US" altLang="ko-KR" dirty="0"/>
              <a:t>, </a:t>
            </a:r>
            <a:r>
              <a:rPr lang="ko-KR" altLang="en-US" dirty="0"/>
              <a:t>하위 마디를 자식마디</a:t>
            </a:r>
            <a:r>
              <a:rPr lang="en-US" altLang="ko-KR" dirty="0"/>
              <a:t>(child node)</a:t>
            </a:r>
            <a:r>
              <a:rPr lang="ko-KR" altLang="en-US" dirty="0"/>
              <a:t>라 하며</a:t>
            </a:r>
            <a:r>
              <a:rPr lang="en-US" altLang="ko-KR" dirty="0"/>
              <a:t>, </a:t>
            </a:r>
            <a:r>
              <a:rPr lang="ko-KR" altLang="en-US" dirty="0"/>
              <a:t>더 이상 분기되지 않는 마디를 </a:t>
            </a:r>
            <a:r>
              <a:rPr lang="ko-KR" altLang="en-US" dirty="0" err="1"/>
              <a:t>최종노드</a:t>
            </a:r>
            <a:r>
              <a:rPr lang="en-US" altLang="ko-KR" dirty="0"/>
              <a:t>(terminal node)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9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분리기준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(split criterion):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부모마디마다 자식마디들이 형성될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입력변수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(input variable)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선택과 범주의 병합이 이루어질 기준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가지치기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분류오류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(classification)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크게 할 위험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(risk)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높거나 부적절한 추론규칙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(induction rule)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가지고 있는 가지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(branch)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en-US" altLang="ko-KR" dirty="0"/>
              <a:t>&lt;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https://dreamlog.tistory.com/576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꿈꾸는 사람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.]&gt;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01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9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9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 트리의 여러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장점중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하나는 데이터 전처리가 거의 필요하지 않다는 것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특히 특성의 스케일을 맞추거나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평균을 원점에 맞추는 작업이 필요하지 않음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지니와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엔트로피중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어떤것을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사용해도 실제로 큰 차이가 없음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그러나 다른 트리가 만들어지는 경우 지니 지수가 가장 빈도 높은 클래스를 한쪽 가지로 고립시키는 경향이 있는 반면 엔트로피는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조금더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균형잡힌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트리를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만듬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41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74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0DF47-F506-423F-A37B-D944933E53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9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4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12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67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1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6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4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6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0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4814-AAE8-448D-BB9F-EE906EA01AD5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EA6C-68FF-48A6-A86D-3D2A13399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7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E23A6-978C-4BFD-B9E7-2DEF235B8CD3}"/>
              </a:ext>
            </a:extLst>
          </p:cNvPr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E1061-B468-4AE7-9CC1-79B060274218}"/>
              </a:ext>
            </a:extLst>
          </p:cNvPr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5128E2-F394-44E9-984D-51A54FA91414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225989" y="6488668"/>
            <a:ext cx="191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G201833006 KYW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07" y="2303911"/>
            <a:ext cx="3117393" cy="32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6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363415" cy="35117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모델의 분리기준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정지규칙과 가지치기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정지규칙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(Stopping rule)</a:t>
            </a: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더 이상 분리가 일어나지 않고 현재의 마디가 끝마디가 되도록 하는 여러가지 규칙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종류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카이제곱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검정통계량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지니지수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엔트로피 지수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엔트로피 지수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가지치기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(Pruning)</a:t>
            </a: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끝마디가 너무 많아 모형이 </a:t>
            </a:r>
            <a:r>
              <a:rPr lang="ko-KR" altLang="en-US" sz="16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과대적합된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상태를 방지하기 위한 여러가지 규칙에 따른 방법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분류오류를 크게 할 위험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(risk)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높거나 부적절한 추론규칙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(induction rule)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가지고 있는 가지를 제거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28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과정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목표변수와 관계가 있는 설명변수들의 선택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분석목적과 자료의 구조에 따라 적절한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분리기준과 정지규칙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을 정하여   의사결정 나무의 생성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부적절한 나뭇가지는 제거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solidFill>
                  <a:schemeClr val="accent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가지치기</a:t>
            </a:r>
            <a:endParaRPr lang="en-US" altLang="ko-KR" sz="2000" b="1" dirty="0">
              <a:solidFill>
                <a:schemeClr val="accent2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이익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(Gain),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위험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(Risk),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비용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(Cost)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등을 고려하여 </a:t>
            </a:r>
            <a:r>
              <a:rPr lang="ko-KR" altLang="en-US" sz="2000" b="1" dirty="0">
                <a:solidFill>
                  <a:srgbClr val="00B05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모형평가</a:t>
            </a:r>
            <a:r>
              <a:rPr lang="en-US" altLang="ko-KR" b="1" dirty="0">
                <a:solidFill>
                  <a:srgbClr val="00B05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교차검증</a:t>
            </a:r>
            <a:r>
              <a:rPr lang="en-US" altLang="ko-KR" b="1" dirty="0">
                <a:solidFill>
                  <a:srgbClr val="00B05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)</a:t>
            </a:r>
            <a:endParaRPr lang="en-US" altLang="ko-KR" sz="2000" b="1" dirty="0">
              <a:solidFill>
                <a:srgbClr val="00B05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2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ko-KR" altLang="en-US" sz="2000" b="1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분류</a:t>
            </a:r>
            <a:r>
              <a:rPr lang="en-US" altLang="ko-KR" sz="2000" b="1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(Classification) </a:t>
            </a:r>
            <a:r>
              <a:rPr lang="ko-KR" altLang="en-US" sz="2000" b="1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및 예측</a:t>
            </a:r>
            <a:r>
              <a:rPr lang="en-US" altLang="ko-KR" sz="2000" b="1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(Prediction)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수행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73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2DC4E-82AB-49FC-8A65-42B65A535289}"/>
              </a:ext>
            </a:extLst>
          </p:cNvPr>
          <p:cNvSpPr txBox="1"/>
          <p:nvPr/>
        </p:nvSpPr>
        <p:spPr>
          <a:xfrm>
            <a:off x="533599" y="1903153"/>
            <a:ext cx="7555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m"/>
            </a:pPr>
            <a:r>
              <a:rPr lang="ko-KR" altLang="en-US" sz="2800" dirty="0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결정나무</a:t>
            </a:r>
            <a:r>
              <a:rPr lang="en-US" altLang="ko-KR" sz="2800" dirty="0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solidFill>
                  <a:schemeClr val="bg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이론</a:t>
            </a:r>
            <a:endParaRPr lang="en-US" altLang="ko-KR" sz="2800" dirty="0">
              <a:solidFill>
                <a:schemeClr val="accent6">
                  <a:lumMod val="20000"/>
                  <a:lumOff val="80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m"/>
            </a:pP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28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실습</a:t>
            </a:r>
            <a:endParaRPr lang="en-US" altLang="ko-KR" sz="28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201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9618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0.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모듈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import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0. Data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불러오기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2648B3-B60B-412E-B7C2-83B94F9F2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09" y="1807634"/>
            <a:ext cx="2838450" cy="4819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D3E49A-9C43-46F1-8280-BC53267AEF02}"/>
              </a:ext>
            </a:extLst>
          </p:cNvPr>
          <p:cNvSpPr txBox="1"/>
          <p:nvPr/>
        </p:nvSpPr>
        <p:spPr>
          <a:xfrm>
            <a:off x="5518058" y="2361235"/>
            <a:ext cx="3513056" cy="37887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Data Columns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의 구분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pclass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객실 등급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survived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 유무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sex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age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나이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sibsp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형제 혹은 부부의 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parch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부모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혹은 자녀의 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fare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지불한 운임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boat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탈출한 보트가 있다면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boat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62630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5001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파악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Pandas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describe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를 통한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Data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의 현황 파악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DFD6A1-CFC4-43D5-8A28-532B52F37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67" y="2496789"/>
            <a:ext cx="7986915" cy="36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1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5001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파악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시각화를 통한 데이터 분석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사망률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2000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생존률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B0E29-408D-411B-8C0D-D5DB8E4067D9}"/>
              </a:ext>
            </a:extLst>
          </p:cNvPr>
          <p:cNvSpPr txBox="1"/>
          <p:nvPr/>
        </p:nvSpPr>
        <p:spPr>
          <a:xfrm>
            <a:off x="6427065" y="4856514"/>
            <a:ext cx="2559142" cy="12034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범주화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사망과 생존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0: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사망</a:t>
            </a:r>
            <a:endParaRPr lang="en-US" altLang="ko-KR" sz="16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2423348-DF18-4293-85CF-E9C8A0547A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50"/>
          <a:stretch/>
        </p:blipFill>
        <p:spPr>
          <a:xfrm>
            <a:off x="1373613" y="3917104"/>
            <a:ext cx="5053452" cy="28519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938B55-3968-49D5-B942-40C789F857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014"/>
          <a:stretch/>
        </p:blipFill>
        <p:spPr>
          <a:xfrm>
            <a:off x="865612" y="2240705"/>
            <a:ext cx="6696075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2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5001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파악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시각화를 통한 데이터 분석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탑승인원의 연령분포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189DF5-DB63-416F-81B1-A8201A2E7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53" y="2354679"/>
            <a:ext cx="8413178" cy="40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5001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파악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시각화를 통한 데이터 분석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선실 등급별 분포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4CC4A3-F4C8-4027-816F-864A9AF0C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532" y="2928937"/>
            <a:ext cx="6120935" cy="246626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1BF7F3-309A-40AD-94E7-7F72FC190823}"/>
              </a:ext>
            </a:extLst>
          </p:cNvPr>
          <p:cNvSpPr/>
          <p:nvPr/>
        </p:nvSpPr>
        <p:spPr>
          <a:xfrm>
            <a:off x="2260600" y="3581400"/>
            <a:ext cx="787400" cy="163600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90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5001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통계분석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변수간 상관계수 분석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88E2B8-560C-4A03-868C-34E180F78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91" y="2243122"/>
            <a:ext cx="6696018" cy="11858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30EF11-463A-4C38-849E-A75CA1470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571" y="3429000"/>
            <a:ext cx="3331016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0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5001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통계분석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동일 변수내 </a:t>
            </a:r>
            <a:r>
              <a:rPr lang="ko-KR" altLang="en-US" sz="2000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변수값간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상관관계 분석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4A3D1B-9CEC-4A6C-A96E-F167927E2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79" y="2140736"/>
            <a:ext cx="8010525" cy="47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8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2DC4E-82AB-49FC-8A65-42B65A535289}"/>
              </a:ext>
            </a:extLst>
          </p:cNvPr>
          <p:cNvSpPr txBox="1"/>
          <p:nvPr/>
        </p:nvSpPr>
        <p:spPr>
          <a:xfrm>
            <a:off x="533599" y="1903153"/>
            <a:ext cx="75553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m"/>
            </a:pP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2800" dirty="0">
                <a:solidFill>
                  <a:srgbClr val="00B05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이론</a:t>
            </a:r>
            <a:endParaRPr lang="en-US" altLang="ko-KR" sz="2800" dirty="0">
              <a:solidFill>
                <a:srgbClr val="00B05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m"/>
            </a:pP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solidFill>
                  <a:schemeClr val="accent3">
                    <a:lumMod val="20000"/>
                    <a:lumOff val="80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 </a:t>
            </a:r>
            <a:r>
              <a:rPr lang="ko-KR" altLang="en-US" sz="2800" dirty="0">
                <a:solidFill>
                  <a:srgbClr val="FFC1C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실습</a:t>
            </a:r>
            <a:endParaRPr lang="en-US" altLang="ko-KR" sz="2800" dirty="0">
              <a:solidFill>
                <a:srgbClr val="FFC1C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340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5001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통계분석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성별 </a:t>
            </a:r>
            <a:r>
              <a:rPr lang="ko-KR" altLang="en-US" sz="2000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생존률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분포 파악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468DBD-1B7A-48F2-BFBB-6A1B33A93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17" y="2140737"/>
            <a:ext cx="7029450" cy="47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2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5001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2.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통계분석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보트 탑승인원의 </a:t>
            </a:r>
            <a:r>
              <a:rPr lang="ko-KR" altLang="en-US" sz="2000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생존률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분포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085467-A707-48E8-BE99-4308D6FA62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213"/>
          <a:stretch/>
        </p:blipFill>
        <p:spPr>
          <a:xfrm>
            <a:off x="1388667" y="2119561"/>
            <a:ext cx="6610350" cy="1731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0BB9F2-9819-4E25-B510-140BBD870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705"/>
          <a:stretch/>
        </p:blipFill>
        <p:spPr>
          <a:xfrm>
            <a:off x="2047647" y="3859461"/>
            <a:ext cx="5292389" cy="29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5001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 구축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결측치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제거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5FDC2D-18E5-47EB-87CF-D1DB3D967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346325"/>
            <a:ext cx="3943350" cy="4019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86AB97-D50A-40A6-8B4C-E6A40FCB1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570" y="2646362"/>
            <a:ext cx="36385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4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5001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 구축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목표변수와 관계가 있는 설명변수들의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4C5B63-BB02-479D-989C-55BCAEB63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25" y="3274571"/>
            <a:ext cx="5440794" cy="2513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4DD059-4C8D-45BF-A164-1CA975FDE88E}"/>
              </a:ext>
            </a:extLst>
          </p:cNvPr>
          <p:cNvSpPr txBox="1"/>
          <p:nvPr/>
        </p:nvSpPr>
        <p:spPr>
          <a:xfrm>
            <a:off x="5790745" y="3179348"/>
            <a:ext cx="3513056" cy="26807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선택한 설명변수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pclass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객실 등급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sex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성별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age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나이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sibsp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형제 혹은 부부의 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parch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부모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혹은 자녀의 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fare :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지불한 운임</a:t>
            </a:r>
          </a:p>
        </p:txBody>
      </p:sp>
    </p:spTree>
    <p:extLst>
      <p:ext uri="{BB962C8B-B14F-4D97-AF65-F5344CB8AC3E}">
        <p14:creationId xmlns:p14="http://schemas.microsoft.com/office/powerpoint/2010/main" val="955899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18851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3.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 구축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Train / Test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데이터 나누기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Random Sampling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Train : 80%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Test  : 20%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A5CC23-EE0C-46E8-9BBC-B85BEBEDB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1" y="3990975"/>
            <a:ext cx="8096250" cy="6286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56A596-D389-4D24-8F92-A27AB014BA32}"/>
              </a:ext>
            </a:extLst>
          </p:cNvPr>
          <p:cNvSpPr/>
          <p:nvPr/>
        </p:nvSpPr>
        <p:spPr>
          <a:xfrm>
            <a:off x="6252406" y="4305300"/>
            <a:ext cx="977900" cy="3143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81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17520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 생성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모델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생성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Depth : 3 Layer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Criterion : Gini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Splitter : Best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1D2D73-571F-418F-812D-A2C9791C8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236787"/>
            <a:ext cx="5602114" cy="13630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131CA4B-E67C-4145-A049-7EF9BA512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99801"/>
            <a:ext cx="9144000" cy="325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9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17520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 생성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모델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2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생성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Depth : 3 Layer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Criterion : entropy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Splitter : random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14B1CD-B4B1-476A-A5FD-9BFA53E86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1" y="3811717"/>
            <a:ext cx="8296275" cy="12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21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84284" cy="17520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 생성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모델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2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생성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Depth : 3 Layer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Criterion : entropy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Splitter : random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7D92CB-54D5-4F2B-8BF7-32F134E51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8" y="3392616"/>
            <a:ext cx="9144000" cy="346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57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474784" cy="29985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 분류 및 예측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생성된 모델의 </a:t>
            </a:r>
            <a:r>
              <a:rPr lang="en-US" altLang="ko-KR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Test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데이터에 대한 정확도 확인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모델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결과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모델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2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결과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75F374-AEDA-4B19-80A4-842507EB6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550" y="2713831"/>
            <a:ext cx="5444900" cy="14303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FF24494-6440-4A09-8CEB-5415C9939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433" y="4754198"/>
            <a:ext cx="5613134" cy="14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11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474784" cy="46605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 분류 및 예측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생성된 모델로 특정 인원의 사망 </a:t>
            </a:r>
            <a:r>
              <a:rPr lang="ko-KR" altLang="en-US" sz="2000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생존률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예측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모델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결과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모델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2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결과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BE12D7-374A-4E24-9480-7E6194E5C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595" y="2133600"/>
            <a:ext cx="5838825" cy="2057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6AEA58-46FF-49E3-B0FA-C18C36CD9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543" y="5711419"/>
            <a:ext cx="6199603" cy="8222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AFC20D-112E-48AD-B4C7-9038B9170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543" y="4538220"/>
            <a:ext cx="6087883" cy="6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258884" cy="24037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모델이란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?</a:t>
            </a: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의사결정규칙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(decision rule)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과 그 결과들을 나무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(tree)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구조로 도식화 하는 분석 방법 </a:t>
            </a:r>
            <a:endParaRPr lang="en-US" altLang="ko-KR" sz="16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데이터를 가장 적합한 기준으로 이분하는 기법으로 탐색과 모형화 두 가지 특징이 있음</a:t>
            </a:r>
            <a:endParaRPr lang="en-US" altLang="ko-KR" sz="16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분류 또는 예측이 나무구조에 의한 추론규칙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(induction rule)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에 의해서 표현되기 때문에 결과를 해석하고 이해하기 쉬우며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적용이 간단한 장점이 있음</a:t>
            </a:r>
            <a:endParaRPr lang="en-US" altLang="ko-KR" sz="16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281B86-9653-4F36-AE85-691641398650}"/>
              </a:ext>
            </a:extLst>
          </p:cNvPr>
          <p:cNvGrpSpPr/>
          <p:nvPr/>
        </p:nvGrpSpPr>
        <p:grpSpPr>
          <a:xfrm>
            <a:off x="1385328" y="4515628"/>
            <a:ext cx="6820228" cy="1987702"/>
            <a:chOff x="1987956" y="4615486"/>
            <a:chExt cx="6820228" cy="198770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79B6EDD-0E61-4802-8812-F65BA18F1B29}"/>
                </a:ext>
              </a:extLst>
            </p:cNvPr>
            <p:cNvGrpSpPr/>
            <p:nvPr/>
          </p:nvGrpSpPr>
          <p:grpSpPr>
            <a:xfrm>
              <a:off x="3451750" y="4615486"/>
              <a:ext cx="5356434" cy="1987702"/>
              <a:chOff x="1471829" y="3057846"/>
              <a:chExt cx="6481284" cy="2405119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7D8054B4-A1D0-44DD-88F2-2FF08786F1C8}"/>
                  </a:ext>
                </a:extLst>
              </p:cNvPr>
              <p:cNvSpPr/>
              <p:nvPr/>
            </p:nvSpPr>
            <p:spPr>
              <a:xfrm>
                <a:off x="3080608" y="3057846"/>
                <a:ext cx="1374005" cy="398236"/>
              </a:xfrm>
              <a:prstGeom prst="roundRect">
                <a:avLst/>
              </a:prstGeom>
              <a:solidFill>
                <a:srgbClr val="663300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Root node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10584A8-017B-402F-BF2D-65397BE9A78C}"/>
                  </a:ext>
                </a:extLst>
              </p:cNvPr>
              <p:cNvGrpSpPr/>
              <p:nvPr/>
            </p:nvGrpSpPr>
            <p:grpSpPr>
              <a:xfrm>
                <a:off x="1471829" y="3840154"/>
                <a:ext cx="4591563" cy="401814"/>
                <a:chOff x="2006213" y="3647305"/>
                <a:chExt cx="4591563" cy="365285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19DD1427-3D28-47F0-9BD8-F3018E841376}"/>
                    </a:ext>
                  </a:extLst>
                </p:cNvPr>
                <p:cNvSpPr/>
                <p:nvPr/>
              </p:nvSpPr>
              <p:spPr>
                <a:xfrm>
                  <a:off x="5223771" y="3650558"/>
                  <a:ext cx="1374005" cy="362032"/>
                </a:xfrm>
                <a:prstGeom prst="roundRect">
                  <a:avLst/>
                </a:prstGeom>
                <a:solidFill>
                  <a:srgbClr val="996633"/>
                </a:solidFill>
                <a:ln>
                  <a:solidFill>
                    <a:srgbClr val="99663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Internal node</a:t>
                  </a:r>
                  <a:endParaRPr lang="ko-KR" altLang="en-US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62205725-0097-441E-BA52-BFE4E8B6AB7F}"/>
                    </a:ext>
                  </a:extLst>
                </p:cNvPr>
                <p:cNvSpPr/>
                <p:nvPr/>
              </p:nvSpPr>
              <p:spPr>
                <a:xfrm>
                  <a:off x="2006213" y="3647305"/>
                  <a:ext cx="1374005" cy="362033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ko-KR" sz="1200" b="1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Terminal node</a:t>
                  </a:r>
                  <a:endParaRPr lang="ko-KR" altLang="en-US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47E993A-771D-4F39-8B41-C4C0F5F651E1}"/>
                  </a:ext>
                </a:extLst>
              </p:cNvPr>
              <p:cNvSpPr/>
              <p:nvPr/>
            </p:nvSpPr>
            <p:spPr>
              <a:xfrm>
                <a:off x="6298166" y="4626042"/>
                <a:ext cx="1374005" cy="39823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Terminal</a:t>
                </a:r>
                <a:r>
                  <a:rPr lang="ko-KR" altLang="en-US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node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E003023-0000-46F2-B84A-B14607846881}"/>
                  </a:ext>
                </a:extLst>
              </p:cNvPr>
              <p:cNvSpPr/>
              <p:nvPr/>
            </p:nvSpPr>
            <p:spPr>
              <a:xfrm>
                <a:off x="3080608" y="4626042"/>
                <a:ext cx="1374005" cy="398235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Terminal node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26" name="연결선: 꺾임 25">
                <a:extLst>
                  <a:ext uri="{FF2B5EF4-FFF2-40B4-BE49-F238E27FC236}">
                    <a16:creationId xmlns:a16="http://schemas.microsoft.com/office/drawing/2014/main" id="{8B318EF0-3309-4528-97AF-D42D36FBFE0B}"/>
                  </a:ext>
                </a:extLst>
              </p:cNvPr>
              <p:cNvCxnSpPr>
                <a:stCxn id="22" idx="2"/>
                <a:endCxn id="36" idx="0"/>
              </p:cNvCxnSpPr>
              <p:nvPr/>
            </p:nvCxnSpPr>
            <p:spPr>
              <a:xfrm rot="5400000">
                <a:off x="2771186" y="2843729"/>
                <a:ext cx="384072" cy="1608779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B12D1A20-0483-432E-BAC7-C48DAEC30959}"/>
                  </a:ext>
                </a:extLst>
              </p:cNvPr>
              <p:cNvCxnSpPr>
                <a:cxnSpLocks/>
                <a:stCxn id="22" idx="2"/>
                <a:endCxn id="35" idx="0"/>
              </p:cNvCxnSpPr>
              <p:nvPr/>
            </p:nvCxnSpPr>
            <p:spPr>
              <a:xfrm rot="16200000" flipH="1">
                <a:off x="4378174" y="2845517"/>
                <a:ext cx="387650" cy="160877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681CB94A-209E-4A2E-8B88-8F1AAD4E26AD}"/>
                  </a:ext>
                </a:extLst>
              </p:cNvPr>
              <p:cNvCxnSpPr>
                <a:cxnSpLocks/>
                <a:stCxn id="35" idx="2"/>
                <a:endCxn id="25" idx="0"/>
              </p:cNvCxnSpPr>
              <p:nvPr/>
            </p:nvCxnSpPr>
            <p:spPr>
              <a:xfrm rot="5400000">
                <a:off x="4379964" y="3629616"/>
                <a:ext cx="384074" cy="160877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9C90DBE8-0097-4F05-AFBB-E6E1170D6E85}"/>
                  </a:ext>
                </a:extLst>
              </p:cNvPr>
              <p:cNvCxnSpPr>
                <a:cxnSpLocks/>
                <a:stCxn id="24" idx="0"/>
                <a:endCxn id="35" idx="2"/>
              </p:cNvCxnSpPr>
              <p:nvPr/>
            </p:nvCxnSpPr>
            <p:spPr>
              <a:xfrm rot="16200000" flipV="1">
                <a:off x="5988743" y="3629615"/>
                <a:ext cx="384074" cy="160877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005624DC-569F-4DE4-ABC8-4FF9735463A2}"/>
                  </a:ext>
                </a:extLst>
              </p:cNvPr>
              <p:cNvSpPr/>
              <p:nvPr/>
            </p:nvSpPr>
            <p:spPr>
              <a:xfrm>
                <a:off x="3000054" y="3760342"/>
                <a:ext cx="4787757" cy="137673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DE312F-0C03-4DFE-8FA6-3695E7A2B2C6}"/>
                  </a:ext>
                </a:extLst>
              </p:cNvPr>
              <p:cNvSpPr txBox="1"/>
              <p:nvPr/>
            </p:nvSpPr>
            <p:spPr>
              <a:xfrm>
                <a:off x="6961573" y="3320922"/>
                <a:ext cx="991540" cy="409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Branch</a:t>
                </a:r>
                <a:endParaRPr lang="ko-KR" altLang="en-US" sz="16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BEA5BA-3265-4A5C-9D0D-71EA58A6F6F0}"/>
                  </a:ext>
                </a:extLst>
              </p:cNvPr>
              <p:cNvSpPr txBox="1"/>
              <p:nvPr/>
            </p:nvSpPr>
            <p:spPr>
              <a:xfrm>
                <a:off x="6065175" y="3877397"/>
                <a:ext cx="1254012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Parent node</a:t>
                </a:r>
                <a:endParaRPr lang="ko-KR" altLang="en-US" sz="1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C9153B3-8A86-40DD-BB44-329AFBFB1DB8}"/>
                  </a:ext>
                </a:extLst>
              </p:cNvPr>
              <p:cNvSpPr txBox="1"/>
              <p:nvPr/>
            </p:nvSpPr>
            <p:spPr>
              <a:xfrm>
                <a:off x="6446399" y="5127796"/>
                <a:ext cx="1154469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Child node</a:t>
                </a:r>
                <a:endParaRPr lang="ko-KR" altLang="en-US" sz="1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F6E2AC-4E47-44EE-A0F9-8A90884778C8}"/>
                  </a:ext>
                </a:extLst>
              </p:cNvPr>
              <p:cNvSpPr txBox="1"/>
              <p:nvPr/>
            </p:nvSpPr>
            <p:spPr>
              <a:xfrm>
                <a:off x="3228841" y="5127796"/>
                <a:ext cx="1154469" cy="335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Child node</a:t>
                </a:r>
                <a:endParaRPr lang="ko-KR" altLang="en-US" sz="1200" dirty="0"/>
              </a:p>
            </p:txBody>
          </p:sp>
        </p:grpSp>
        <p:pic>
          <p:nvPicPr>
            <p:cNvPr id="21" name="Picture 2" descr="ëë¬´ ë¿ë¦¬ ì¼ë¬ì¤í¸ì ëí ì´ë¯¸ì§ ê²ìê²°ê³¼">
              <a:extLst>
                <a:ext uri="{FF2B5EF4-FFF2-40B4-BE49-F238E27FC236}">
                  <a16:creationId xmlns:a16="http://schemas.microsoft.com/office/drawing/2014/main" id="{16DEDEF4-5AFD-4D9A-B7A3-D4612D1BAF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87956" y="4691455"/>
              <a:ext cx="1309296" cy="180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8295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474784" cy="46605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5. </a:t>
            </a:r>
            <a:r>
              <a:rPr lang="ko-KR" altLang="en-US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 분류 및 예측 </a:t>
            </a:r>
            <a:r>
              <a:rPr lang="en-US" altLang="ko-KR" sz="20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생성된 모델로 특정 인원의 사망 </a:t>
            </a:r>
            <a:r>
              <a:rPr lang="ko-KR" altLang="en-US" sz="2000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생존률</a:t>
            </a:r>
            <a:r>
              <a:rPr lang="ko-KR" altLang="en-US" sz="20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예측</a:t>
            </a:r>
            <a:endParaRPr lang="en-US" altLang="ko-KR" sz="20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모델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결과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모델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2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결과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BE12D7-374A-4E24-9480-7E6194E5C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595" y="2133600"/>
            <a:ext cx="5838825" cy="2057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6AEA58-46FF-49E3-B0FA-C18C36CD9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543" y="5711419"/>
            <a:ext cx="6199603" cy="8222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AFC20D-112E-48AD-B4C7-9038B9170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543" y="4538220"/>
            <a:ext cx="6087883" cy="6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363415" cy="4593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모델의 구조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1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6F8BAD-06D3-4D21-A5D4-B68BC8A5B9A0}"/>
              </a:ext>
            </a:extLst>
          </p:cNvPr>
          <p:cNvGrpSpPr/>
          <p:nvPr/>
        </p:nvGrpSpPr>
        <p:grpSpPr>
          <a:xfrm>
            <a:off x="1445864" y="4414568"/>
            <a:ext cx="6252272" cy="2263981"/>
            <a:chOff x="587467" y="4527863"/>
            <a:chExt cx="6252272" cy="226398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D8054B4-A1D0-44DD-88F2-2FF08786F1C8}"/>
                </a:ext>
              </a:extLst>
            </p:cNvPr>
            <p:cNvSpPr/>
            <p:nvPr/>
          </p:nvSpPr>
          <p:spPr>
            <a:xfrm>
              <a:off x="3304148" y="4527863"/>
              <a:ext cx="1135542" cy="329121"/>
            </a:xfrm>
            <a:prstGeom prst="round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Root 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10584A8-017B-402F-BF2D-65397BE9A78C}"/>
                </a:ext>
              </a:extLst>
            </p:cNvPr>
            <p:cNvGrpSpPr/>
            <p:nvPr/>
          </p:nvGrpSpPr>
          <p:grpSpPr>
            <a:xfrm>
              <a:off x="1974578" y="5174399"/>
              <a:ext cx="3794681" cy="332078"/>
              <a:chOff x="2006213" y="3647305"/>
              <a:chExt cx="4591563" cy="365285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19DD1427-3D28-47F0-9BD8-F3018E841376}"/>
                  </a:ext>
                </a:extLst>
              </p:cNvPr>
              <p:cNvSpPr/>
              <p:nvPr/>
            </p:nvSpPr>
            <p:spPr>
              <a:xfrm>
                <a:off x="5223771" y="3650558"/>
                <a:ext cx="1374005" cy="362032"/>
              </a:xfrm>
              <a:prstGeom prst="roundRect">
                <a:avLst/>
              </a:prstGeom>
              <a:solidFill>
                <a:srgbClr val="996633"/>
              </a:solidFill>
              <a:ln>
                <a:solidFill>
                  <a:srgbClr val="9966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Internal node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62205725-0097-441E-BA52-BFE4E8B6AB7F}"/>
                  </a:ext>
                </a:extLst>
              </p:cNvPr>
              <p:cNvSpPr/>
              <p:nvPr/>
            </p:nvSpPr>
            <p:spPr>
              <a:xfrm>
                <a:off x="2006213" y="3647305"/>
                <a:ext cx="1374005" cy="362033"/>
              </a:xfrm>
              <a:prstGeom prst="roundRect">
                <a:avLst/>
              </a:prstGeom>
              <a:solidFill>
                <a:srgbClr val="996633"/>
              </a:solidFill>
              <a:ln>
                <a:solidFill>
                  <a:srgbClr val="9966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Internal node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47E993A-771D-4F39-8B41-C4C0F5F651E1}"/>
                </a:ext>
              </a:extLst>
            </p:cNvPr>
            <p:cNvSpPr/>
            <p:nvPr/>
          </p:nvSpPr>
          <p:spPr>
            <a:xfrm>
              <a:off x="5589031" y="5816260"/>
              <a:ext cx="775084" cy="32912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Terminal</a:t>
              </a:r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E003023-0000-46F2-B84A-B14607846881}"/>
                </a:ext>
              </a:extLst>
            </p:cNvPr>
            <p:cNvSpPr/>
            <p:nvPr/>
          </p:nvSpPr>
          <p:spPr>
            <a:xfrm>
              <a:off x="4032660" y="5816260"/>
              <a:ext cx="775084" cy="329120"/>
            </a:xfrm>
            <a:prstGeom prst="roundRect">
              <a:avLst/>
            </a:prstGeom>
            <a:solidFill>
              <a:srgbClr val="996633"/>
            </a:solid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Internal 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8B318EF0-3309-4528-97AF-D42D36FBFE0B}"/>
                </a:ext>
              </a:extLst>
            </p:cNvPr>
            <p:cNvCxnSpPr>
              <a:stCxn id="22" idx="2"/>
              <a:endCxn id="36" idx="0"/>
            </p:cNvCxnSpPr>
            <p:nvPr/>
          </p:nvCxnSpPr>
          <p:spPr>
            <a:xfrm rot="5400000">
              <a:off x="3048427" y="4350907"/>
              <a:ext cx="317415" cy="132957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12D1A20-0483-432E-BAC7-C48DAEC30959}"/>
                </a:ext>
              </a:extLst>
            </p:cNvPr>
            <p:cNvCxnSpPr>
              <a:cxnSpLocks/>
              <a:stCxn id="22" idx="2"/>
              <a:endCxn id="35" idx="0"/>
            </p:cNvCxnSpPr>
            <p:nvPr/>
          </p:nvCxnSpPr>
          <p:spPr>
            <a:xfrm rot="16200000" flipH="1">
              <a:off x="4376516" y="4352384"/>
              <a:ext cx="320372" cy="13295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681CB94A-209E-4A2E-8B88-8F1AAD4E26AD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>
            <a:xfrm rot="5400000">
              <a:off x="4655954" y="5270725"/>
              <a:ext cx="309783" cy="781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9C90DBE8-0097-4F05-AFBB-E6E1170D6E85}"/>
                </a:ext>
              </a:extLst>
            </p:cNvPr>
            <p:cNvCxnSpPr>
              <a:cxnSpLocks/>
              <a:stCxn id="24" idx="0"/>
              <a:endCxn id="35" idx="2"/>
            </p:cNvCxnSpPr>
            <p:nvPr/>
          </p:nvCxnSpPr>
          <p:spPr>
            <a:xfrm rot="16200000" flipV="1">
              <a:off x="5434140" y="5273826"/>
              <a:ext cx="309783" cy="7750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5624DC-569F-4DE4-ABC8-4FF9735463A2}"/>
                </a:ext>
              </a:extLst>
            </p:cNvPr>
            <p:cNvSpPr/>
            <p:nvPr/>
          </p:nvSpPr>
          <p:spPr>
            <a:xfrm>
              <a:off x="3947161" y="5108438"/>
              <a:ext cx="2651219" cy="1308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E312F-0C03-4DFE-8FA6-3695E7A2B2C6}"/>
                </a:ext>
              </a:extLst>
            </p:cNvPr>
            <p:cNvSpPr txBox="1"/>
            <p:nvPr/>
          </p:nvSpPr>
          <p:spPr>
            <a:xfrm>
              <a:off x="5945157" y="4777110"/>
              <a:ext cx="853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Branch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BEA5BA-3265-4A5C-9D0D-71EA58A6F6F0}"/>
                </a:ext>
              </a:extLst>
            </p:cNvPr>
            <p:cNvSpPr txBox="1"/>
            <p:nvPr/>
          </p:nvSpPr>
          <p:spPr>
            <a:xfrm>
              <a:off x="5704197" y="5205926"/>
              <a:ext cx="11355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Parent node</a:t>
              </a:r>
              <a:endPara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53B3-8A86-40DD-BB44-329AFBFB1DB8}"/>
                </a:ext>
              </a:extLst>
            </p:cNvPr>
            <p:cNvSpPr txBox="1"/>
            <p:nvPr/>
          </p:nvSpPr>
          <p:spPr>
            <a:xfrm>
              <a:off x="5532995" y="6144937"/>
              <a:ext cx="8883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Child node</a:t>
              </a:r>
              <a:endPara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F6E2AC-4E47-44EE-A0F9-8A90884778C8}"/>
                </a:ext>
              </a:extLst>
            </p:cNvPr>
            <p:cNvSpPr txBox="1"/>
            <p:nvPr/>
          </p:nvSpPr>
          <p:spPr>
            <a:xfrm>
              <a:off x="3977184" y="6139839"/>
              <a:ext cx="8883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Child node</a:t>
              </a:r>
              <a:endPara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C9D36C5-E265-4E5E-813C-61750905D1D3}"/>
                </a:ext>
              </a:extLst>
            </p:cNvPr>
            <p:cNvSpPr/>
            <p:nvPr/>
          </p:nvSpPr>
          <p:spPr>
            <a:xfrm>
              <a:off x="2933164" y="5816261"/>
              <a:ext cx="775084" cy="32912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Terminal</a:t>
              </a:r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626D174-302D-462C-9BF3-2558A499BE56}"/>
                </a:ext>
              </a:extLst>
            </p:cNvPr>
            <p:cNvSpPr/>
            <p:nvPr/>
          </p:nvSpPr>
          <p:spPr>
            <a:xfrm>
              <a:off x="1376793" y="5816261"/>
              <a:ext cx="775084" cy="329120"/>
            </a:xfrm>
            <a:prstGeom prst="roundRect">
              <a:avLst/>
            </a:prstGeom>
            <a:solidFill>
              <a:srgbClr val="996633"/>
            </a:solid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Internal 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5F1D739C-75A8-495D-9954-6D54F4DD6648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rot="5400000">
              <a:off x="2000087" y="5270726"/>
              <a:ext cx="309783" cy="781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50ECEAFB-E59B-4838-9DF9-2083162C7696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V="1">
              <a:off x="2778273" y="5273827"/>
              <a:ext cx="309783" cy="7750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927B7C6-6389-4258-8E23-0E4D555DB127}"/>
                </a:ext>
              </a:extLst>
            </p:cNvPr>
            <p:cNvSpPr/>
            <p:nvPr/>
          </p:nvSpPr>
          <p:spPr>
            <a:xfrm>
              <a:off x="2143838" y="6462724"/>
              <a:ext cx="775084" cy="32912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Terminal</a:t>
              </a:r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237719D-1E8B-4A95-AEDE-00F9D55A7F93}"/>
                </a:ext>
              </a:extLst>
            </p:cNvPr>
            <p:cNvSpPr/>
            <p:nvPr/>
          </p:nvSpPr>
          <p:spPr>
            <a:xfrm>
              <a:off x="587467" y="6462724"/>
              <a:ext cx="775084" cy="32912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Terminal</a:t>
              </a:r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EEF4F8E3-0154-47EA-A18C-AE107870478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rot="5400000">
              <a:off x="1210761" y="5917189"/>
              <a:ext cx="309783" cy="781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9B50B4D1-A270-4CC3-8BA8-F86426A654FF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rot="16200000" flipV="1">
              <a:off x="1988947" y="5920290"/>
              <a:ext cx="309783" cy="7750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9D72D85-59C4-46C4-8F36-89F1F2C47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03160"/>
              </p:ext>
            </p:extLst>
          </p:nvPr>
        </p:nvGraphicFramePr>
        <p:xfrm>
          <a:off x="689682" y="2187036"/>
          <a:ext cx="802251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18">
                  <a:extLst>
                    <a:ext uri="{9D8B030D-6E8A-4147-A177-3AD203B41FA5}">
                      <a16:colId xmlns:a16="http://schemas.microsoft.com/office/drawing/2014/main" val="2364021806"/>
                    </a:ext>
                  </a:extLst>
                </a:gridCol>
                <a:gridCol w="1589454">
                  <a:extLst>
                    <a:ext uri="{9D8B030D-6E8A-4147-A177-3AD203B41FA5}">
                      <a16:colId xmlns:a16="http://schemas.microsoft.com/office/drawing/2014/main" val="4104995589"/>
                    </a:ext>
                  </a:extLst>
                </a:gridCol>
                <a:gridCol w="3858846">
                  <a:extLst>
                    <a:ext uri="{9D8B030D-6E8A-4147-A177-3AD203B41FA5}">
                      <a16:colId xmlns:a16="http://schemas.microsoft.com/office/drawing/2014/main" val="525906067"/>
                    </a:ext>
                  </a:extLst>
                </a:gridCol>
              </a:tblGrid>
              <a:tr h="216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12630"/>
                  </a:ext>
                </a:extLst>
              </a:tr>
              <a:tr h="18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뿌리 노드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(Root node)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분류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또는 예측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대상이 되는 모든 자료집단을 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164303"/>
                  </a:ext>
                </a:extLst>
              </a:tr>
              <a:tr h="1834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부모 노드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(Parent node)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가지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(Branch)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의 상위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21858"/>
                  </a:ext>
                </a:extLst>
              </a:tr>
              <a:tr h="18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자식 노드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(Child node)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가지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(Branch)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의 하위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01505"/>
                  </a:ext>
                </a:extLst>
              </a:tr>
              <a:tr h="1834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내부 노드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(Internal node)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최종 노드가 아닌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04984"/>
                  </a:ext>
                </a:extLst>
              </a:tr>
              <a:tr h="18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최종 노드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(Terminal node)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각 나무줄기의 끝에 위치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의사결정나무에서 분류규칙은 끝마디의 개수만큼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38091"/>
                  </a:ext>
                </a:extLst>
              </a:tr>
            </a:tbl>
          </a:graphicData>
        </a:graphic>
      </p:graphicFrame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B99EF79-FF36-4549-AD5F-5832EBDFE268}"/>
              </a:ext>
            </a:extLst>
          </p:cNvPr>
          <p:cNvSpPr/>
          <p:nvPr/>
        </p:nvSpPr>
        <p:spPr>
          <a:xfrm>
            <a:off x="3647010" y="2579217"/>
            <a:ext cx="837041" cy="242605"/>
          </a:xfrm>
          <a:prstGeom prst="roundRect">
            <a:avLst/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Root node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6FA6E9D-7D1D-40A3-9139-EBBEAE7C31C3}"/>
              </a:ext>
            </a:extLst>
          </p:cNvPr>
          <p:cNvSpPr/>
          <p:nvPr/>
        </p:nvSpPr>
        <p:spPr>
          <a:xfrm>
            <a:off x="3601810" y="3492585"/>
            <a:ext cx="1001191" cy="242605"/>
          </a:xfrm>
          <a:prstGeom prst="roundRect">
            <a:avLst/>
          </a:prstGeom>
          <a:solidFill>
            <a:srgbClr val="996633"/>
          </a:solidFill>
          <a:ln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Internal node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946319D-72FA-48C9-8DE7-E9676AC80F02}"/>
              </a:ext>
            </a:extLst>
          </p:cNvPr>
          <p:cNvSpPr/>
          <p:nvPr/>
        </p:nvSpPr>
        <p:spPr>
          <a:xfrm>
            <a:off x="3601810" y="3907663"/>
            <a:ext cx="1001191" cy="242605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Terminal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7F86F9-B63E-4B69-80A2-16BD72A0D8D6}"/>
              </a:ext>
            </a:extLst>
          </p:cNvPr>
          <p:cNvGrpSpPr/>
          <p:nvPr/>
        </p:nvGrpSpPr>
        <p:grpSpPr>
          <a:xfrm>
            <a:off x="3498929" y="2908902"/>
            <a:ext cx="1133201" cy="511904"/>
            <a:chOff x="3533479" y="2908266"/>
            <a:chExt cx="1133201" cy="511904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94B7C91F-4F62-4AD3-954F-9AB95F45AC1A}"/>
                </a:ext>
              </a:extLst>
            </p:cNvPr>
            <p:cNvSpPr/>
            <p:nvPr/>
          </p:nvSpPr>
          <p:spPr>
            <a:xfrm>
              <a:off x="3821430" y="2908266"/>
              <a:ext cx="582898" cy="16894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Parent</a:t>
              </a:r>
              <a:endPara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11C94B3-A4D5-4927-9861-69011B859A44}"/>
                </a:ext>
              </a:extLst>
            </p:cNvPr>
            <p:cNvSpPr/>
            <p:nvPr/>
          </p:nvSpPr>
          <p:spPr>
            <a:xfrm>
              <a:off x="4268813" y="3251226"/>
              <a:ext cx="397867" cy="168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Child</a:t>
              </a:r>
              <a:endPara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CD3BB276-EC17-4D07-B5A0-91D645A44D04}"/>
                </a:ext>
              </a:extLst>
            </p:cNvPr>
            <p:cNvSpPr/>
            <p:nvPr/>
          </p:nvSpPr>
          <p:spPr>
            <a:xfrm>
              <a:off x="3533479" y="3251226"/>
              <a:ext cx="397867" cy="168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Child</a:t>
              </a:r>
              <a:endPara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AF0A6392-9092-4E6D-8B26-284C3326600F}"/>
                </a:ext>
              </a:extLst>
            </p:cNvPr>
            <p:cNvCxnSpPr>
              <a:cxnSpLocks/>
              <a:stCxn id="57" idx="2"/>
              <a:endCxn id="59" idx="0"/>
            </p:cNvCxnSpPr>
            <p:nvPr/>
          </p:nvCxnSpPr>
          <p:spPr>
            <a:xfrm rot="5400000">
              <a:off x="3835639" y="2973985"/>
              <a:ext cx="174015" cy="3804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FD1ECAC6-B3FA-4CE2-9CF8-CB0822F8ADF6}"/>
                </a:ext>
              </a:extLst>
            </p:cNvPr>
            <p:cNvCxnSpPr>
              <a:cxnSpLocks/>
              <a:stCxn id="58" idx="0"/>
              <a:endCxn id="57" idx="2"/>
            </p:cNvCxnSpPr>
            <p:nvPr/>
          </p:nvCxnSpPr>
          <p:spPr>
            <a:xfrm rot="16200000" flipV="1">
              <a:off x="4203306" y="2986785"/>
              <a:ext cx="174015" cy="3548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856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468922" cy="37425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모델의 구조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2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altLang="ko-KR" sz="800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분리기준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(Split criterion)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마디들이 형성될 때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입력변수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(input variable)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선택과 범주의 병합이 이루어질 기준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en-US" altLang="ko-KR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가지치기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(Pruning)</a:t>
            </a:r>
            <a:r>
              <a:rPr lang="ko-KR" altLang="en-US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16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분류오류를 크게 할 위험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(risk)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 높거나 부적절한 추론규칙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(induction rule)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가지고 있는 가지를 제거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b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endParaRPr lang="ko-KR" altLang="en-US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16F8BAD-06D3-4D21-A5D4-B68BC8A5B9A0}"/>
              </a:ext>
            </a:extLst>
          </p:cNvPr>
          <p:cNvGrpSpPr/>
          <p:nvPr/>
        </p:nvGrpSpPr>
        <p:grpSpPr>
          <a:xfrm>
            <a:off x="2246913" y="4915594"/>
            <a:ext cx="5462946" cy="1888975"/>
            <a:chOff x="1376793" y="4527863"/>
            <a:chExt cx="5462946" cy="188897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7D8054B4-A1D0-44DD-88F2-2FF08786F1C8}"/>
                </a:ext>
              </a:extLst>
            </p:cNvPr>
            <p:cNvSpPr/>
            <p:nvPr/>
          </p:nvSpPr>
          <p:spPr>
            <a:xfrm>
              <a:off x="3304148" y="4527863"/>
              <a:ext cx="1135542" cy="329121"/>
            </a:xfrm>
            <a:prstGeom prst="roundRect">
              <a:avLst/>
            </a:prstGeom>
            <a:solidFill>
              <a:srgbClr val="66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Root 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10584A8-017B-402F-BF2D-65397BE9A78C}"/>
                </a:ext>
              </a:extLst>
            </p:cNvPr>
            <p:cNvGrpSpPr/>
            <p:nvPr/>
          </p:nvGrpSpPr>
          <p:grpSpPr>
            <a:xfrm>
              <a:off x="1974578" y="5174399"/>
              <a:ext cx="3794681" cy="332078"/>
              <a:chOff x="2006213" y="3647305"/>
              <a:chExt cx="4591563" cy="365285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19DD1427-3D28-47F0-9BD8-F3018E841376}"/>
                  </a:ext>
                </a:extLst>
              </p:cNvPr>
              <p:cNvSpPr/>
              <p:nvPr/>
            </p:nvSpPr>
            <p:spPr>
              <a:xfrm>
                <a:off x="5223771" y="3650558"/>
                <a:ext cx="1374005" cy="362032"/>
              </a:xfrm>
              <a:prstGeom prst="roundRect">
                <a:avLst/>
              </a:prstGeom>
              <a:solidFill>
                <a:srgbClr val="996633"/>
              </a:solidFill>
              <a:ln>
                <a:solidFill>
                  <a:srgbClr val="9966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Internal node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62205725-0097-441E-BA52-BFE4E8B6AB7F}"/>
                  </a:ext>
                </a:extLst>
              </p:cNvPr>
              <p:cNvSpPr/>
              <p:nvPr/>
            </p:nvSpPr>
            <p:spPr>
              <a:xfrm>
                <a:off x="2006213" y="3647305"/>
                <a:ext cx="1374005" cy="362033"/>
              </a:xfrm>
              <a:prstGeom prst="roundRect">
                <a:avLst/>
              </a:prstGeom>
              <a:solidFill>
                <a:srgbClr val="996633"/>
              </a:solidFill>
              <a:ln>
                <a:solidFill>
                  <a:srgbClr val="9966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Internal node</a:t>
                </a:r>
                <a:endPara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47E993A-771D-4F39-8B41-C4C0F5F651E1}"/>
                </a:ext>
              </a:extLst>
            </p:cNvPr>
            <p:cNvSpPr/>
            <p:nvPr/>
          </p:nvSpPr>
          <p:spPr>
            <a:xfrm>
              <a:off x="5589031" y="5816260"/>
              <a:ext cx="775084" cy="32912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Terminal</a:t>
              </a:r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9E003023-0000-46F2-B84A-B14607846881}"/>
                </a:ext>
              </a:extLst>
            </p:cNvPr>
            <p:cNvSpPr/>
            <p:nvPr/>
          </p:nvSpPr>
          <p:spPr>
            <a:xfrm>
              <a:off x="4032660" y="5816260"/>
              <a:ext cx="775084" cy="329120"/>
            </a:xfrm>
            <a:prstGeom prst="roundRect">
              <a:avLst/>
            </a:prstGeom>
            <a:solidFill>
              <a:srgbClr val="996633"/>
            </a:solid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Internal 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8B318EF0-3309-4528-97AF-D42D36FBFE0B}"/>
                </a:ext>
              </a:extLst>
            </p:cNvPr>
            <p:cNvCxnSpPr>
              <a:stCxn id="22" idx="2"/>
              <a:endCxn id="36" idx="0"/>
            </p:cNvCxnSpPr>
            <p:nvPr/>
          </p:nvCxnSpPr>
          <p:spPr>
            <a:xfrm rot="5400000">
              <a:off x="3048427" y="4350907"/>
              <a:ext cx="317415" cy="132957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B12D1A20-0483-432E-BAC7-C48DAEC30959}"/>
                </a:ext>
              </a:extLst>
            </p:cNvPr>
            <p:cNvCxnSpPr>
              <a:cxnSpLocks/>
              <a:stCxn id="22" idx="2"/>
              <a:endCxn id="35" idx="0"/>
            </p:cNvCxnSpPr>
            <p:nvPr/>
          </p:nvCxnSpPr>
          <p:spPr>
            <a:xfrm rot="16200000" flipH="1">
              <a:off x="4376516" y="4352384"/>
              <a:ext cx="320372" cy="132957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681CB94A-209E-4A2E-8B88-8F1AAD4E26AD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>
            <a:xfrm rot="5400000">
              <a:off x="4655954" y="5270725"/>
              <a:ext cx="309783" cy="781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9C90DBE8-0097-4F05-AFBB-E6E1170D6E85}"/>
                </a:ext>
              </a:extLst>
            </p:cNvPr>
            <p:cNvCxnSpPr>
              <a:cxnSpLocks/>
              <a:stCxn id="24" idx="0"/>
              <a:endCxn id="35" idx="2"/>
            </p:cNvCxnSpPr>
            <p:nvPr/>
          </p:nvCxnSpPr>
          <p:spPr>
            <a:xfrm rot="16200000" flipV="1">
              <a:off x="5434140" y="5273826"/>
              <a:ext cx="309783" cy="7750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05624DC-569F-4DE4-ABC8-4FF9735463A2}"/>
                </a:ext>
              </a:extLst>
            </p:cNvPr>
            <p:cNvSpPr/>
            <p:nvPr/>
          </p:nvSpPr>
          <p:spPr>
            <a:xfrm>
              <a:off x="3947161" y="5108438"/>
              <a:ext cx="2651219" cy="1308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DE312F-0C03-4DFE-8FA6-3695E7A2B2C6}"/>
                </a:ext>
              </a:extLst>
            </p:cNvPr>
            <p:cNvSpPr txBox="1"/>
            <p:nvPr/>
          </p:nvSpPr>
          <p:spPr>
            <a:xfrm>
              <a:off x="5945157" y="4777110"/>
              <a:ext cx="853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Branch</a:t>
              </a:r>
              <a:endPara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BEA5BA-3265-4A5C-9D0D-71EA58A6F6F0}"/>
                </a:ext>
              </a:extLst>
            </p:cNvPr>
            <p:cNvSpPr txBox="1"/>
            <p:nvPr/>
          </p:nvSpPr>
          <p:spPr>
            <a:xfrm>
              <a:off x="5704197" y="5205926"/>
              <a:ext cx="11355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Parent node</a:t>
              </a:r>
              <a:endPara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53B3-8A86-40DD-BB44-329AFBFB1DB8}"/>
                </a:ext>
              </a:extLst>
            </p:cNvPr>
            <p:cNvSpPr txBox="1"/>
            <p:nvPr/>
          </p:nvSpPr>
          <p:spPr>
            <a:xfrm>
              <a:off x="5532995" y="6144937"/>
              <a:ext cx="8883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Child node</a:t>
              </a:r>
              <a:endPara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CF6E2AC-4E47-44EE-A0F9-8A90884778C8}"/>
                </a:ext>
              </a:extLst>
            </p:cNvPr>
            <p:cNvSpPr txBox="1"/>
            <p:nvPr/>
          </p:nvSpPr>
          <p:spPr>
            <a:xfrm>
              <a:off x="3977184" y="6139839"/>
              <a:ext cx="8883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Child node</a:t>
              </a:r>
              <a:endPara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C9D36C5-E265-4E5E-813C-61750905D1D3}"/>
                </a:ext>
              </a:extLst>
            </p:cNvPr>
            <p:cNvSpPr/>
            <p:nvPr/>
          </p:nvSpPr>
          <p:spPr>
            <a:xfrm>
              <a:off x="2933164" y="5816261"/>
              <a:ext cx="775084" cy="32912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Terminal</a:t>
              </a:r>
              <a: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C626D174-302D-462C-9BF3-2558A499BE56}"/>
                </a:ext>
              </a:extLst>
            </p:cNvPr>
            <p:cNvSpPr/>
            <p:nvPr/>
          </p:nvSpPr>
          <p:spPr>
            <a:xfrm>
              <a:off x="1376793" y="5816261"/>
              <a:ext cx="775084" cy="329120"/>
            </a:xfrm>
            <a:prstGeom prst="roundRect">
              <a:avLst/>
            </a:prstGeom>
            <a:solidFill>
              <a:srgbClr val="996633"/>
            </a:solidFill>
            <a:ln>
              <a:solidFill>
                <a:srgbClr val="9966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Internal node</a:t>
              </a: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5F1D739C-75A8-495D-9954-6D54F4DD6648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rot="5400000">
              <a:off x="2000087" y="5270726"/>
              <a:ext cx="309783" cy="781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50ECEAFB-E59B-4838-9DF9-2083162C7696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rot="16200000" flipV="1">
              <a:off x="2778273" y="5273827"/>
              <a:ext cx="309783" cy="7750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C4A9131-4075-4031-AB9C-DE2675707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123714"/>
              </p:ext>
            </p:extLst>
          </p:nvPr>
        </p:nvGraphicFramePr>
        <p:xfrm>
          <a:off x="682583" y="2148840"/>
          <a:ext cx="802251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503">
                  <a:extLst>
                    <a:ext uri="{9D8B030D-6E8A-4147-A177-3AD203B41FA5}">
                      <a16:colId xmlns:a16="http://schemas.microsoft.com/office/drawing/2014/main" val="2364021806"/>
                    </a:ext>
                  </a:extLst>
                </a:gridCol>
                <a:gridCol w="1312984">
                  <a:extLst>
                    <a:ext uri="{9D8B030D-6E8A-4147-A177-3AD203B41FA5}">
                      <a16:colId xmlns:a16="http://schemas.microsoft.com/office/drawing/2014/main" val="4104995589"/>
                    </a:ext>
                  </a:extLst>
                </a:gridCol>
                <a:gridCol w="4867031">
                  <a:extLst>
                    <a:ext uri="{9D8B030D-6E8A-4147-A177-3AD203B41FA5}">
                      <a16:colId xmlns:a16="http://schemas.microsoft.com/office/drawing/2014/main" val="525906067"/>
                    </a:ext>
                  </a:extLst>
                </a:gridCol>
              </a:tblGrid>
              <a:tr h="216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rgbClr val="00B0F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712630"/>
                  </a:ext>
                </a:extLst>
              </a:tr>
              <a:tr h="1834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가지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(Branch) 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결정나무 마디들의 모임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164303"/>
                  </a:ext>
                </a:extLst>
              </a:tr>
              <a:tr h="1834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kern="1200" dirty="0">
                          <a:solidFill>
                            <a:schemeClr val="dk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가지분할</a:t>
                      </a:r>
                      <a:r>
                        <a:rPr lang="en-US" altLang="ko-KR" sz="1400" b="1" kern="1200" dirty="0">
                          <a:solidFill>
                            <a:schemeClr val="dk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(Split) </a:t>
                      </a:r>
                      <a:endParaRPr lang="ko-KR" altLang="en-US" sz="1400" b="1" kern="1200" dirty="0">
                        <a:solidFill>
                          <a:schemeClr val="dk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FF0000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분리기준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에 따라 나무의 가지를 생성하는 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21858"/>
                  </a:ext>
                </a:extLst>
              </a:tr>
              <a:tr h="1834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kern="1200" dirty="0">
                          <a:solidFill>
                            <a:schemeClr val="accent2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가지치기</a:t>
                      </a:r>
                      <a:r>
                        <a:rPr lang="en-US" altLang="ko-KR" sz="1400" b="1" kern="1200" dirty="0">
                          <a:solidFill>
                            <a:schemeClr val="accent2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a:t>(Pruning)</a:t>
                      </a:r>
                      <a:endParaRPr lang="ko-KR" altLang="en-US" sz="1400" b="1" kern="1200" dirty="0">
                        <a:solidFill>
                          <a:schemeClr val="accent2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a옛날목욕탕L" panose="02020600000000000000" pitchFamily="18" charset="-127"/>
                        <a:ea typeface="a옛날목욕탕L" panose="02020600000000000000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a옛날목욕탕L" panose="02020600000000000000" pitchFamily="18" charset="-127"/>
                          <a:ea typeface="a옛날목욕탕L" panose="02020600000000000000" pitchFamily="18" charset="-127"/>
                        </a:rPr>
                        <a:t>생성된 가지를 잘라내어 모형을 단순화하는 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01505"/>
                  </a:ext>
                </a:extLst>
              </a:tr>
            </a:tbl>
          </a:graphicData>
        </a:graphic>
      </p:graphicFrame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867143-DEC9-4DE8-AB03-E4088F3AB3EC}"/>
              </a:ext>
            </a:extLst>
          </p:cNvPr>
          <p:cNvSpPr/>
          <p:nvPr/>
        </p:nvSpPr>
        <p:spPr>
          <a:xfrm>
            <a:off x="2859654" y="2633260"/>
            <a:ext cx="673702" cy="13884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74166F-47CC-4D69-B47D-B60D016A6D5A}"/>
              </a:ext>
            </a:extLst>
          </p:cNvPr>
          <p:cNvGrpSpPr/>
          <p:nvPr/>
        </p:nvGrpSpPr>
        <p:grpSpPr>
          <a:xfrm>
            <a:off x="2803574" y="2887189"/>
            <a:ext cx="785862" cy="178346"/>
            <a:chOff x="-3501986" y="4124023"/>
            <a:chExt cx="1556371" cy="309784"/>
          </a:xfrm>
        </p:grpSpPr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AC7CEF42-EFF2-4C0D-9190-AD970188B1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-3266235" y="3888272"/>
              <a:ext cx="309783" cy="781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FFEB4A27-2F12-4A82-ABA7-72F9A0A6BC5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-2488049" y="3891373"/>
              <a:ext cx="309783" cy="77508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48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363415" cy="46176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모델의 분리기준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분류나무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분류나무 모델이고 이산형 목표변수의 경우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목표변수의 각 범주에 속하는 빈도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(frequency)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에 기초하여 분리가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일어남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사용되는 분리기준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카이제곱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통계량의 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p-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값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(Chi-square statistic)</a:t>
            </a: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지니 지수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(Gini index)</a:t>
            </a: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엔트로피 지수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(entropy index)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선택된 기준에 의해 분할이 일어날 때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b="1" dirty="0" err="1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카이제곱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통계량의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p-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값은 그 </a:t>
            </a:r>
            <a:r>
              <a:rPr lang="ko-KR" altLang="en-US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값이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작을수록</a:t>
            </a:r>
            <a:r>
              <a:rPr lang="ko-KR" altLang="en-US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자식 노드 간의 이질성이 큼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을 나타내며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자식 노드에서의 지니 지수나 엔트로피 지수는 그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값이 클수록 </a:t>
            </a:r>
            <a:r>
              <a:rPr lang="ko-KR" altLang="en-US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자식 노드 내의 이질성이 큼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을 의미한다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.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따라서 이 값들이 가장 작아지는 방향으로 가지분할을 수행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40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363415" cy="21213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모델의 분리기준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이질성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/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순수도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분리기준을 위해 목표변수의 분포를 구별하는 정도를 순수도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(purity)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또는 불순도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(impurity)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에 의해서 측정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B05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순수도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목표변수의 특정 범주에 개체들이 포함되어 있는 정도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이질성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목표변수의 특정 범주에 이질적인 개체가 얼마나 섞였는지 포함하는 정도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DCBDAD1-01F0-42F4-BB6F-DB3D0854DFBA}"/>
              </a:ext>
            </a:extLst>
          </p:cNvPr>
          <p:cNvGrpSpPr/>
          <p:nvPr/>
        </p:nvGrpSpPr>
        <p:grpSpPr>
          <a:xfrm>
            <a:off x="2276596" y="3833875"/>
            <a:ext cx="5099076" cy="1490920"/>
            <a:chOff x="2303582" y="3840971"/>
            <a:chExt cx="5099076" cy="1490920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41725CC-398B-47E4-95DB-E490AA4052F9}"/>
                </a:ext>
              </a:extLst>
            </p:cNvPr>
            <p:cNvGrpSpPr/>
            <p:nvPr/>
          </p:nvGrpSpPr>
          <p:grpSpPr>
            <a:xfrm>
              <a:off x="2303582" y="4255828"/>
              <a:ext cx="5099076" cy="573246"/>
              <a:chOff x="2239946" y="4291892"/>
              <a:chExt cx="5099076" cy="573246"/>
            </a:xfrm>
          </p:grpSpPr>
          <p:pic>
            <p:nvPicPr>
              <p:cNvPr id="4" name="그래픽 3" descr="고양이">
                <a:extLst>
                  <a:ext uri="{FF2B5EF4-FFF2-40B4-BE49-F238E27FC236}">
                    <a16:creationId xmlns:a16="http://schemas.microsoft.com/office/drawing/2014/main" id="{29BECFA0-5D59-43AD-84D1-C885A35B9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239946" y="4291892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7" name="그래픽 6" descr="개">
                <a:extLst>
                  <a:ext uri="{FF2B5EF4-FFF2-40B4-BE49-F238E27FC236}">
                    <a16:creationId xmlns:a16="http://schemas.microsoft.com/office/drawing/2014/main" id="{56134F35-53C0-4C37-850B-2C5E4E23E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86493" y="4291892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9" name="그래픽 8" descr="거북이">
                <a:extLst>
                  <a:ext uri="{FF2B5EF4-FFF2-40B4-BE49-F238E27FC236}">
                    <a16:creationId xmlns:a16="http://schemas.microsoft.com/office/drawing/2014/main" id="{D37B1A1A-3F00-4F64-80C2-C5765F499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33040" y="4291892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16" name="그래픽 15" descr="고양이">
                <a:extLst>
                  <a:ext uri="{FF2B5EF4-FFF2-40B4-BE49-F238E27FC236}">
                    <a16:creationId xmlns:a16="http://schemas.microsoft.com/office/drawing/2014/main" id="{19485CB8-5878-44F9-892C-8E49DE5421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79587" y="4291892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17" name="그래픽 16" descr="개">
                <a:extLst>
                  <a:ext uri="{FF2B5EF4-FFF2-40B4-BE49-F238E27FC236}">
                    <a16:creationId xmlns:a16="http://schemas.microsoft.com/office/drawing/2014/main" id="{0164DC4D-5DBF-45F5-80DF-FFDD175CF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26134" y="4291892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19" name="그래픽 18" descr="개">
                <a:extLst>
                  <a:ext uri="{FF2B5EF4-FFF2-40B4-BE49-F238E27FC236}">
                    <a16:creationId xmlns:a16="http://schemas.microsoft.com/office/drawing/2014/main" id="{8AF3E748-E84B-4E27-B32C-B8FF5D6B51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72681" y="4291892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20" name="그래픽 19" descr="고양이">
                <a:extLst>
                  <a:ext uri="{FF2B5EF4-FFF2-40B4-BE49-F238E27FC236}">
                    <a16:creationId xmlns:a16="http://schemas.microsoft.com/office/drawing/2014/main" id="{43956ADC-1941-4EB6-B97F-F2FC5C829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19228" y="4291892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13" name="그래픽 12" descr="수탉">
                <a:extLst>
                  <a:ext uri="{FF2B5EF4-FFF2-40B4-BE49-F238E27FC236}">
                    <a16:creationId xmlns:a16="http://schemas.microsoft.com/office/drawing/2014/main" id="{763D7703-B43E-41F1-9196-7EFF854C5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765776" y="4291892"/>
                <a:ext cx="573246" cy="573246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FEF6CD-BB94-440A-AAAD-1965C0E0F39B}"/>
                </a:ext>
              </a:extLst>
            </p:cNvPr>
            <p:cNvSpPr/>
            <p:nvPr/>
          </p:nvSpPr>
          <p:spPr>
            <a:xfrm>
              <a:off x="3512048" y="3840971"/>
              <a:ext cx="26821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latin typeface="a옛날목욕탕L" panose="02020600000000000000" pitchFamily="18" charset="-127"/>
                  <a:ea typeface="a옛날목욕탕L" panose="02020600000000000000" pitchFamily="18" charset="-127"/>
                  <a:cs typeface="함초롬바탕" panose="02030604000101010101" pitchFamily="18" charset="-127"/>
                </a:rPr>
                <a:t>높은 이질성 </a:t>
              </a:r>
              <a:r>
                <a:rPr lang="en-US" altLang="ko-KR" sz="1600" b="1" dirty="0">
                  <a:latin typeface="a옛날목욕탕L" panose="02020600000000000000" pitchFamily="18" charset="-127"/>
                  <a:ea typeface="a옛날목욕탕L" panose="02020600000000000000" pitchFamily="18" charset="-127"/>
                  <a:cs typeface="함초롬바탕" panose="02030604000101010101" pitchFamily="18" charset="-127"/>
                </a:rPr>
                <a:t>&lt;==&gt; </a:t>
              </a:r>
              <a:r>
                <a:rPr lang="ko-KR" altLang="en-US" sz="1600" b="1" dirty="0">
                  <a:latin typeface="a옛날목욕탕L" panose="02020600000000000000" pitchFamily="18" charset="-127"/>
                  <a:ea typeface="a옛날목욕탕L" panose="02020600000000000000" pitchFamily="18" charset="-127"/>
                  <a:cs typeface="함초롬바탕" panose="02030604000101010101" pitchFamily="18" charset="-127"/>
                </a:rPr>
                <a:t>낮은 순수도</a:t>
              </a:r>
              <a:endParaRPr lang="ko-KR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765E9C-EF3F-428F-9401-73021A4B98AD}"/>
                    </a:ext>
                  </a:extLst>
                </p:cNvPr>
                <p:cNvSpPr txBox="1"/>
                <p:nvPr/>
              </p:nvSpPr>
              <p:spPr>
                <a:xfrm>
                  <a:off x="2907107" y="4862660"/>
                  <a:ext cx="3892027" cy="4692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rgbClr val="ED7D3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-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solidFill>
                                        <a:schemeClr val="accent5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=0.69</m:t>
                      </m:r>
                    </m:oMath>
                  </a14:m>
                  <a:endPara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765E9C-EF3F-428F-9401-73021A4B9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107" y="4862660"/>
                  <a:ext cx="3892027" cy="469231"/>
                </a:xfrm>
                <a:prstGeom prst="rect">
                  <a:avLst/>
                </a:prstGeom>
                <a:blipFill>
                  <a:blip r:embed="rId12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B6A05A4-87AE-4302-9DCA-287C214AAE0B}"/>
              </a:ext>
            </a:extLst>
          </p:cNvPr>
          <p:cNvGrpSpPr/>
          <p:nvPr/>
        </p:nvGrpSpPr>
        <p:grpSpPr>
          <a:xfrm>
            <a:off x="2276596" y="5458189"/>
            <a:ext cx="5099076" cy="1399811"/>
            <a:chOff x="2276596" y="5490750"/>
            <a:chExt cx="5099076" cy="139981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F0EBF95-31C6-4809-8EBB-94DD970BB97C}"/>
                </a:ext>
              </a:extLst>
            </p:cNvPr>
            <p:cNvGrpSpPr/>
            <p:nvPr/>
          </p:nvGrpSpPr>
          <p:grpSpPr>
            <a:xfrm>
              <a:off x="2276596" y="5860082"/>
              <a:ext cx="5099076" cy="573246"/>
              <a:chOff x="2239946" y="5556616"/>
              <a:chExt cx="5099076" cy="573246"/>
            </a:xfrm>
          </p:grpSpPr>
          <p:pic>
            <p:nvPicPr>
              <p:cNvPr id="22" name="그래픽 21" descr="고양이">
                <a:extLst>
                  <a:ext uri="{FF2B5EF4-FFF2-40B4-BE49-F238E27FC236}">
                    <a16:creationId xmlns:a16="http://schemas.microsoft.com/office/drawing/2014/main" id="{1506EF79-1681-4BED-A8AC-08A431FC0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239946" y="5556616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23" name="그래픽 22" descr="개">
                <a:extLst>
                  <a:ext uri="{FF2B5EF4-FFF2-40B4-BE49-F238E27FC236}">
                    <a16:creationId xmlns:a16="http://schemas.microsoft.com/office/drawing/2014/main" id="{1EEB2B63-3D2D-447E-9992-C0DE11B17F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72681" y="5556616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24" name="그래픽 23" descr="고양이">
                <a:extLst>
                  <a:ext uri="{FF2B5EF4-FFF2-40B4-BE49-F238E27FC236}">
                    <a16:creationId xmlns:a16="http://schemas.microsoft.com/office/drawing/2014/main" id="{4347D52E-FFC3-406A-BED1-27065475F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886493" y="5556616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25" name="그래픽 24" descr="고양이">
                <a:extLst>
                  <a:ext uri="{FF2B5EF4-FFF2-40B4-BE49-F238E27FC236}">
                    <a16:creationId xmlns:a16="http://schemas.microsoft.com/office/drawing/2014/main" id="{B374D954-29FF-499E-941B-0B04FDFA70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533040" y="5556616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26" name="그래픽 25" descr="고양이">
                <a:extLst>
                  <a:ext uri="{FF2B5EF4-FFF2-40B4-BE49-F238E27FC236}">
                    <a16:creationId xmlns:a16="http://schemas.microsoft.com/office/drawing/2014/main" id="{2105DF5F-936F-48F7-82EA-DFEC04499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179587" y="5556616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27" name="그래픽 26" descr="고양이">
                <a:extLst>
                  <a:ext uri="{FF2B5EF4-FFF2-40B4-BE49-F238E27FC236}">
                    <a16:creationId xmlns:a16="http://schemas.microsoft.com/office/drawing/2014/main" id="{5A175C8B-3A5A-46B5-A313-494B0166C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119228" y="5556616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28" name="그래픽 27" descr="고양이">
                <a:extLst>
                  <a:ext uri="{FF2B5EF4-FFF2-40B4-BE49-F238E27FC236}">
                    <a16:creationId xmlns:a16="http://schemas.microsoft.com/office/drawing/2014/main" id="{58ED4D1C-3E56-4633-99A5-761AB9DD6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765776" y="5556616"/>
                <a:ext cx="573246" cy="573246"/>
              </a:xfrm>
              <a:prstGeom prst="rect">
                <a:avLst/>
              </a:prstGeom>
            </p:spPr>
          </p:pic>
          <p:pic>
            <p:nvPicPr>
              <p:cNvPr id="29" name="그래픽 28" descr="고양이">
                <a:extLst>
                  <a:ext uri="{FF2B5EF4-FFF2-40B4-BE49-F238E27FC236}">
                    <a16:creationId xmlns:a16="http://schemas.microsoft.com/office/drawing/2014/main" id="{CE8CC6B0-3D0B-4B35-AFF4-2900B8707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826134" y="5556616"/>
                <a:ext cx="573246" cy="573246"/>
              </a:xfrm>
              <a:prstGeom prst="rect">
                <a:avLst/>
              </a:prstGeom>
            </p:spPr>
          </p:pic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0AFDF06-53F1-4C99-B15C-6A9DE31E5B97}"/>
                </a:ext>
              </a:extLst>
            </p:cNvPr>
            <p:cNvSpPr/>
            <p:nvPr/>
          </p:nvSpPr>
          <p:spPr>
            <a:xfrm>
              <a:off x="3485062" y="5490750"/>
              <a:ext cx="268214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b="1" dirty="0">
                  <a:latin typeface="a옛날목욕탕L" panose="02020600000000000000" pitchFamily="18" charset="-127"/>
                  <a:ea typeface="a옛날목욕탕L" panose="02020600000000000000" pitchFamily="18" charset="-127"/>
                  <a:cs typeface="함초롬바탕" panose="02030604000101010101" pitchFamily="18" charset="-127"/>
                </a:rPr>
                <a:t>낮은 이질성 </a:t>
              </a:r>
              <a:r>
                <a:rPr lang="en-US" altLang="ko-KR" sz="1600" b="1" dirty="0">
                  <a:latin typeface="a옛날목욕탕L" panose="02020600000000000000" pitchFamily="18" charset="-127"/>
                  <a:ea typeface="a옛날목욕탕L" panose="02020600000000000000" pitchFamily="18" charset="-127"/>
                  <a:cs typeface="함초롬바탕" panose="02030604000101010101" pitchFamily="18" charset="-127"/>
                </a:rPr>
                <a:t>&lt;==&gt; </a:t>
              </a:r>
              <a:r>
                <a:rPr lang="ko-KR" altLang="en-US" sz="1600" b="1" dirty="0">
                  <a:latin typeface="a옛날목욕탕L" panose="02020600000000000000" pitchFamily="18" charset="-127"/>
                  <a:ea typeface="a옛날목욕탕L" panose="02020600000000000000" pitchFamily="18" charset="-127"/>
                  <a:cs typeface="함초롬바탕" panose="02030604000101010101" pitchFamily="18" charset="-127"/>
                </a:rPr>
                <a:t>높은 순수도</a:t>
              </a:r>
              <a:endParaRPr lang="ko-KR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A2F7458-C1B6-4663-BEDC-FC59145583D7}"/>
                    </a:ext>
                  </a:extLst>
                </p:cNvPr>
                <p:cNvSpPr txBox="1"/>
                <p:nvPr/>
              </p:nvSpPr>
              <p:spPr>
                <a:xfrm>
                  <a:off x="3700506" y="6364007"/>
                  <a:ext cx="2251257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=0.24</m:t>
                        </m:r>
                      </m:oMath>
                    </m:oMathPara>
                  </a14:m>
                  <a:endPara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A2F7458-C1B6-4663-BEDC-FC5914558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506" y="6364007"/>
                  <a:ext cx="2251257" cy="526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412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363415" cy="34867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모델의 분리기준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분류나무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지니 지수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엔트로피 지수 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A8593F5-83A1-4994-8883-8DE3FE94FE44}"/>
                  </a:ext>
                </a:extLst>
              </p:cNvPr>
              <p:cNvSpPr/>
              <p:nvPr/>
            </p:nvSpPr>
            <p:spPr>
              <a:xfrm>
                <a:off x="342172" y="2534011"/>
                <a:ext cx="8461859" cy="1789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𝒊</m:t>
                          </m:r>
                        </m:sub>
                      </m:sSub>
                      <m:r>
                        <a:rPr lang="en-US" altLang="ko-KR" sz="2400" b="1" i="1">
                          <a:latin typeface="Cambria Math" panose="02040503050406030204" pitchFamily="18" charset="0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1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𝒌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=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𝒏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  <m:t>𝒊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  <m:t>,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  <m:t>𝟐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sz="3200" b="1" dirty="0">
                  <a:ea typeface="a옛날목욕탕L" panose="02020600000000000000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2400" b="1" i="1" dirty="0">
                  <a:latin typeface="Cambria Math" panose="02040503050406030204" pitchFamily="18" charset="0"/>
                  <a:ea typeface="a옛날목욕탕L" panose="02020600000000000000" pitchFamily="18" charset="-127"/>
                  <a:cs typeface="함초롬바탕" panose="0203060400010101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  <a:cs typeface="함초롬바탕" panose="02030604000101010101" pitchFamily="18" charset="-127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  <a:cs typeface="함초롬바탕" panose="02030604000101010101" pitchFamily="18" charset="-127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  <a:cs typeface="함초롬바탕" panose="02030604000101010101" pitchFamily="18" charset="-127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  <a:cs typeface="함초롬바탕" panose="02030604000101010101" pitchFamily="18" charset="-127"/>
                          </a:rPr>
                          <m:t>𝒌</m:t>
                        </m:r>
                      </m:sub>
                      <m:sup/>
                    </m:sSubSup>
                  </m:oMath>
                </a14:m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: </a:t>
                </a:r>
                <a:r>
                  <a:rPr lang="en-US" altLang="ko-KR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i</a:t>
                </a:r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번째 노드에 있는 훈련 샘플 중 클래스 </a:t>
                </a:r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k</a:t>
                </a:r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에 속한 샘플의 비율</a:t>
                </a:r>
                <a:endParaRPr lang="ko-KR" altLang="en-US" sz="24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CA8593F5-83A1-4994-8883-8DE3FE94F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2" y="2534011"/>
                <a:ext cx="8461859" cy="1789977"/>
              </a:xfrm>
              <a:prstGeom prst="rect">
                <a:avLst/>
              </a:prstGeom>
              <a:blipFill>
                <a:blip r:embed="rId4"/>
                <a:stretch>
                  <a:fillRect b="-4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9D009B8-6EFB-474C-80F8-8FAA113A0FB6}"/>
                  </a:ext>
                </a:extLst>
              </p:cNvPr>
              <p:cNvSpPr/>
              <p:nvPr/>
            </p:nvSpPr>
            <p:spPr>
              <a:xfrm>
                <a:off x="6094706" y="2914134"/>
                <a:ext cx="15231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≤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𝑮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≤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𝟏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/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9D009B8-6EFB-474C-80F8-8FAA113A0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706" y="2914134"/>
                <a:ext cx="152317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CC65BE8-FCFD-4A45-86D3-9AA754DEE5B2}"/>
                  </a:ext>
                </a:extLst>
              </p:cNvPr>
              <p:cNvSpPr/>
              <p:nvPr/>
            </p:nvSpPr>
            <p:spPr>
              <a:xfrm>
                <a:off x="391393" y="4977793"/>
                <a:ext cx="8461859" cy="1789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𝒊</m:t>
                          </m:r>
                        </m:sub>
                      </m:sSub>
                      <m:r>
                        <a:rPr lang="en-US" altLang="ko-KR" sz="2400" b="1" i="1">
                          <a:latin typeface="Cambria Math" panose="02040503050406030204" pitchFamily="18" charset="0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</m:ctrlPr>
                        </m:naryPr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𝒌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=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a옛날목욕탕L" panose="02020600000000000000" pitchFamily="18" charset="-127"/>
                              <a:cs typeface="함초롬바탕" panose="02030604000101010101" pitchFamily="18" charset="-127"/>
                            </a:rPr>
                            <m:t>𝒄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  <m:t>𝒊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  <m:t>,</m:t>
                              </m:r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  <m:t>𝒌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  <a:cs typeface="함초롬바탕" panose="02030604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  <a:cs typeface="함초롬바탕" panose="02030604000101010101" pitchFamily="18" charset="-127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  <a:cs typeface="함초롬바탕" panose="02030604000101010101" pitchFamily="18" charset="-127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  <a:cs typeface="함초롬바탕" panose="02030604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  <a:cs typeface="함초롬바탕" panose="02030604000101010101" pitchFamily="18" charset="-127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  <a:cs typeface="함초롬바탕" panose="02030604000101010101" pitchFamily="18" charset="-127"/>
                                    </a:rPr>
                                    <m:t>𝒊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  <a:cs typeface="함초롬바탕" panose="02030604000101010101" pitchFamily="18" charset="-127"/>
                                    </a:rPr>
                                    <m:t>,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a옛날목욕탕L" panose="02020600000000000000" pitchFamily="18" charset="-127"/>
                                      <a:cs typeface="함초롬바탕" panose="02030604000101010101" pitchFamily="18" charset="-127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ko-KR" sz="2400" b="1" i="1" smtClean="0">
                                  <a:latin typeface="Cambria Math" panose="02040503050406030204" pitchFamily="18" charset="0"/>
                                  <a:ea typeface="a옛날목욕탕L" panose="02020600000000000000" pitchFamily="18" charset="-127"/>
                                  <a:cs typeface="함초롬바탕" panose="02030604000101010101" pitchFamily="18" charset="-127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3200" b="1" dirty="0">
                  <a:ea typeface="a옛날목욕탕L" panose="02020600000000000000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2400" b="1" i="1" dirty="0">
                  <a:latin typeface="Cambria Math" panose="02040503050406030204" pitchFamily="18" charset="0"/>
                  <a:ea typeface="a옛날목욕탕L" panose="02020600000000000000" pitchFamily="18" charset="-127"/>
                  <a:cs typeface="함초롬바탕" panose="02030604000101010101" pitchFamily="18" charset="-127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  <a:cs typeface="함초롬바탕" panose="02030604000101010101" pitchFamily="18" charset="-127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  <a:cs typeface="함초롬바탕" panose="02030604000101010101" pitchFamily="18" charset="-127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  <a:cs typeface="함초롬바탕" panose="02030604000101010101" pitchFamily="18" charset="-127"/>
                          </a:rPr>
                          <m:t>𝒊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  <a:cs typeface="함초롬바탕" panose="02030604000101010101" pitchFamily="18" charset="-127"/>
                          </a:rPr>
                          <m:t>,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  <a:ea typeface="a옛날목욕탕L" panose="02020600000000000000" pitchFamily="18" charset="-127"/>
                            <a:cs typeface="함초롬바탕" panose="02030604000101010101" pitchFamily="18" charset="-127"/>
                          </a:rPr>
                          <m:t>𝒌</m:t>
                        </m:r>
                      </m:sub>
                      <m:sup/>
                    </m:sSubSup>
                  </m:oMath>
                </a14:m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: </a:t>
                </a:r>
                <a:r>
                  <a:rPr lang="en-US" altLang="ko-KR" dirty="0" err="1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i</a:t>
                </a:r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 </a:t>
                </a:r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번째 노드에 있는 훈련 샘플 중 클래스 </a:t>
                </a:r>
                <a:r>
                  <a:rPr lang="en-US" altLang="ko-KR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k</a:t>
                </a:r>
                <a:r>
                  <a:rPr lang="ko-KR" altLang="en-US" dirty="0">
                    <a:latin typeface="a옛날목욕탕L" panose="02020600000000000000" pitchFamily="18" charset="-127"/>
                    <a:ea typeface="a옛날목욕탕L" panose="02020600000000000000" pitchFamily="18" charset="-127"/>
                  </a:rPr>
                  <a:t>에 속한 샘플의 비율</a:t>
                </a:r>
                <a:endParaRPr lang="ko-KR" altLang="en-US" sz="2400" dirty="0">
                  <a:latin typeface="a옛날목욕탕L" panose="02020600000000000000" pitchFamily="18" charset="-127"/>
                  <a:ea typeface="a옛날목욕탕L" panose="02020600000000000000" pitchFamily="18" charset="-127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CC65BE8-FCFD-4A45-86D3-9AA754DEE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93" y="4977793"/>
                <a:ext cx="8461859" cy="1789977"/>
              </a:xfrm>
              <a:prstGeom prst="rect">
                <a:avLst/>
              </a:prstGeom>
              <a:blipFill>
                <a:blip r:embed="rId6"/>
                <a:stretch>
                  <a:fillRect b="-4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6062671-3539-4E95-A1C2-B2128C5304B2}"/>
                  </a:ext>
                </a:extLst>
              </p:cNvPr>
              <p:cNvSpPr/>
              <p:nvPr/>
            </p:nvSpPr>
            <p:spPr>
              <a:xfrm>
                <a:off x="6443485" y="5393548"/>
                <a:ext cx="13692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ea typeface="a옛날목욕탕L" panose="02020600000000000000" pitchFamily="18" charset="-127"/>
                          <a:cs typeface="함초롬바탕" panose="02030604000101010101" pitchFamily="18" charset="-127"/>
                        </a:rPr>
                        <m:t>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≤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𝑯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𝒊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≤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6062671-3539-4E95-A1C2-B2128C530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485" y="5393548"/>
                <a:ext cx="13692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03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&lt;</a:t>
            </a:r>
            <a:r>
              <a:rPr lang="ko-KR" altLang="en-US" sz="1400" b="1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환경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을 </a:t>
            </a:r>
            <a:r>
              <a:rPr lang="ko-KR" altLang="en-US" sz="1400" b="1" dirty="0">
                <a:solidFill>
                  <a:schemeClr val="tx2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분석</a:t>
            </a:r>
            <a:r>
              <a:rPr lang="ko-KR" altLang="en-US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할 줄 아는 사람이 되자</a:t>
            </a:r>
            <a:r>
              <a:rPr lang="en-US" altLang="ko-KR" sz="1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!&gt;</a:t>
            </a:r>
            <a:endParaRPr lang="ko-KR" altLang="en-US" sz="1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ADFE8-DAAC-4AB3-93D0-D0A86731928B}"/>
              </a:ext>
            </a:extLst>
          </p:cNvPr>
          <p:cNvSpPr txBox="1"/>
          <p:nvPr/>
        </p:nvSpPr>
        <p:spPr>
          <a:xfrm>
            <a:off x="-432072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Type2 </a:t>
            </a:r>
            <a:r>
              <a:rPr lang="ko-KR" altLang="en-US" sz="3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머신 러닝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결정나무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(D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ecision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ko-KR" sz="28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trees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endParaRPr lang="en-US" altLang="ko-KR" sz="2800" b="1" dirty="0"/>
          </a:p>
        </p:txBody>
      </p:sp>
      <p:sp>
        <p:nvSpPr>
          <p:cNvPr id="40" name="직사각형 39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6D4CDA-695A-474A-BCC4-8BD33173E1F5}"/>
              </a:ext>
            </a:extLst>
          </p:cNvPr>
          <p:cNvSpPr txBox="1"/>
          <p:nvPr/>
        </p:nvSpPr>
        <p:spPr>
          <a:xfrm>
            <a:off x="440616" y="1640599"/>
            <a:ext cx="8363415" cy="2952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m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결정나무 모델의 분리기준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회귀나무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회귀나무 모델이고 연속형 목표변수의 경우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목표변수가 연속형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구간형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인 경우 목표변수의 평균과 표준편차에 기초하여 마디의 분리가 일어난다</a:t>
            </a:r>
            <a:r>
              <a:rPr lang="en-US" altLang="ko-KR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.</a:t>
            </a:r>
          </a:p>
          <a:p>
            <a:pPr marL="742950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사용되는 분리기준</a:t>
            </a:r>
            <a:endParaRPr lang="en-US" altLang="ko-KR" b="1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평균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(mean) /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표준편차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(standard deviation)</a:t>
            </a:r>
          </a:p>
          <a:p>
            <a:pPr marL="1200150" lvl="2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ANOVA F-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  <a:cs typeface="함초롬바탕" panose="02030604000101010101" pitchFamily="18" charset="-127"/>
              </a:rPr>
              <a:t>통계량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45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</TotalTime>
  <Words>1738</Words>
  <Application>Microsoft Office PowerPoint</Application>
  <PresentationFormat>화면 슬라이드 쇼(4:3)</PresentationFormat>
  <Paragraphs>337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a옛날목욕탕L</vt:lpstr>
      <vt:lpstr>나눔고딕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김영우</cp:lastModifiedBy>
  <cp:revision>38</cp:revision>
  <dcterms:created xsi:type="dcterms:W3CDTF">2019-07-15T06:00:55Z</dcterms:created>
  <dcterms:modified xsi:type="dcterms:W3CDTF">2019-07-21T11:58:37Z</dcterms:modified>
</cp:coreProperties>
</file>