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EA58"/>
    <a:srgbClr val="FAF7D6"/>
    <a:srgbClr val="F6F2BC"/>
    <a:srgbClr val="B4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A4D3-D3B3-49B0-95A6-F9389EED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9EDC5-819E-4860-98AF-E4AF875B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D946-B812-4867-882A-F744AE5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D5038-F9DF-41E8-960F-13266C53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92188-3A1B-4B45-BB12-902998AF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F3A3-0901-47CD-8BE6-C50D9C3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57BC0-5EA0-41C8-8A97-8974F95FE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338F6-1D4B-46E2-B4C7-74164C96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E1EFE-D20D-48D6-9B44-ACCA5FCE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15B8C-B30F-4D5B-B1C8-2BDE36CC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8FDA0D-101B-4FBD-8A7D-7000D887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C2069-8AE3-40F6-9172-E5BE2574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AB710-8236-4503-B0A9-EDDDD709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A449-00C6-4730-9470-DA96BF94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1FD28-5DC2-4D9D-8720-40618068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241FD-6B4B-4614-B1B3-1393C9A2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E3739-ACE7-48B4-8585-E16D0582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7B11-AE1B-413E-B72C-F0A1651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534AC-BA26-442D-BD78-29374A7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28935-4A52-42EF-B067-92E09D7A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E32F3-0B54-44C1-9166-23D7B957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5169B-3126-4A52-868D-A8AD6B23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BB384-FAA1-4CF4-9AD4-9677FC7C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69235-2C96-476E-A167-E32E522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591D9-6AA6-47B6-90AE-5BBEF51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6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6E25-A200-4179-968A-6DF1ED2B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EBE36-CFC8-4F06-A6A5-EA3C3215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F00D7-3A41-40C9-A1CD-6856E3B8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34833-0E9D-41C9-A39A-401107C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D48CA-4ECB-4753-B1AA-7FD8EC11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2F108-584F-4237-ABDD-29592E50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28A65-1DE6-46DA-BF6B-9CD8632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333EA-B41F-4DF2-B961-EF28AE6D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831E2-D724-4FF3-8149-2AAAD2A2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C7D7A-7901-46E0-958C-AB02E089F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4BEB3B-21F8-4E44-B3A4-51E58AAA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AC4AD2-EF8A-4926-A80F-0A344394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FB02E6-EE40-403E-8DC8-C8FAC7E9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381F99-467D-4474-8A08-D80599BE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BCC13-ADC4-48F1-A5BA-A1E3B15F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B99AB-C25D-477B-9D2A-4E710320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23DB5-7EE9-43D2-BA73-9F1901A6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84B4B-D9B8-4B4C-8D64-BE229EA8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3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2DFC8-1F8B-44AC-8A7C-3D8C60F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C2686-82B6-4348-AC2B-1D8B3539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66D8D-970F-4FF2-9BA7-D29737D4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8122-E6F7-433D-B595-FFEE73B3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8E16-0BA7-4DEA-83EF-81BAC4E0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F5E38-8F05-4648-8848-FF4D274E1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14698-749E-49B5-BD1D-EBE17F75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E4F2E-DB26-42C8-9D7D-690D66BF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8EF40-1A41-4252-A053-52AB72E9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7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15EFD-B6C6-4E41-BDD0-2A860859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157C0C-266E-45C4-A43A-6D348A34F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40B31-0A5F-4F8E-94D2-8537794EB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784A4-B680-4C26-A9AD-24C2112B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5423C-D700-4192-BDB4-85E24F12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8A253-DC61-469E-ACFC-9D69011D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0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E9B65F-E2B3-4820-B071-3D75F1E9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7AEE6-6256-4810-A300-F5C74DF7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80E27-FF20-48F2-9487-259DC579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EB8D-B7DB-4DD2-AA58-23F46E5C828A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A5AA7-2155-491C-A1A2-F68BA4A2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2A8C4-628F-459E-9387-D72A6BEF3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B875-A01D-4D3C-BBA4-5612F019F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5DD552-CC34-4404-A7A3-138D0D2783A5}"/>
              </a:ext>
            </a:extLst>
          </p:cNvPr>
          <p:cNvSpPr/>
          <p:nvPr/>
        </p:nvSpPr>
        <p:spPr>
          <a:xfrm>
            <a:off x="1347787" y="2047873"/>
            <a:ext cx="9496425" cy="2100263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3C448-18F9-46D0-834A-149235A0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49"/>
            <a:ext cx="9144000" cy="1052513"/>
          </a:xfrm>
        </p:spPr>
        <p:txBody>
          <a:bodyPr/>
          <a:lstStyle/>
          <a:p>
            <a:r>
              <a:rPr lang="ko-KR" altLang="en-US" dirty="0"/>
              <a:t>프로그램의 입력과 출력</a:t>
            </a:r>
          </a:p>
        </p:txBody>
      </p:sp>
    </p:spTree>
    <p:extLst>
      <p:ext uri="{BB962C8B-B14F-4D97-AF65-F5344CB8AC3E}">
        <p14:creationId xmlns:p14="http://schemas.microsoft.com/office/powerpoint/2010/main" val="324954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9DC39E-1746-40B0-88DF-3ECD111EA05F}"/>
              </a:ext>
            </a:extLst>
          </p:cNvPr>
          <p:cNvSpPr/>
          <p:nvPr/>
        </p:nvSpPr>
        <p:spPr>
          <a:xfrm>
            <a:off x="551725" y="227086"/>
            <a:ext cx="11295718" cy="1626410"/>
          </a:xfrm>
          <a:prstGeom prst="round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D00C33-5386-47DE-9B7B-C54A8068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76DF-49BE-41AC-AF1D-4C886B960355}"/>
              </a:ext>
            </a:extLst>
          </p:cNvPr>
          <p:cNvSpPr txBox="1"/>
          <p:nvPr/>
        </p:nvSpPr>
        <p:spPr>
          <a:xfrm>
            <a:off x="2075000" y="7970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힌트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F4AA-A97C-465E-B005-B90B71031200}"/>
              </a:ext>
            </a:extLst>
          </p:cNvPr>
          <p:cNvSpPr txBox="1"/>
          <p:nvPr/>
        </p:nvSpPr>
        <p:spPr>
          <a:xfrm>
            <a:off x="9423675" y="490359"/>
            <a:ext cx="185737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75</a:t>
            </a:r>
          </a:p>
          <a:p>
            <a:r>
              <a:rPr lang="en-US" altLang="ko-KR" sz="2400" dirty="0"/>
              <a:t>80</a:t>
            </a:r>
          </a:p>
          <a:p>
            <a:r>
              <a:rPr lang="en-US" altLang="ko-KR" sz="2400" dirty="0"/>
              <a:t>65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165792-5ECC-4D13-A507-8AE5CEF0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0808"/>
              </p:ext>
            </p:extLst>
          </p:nvPr>
        </p:nvGraphicFramePr>
        <p:xfrm>
          <a:off x="7471623" y="5456131"/>
          <a:ext cx="3104116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6762">
                  <a:extLst>
                    <a:ext uri="{9D8B030D-6E8A-4147-A177-3AD203B41FA5}">
                      <a16:colId xmlns:a16="http://schemas.microsoft.com/office/drawing/2014/main" val="2939741528"/>
                    </a:ext>
                  </a:extLst>
                </a:gridCol>
                <a:gridCol w="867354">
                  <a:extLst>
                    <a:ext uri="{9D8B030D-6E8A-4147-A177-3AD203B41FA5}">
                      <a16:colId xmlns:a16="http://schemas.microsoft.com/office/drawing/2014/main" val="3581379835"/>
                    </a:ext>
                  </a:extLst>
                </a:gridCol>
              </a:tblGrid>
              <a:tr h="32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72526"/>
                  </a:ext>
                </a:extLst>
              </a:tr>
              <a:tr h="32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 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03440"/>
                  </a:ext>
                </a:extLst>
              </a:tr>
              <a:tr h="329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문자열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str( )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6364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AB34A2A-1C00-400D-8471-E5569E1D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08" y="2167718"/>
            <a:ext cx="4608443" cy="196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파일 생성하고 데이터 작성</a:t>
            </a:r>
            <a:endParaRPr lang="en-US" altLang="ko-KR" sz="1800" b="1" dirty="0"/>
          </a:p>
          <a:p>
            <a:pPr marL="0" indent="0">
              <a:buNone/>
            </a:pPr>
            <a:r>
              <a:rPr lang="pt-BR" altLang="ko-KR" sz="1800" dirty="0"/>
              <a:t>f=open</a:t>
            </a:r>
            <a:r>
              <a:rPr lang="en-US" altLang="ko-KR" sz="1800" dirty="0"/>
              <a:t> (“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”, ‘</a:t>
            </a:r>
            <a:r>
              <a:rPr lang="ko-KR" altLang="en-US" sz="1800" dirty="0"/>
              <a:t>파일 열기 모드</a:t>
            </a:r>
            <a:r>
              <a:rPr lang="en-US" altLang="ko-KR" sz="1800" dirty="0"/>
              <a:t>’) </a:t>
            </a:r>
          </a:p>
          <a:p>
            <a:pPr marL="0" indent="0">
              <a:buNone/>
            </a:pPr>
            <a:r>
              <a:rPr lang="pt-BR" altLang="ko-KR" sz="1800" dirty="0"/>
              <a:t>data="</a:t>
            </a:r>
            <a:r>
              <a:rPr lang="ko-KR" altLang="en-US" sz="1800" dirty="0"/>
              <a:t>작성할 데이터“</a:t>
            </a:r>
            <a:endParaRPr lang="en-US" altLang="ko-KR" sz="1800" dirty="0"/>
          </a:p>
          <a:p>
            <a:pPr marL="0" indent="0">
              <a:buNone/>
            </a:pPr>
            <a:r>
              <a:rPr lang="pt-BR" altLang="ko-KR" sz="1800" dirty="0"/>
              <a:t>f.write(data)</a:t>
            </a:r>
          </a:p>
          <a:p>
            <a:pPr marL="0" indent="0">
              <a:buNone/>
            </a:pPr>
            <a:r>
              <a:rPr lang="pt-BR" altLang="ko-KR" sz="1800" dirty="0"/>
              <a:t>f.close()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BD2586-8C4D-4BDE-B3C7-4D1271A1499B}"/>
              </a:ext>
            </a:extLst>
          </p:cNvPr>
          <p:cNvSpPr txBox="1">
            <a:spLocks/>
          </p:cNvSpPr>
          <p:nvPr/>
        </p:nvSpPr>
        <p:spPr>
          <a:xfrm>
            <a:off x="2875219" y="473902"/>
            <a:ext cx="6297354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400"/>
              <a:t>오른쪽 숫자의 </a:t>
            </a:r>
            <a:r>
              <a:rPr lang="en-US" altLang="ko-KR" sz="2400"/>
              <a:t>sample.txt</a:t>
            </a:r>
            <a:r>
              <a:rPr lang="ko-KR" altLang="en-US" sz="2400"/>
              <a:t>파일을 만들고</a:t>
            </a:r>
            <a:r>
              <a:rPr lang="en-US" altLang="ko-KR" sz="2400"/>
              <a:t>, </a:t>
            </a:r>
            <a:r>
              <a:rPr lang="ko-KR" altLang="en-US" sz="2400"/>
              <a:t>이 파일의 숫자값을 읽어 총합을 </a:t>
            </a:r>
            <a:r>
              <a:rPr lang="en-US" altLang="ko-KR" sz="2400"/>
              <a:t>result.txt</a:t>
            </a:r>
            <a:r>
              <a:rPr lang="ko-KR" altLang="en-US" sz="2400"/>
              <a:t>라는 파일에 쓰는 프로그램을 작성하라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94BF-12C0-4068-936E-59242D51A5C1}"/>
              </a:ext>
            </a:extLst>
          </p:cNvPr>
          <p:cNvSpPr txBox="1"/>
          <p:nvPr/>
        </p:nvSpPr>
        <p:spPr>
          <a:xfrm>
            <a:off x="1412980" y="4306601"/>
            <a:ext cx="4081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총합을 구하는 프로그램 작성</a:t>
            </a:r>
            <a:endParaRPr lang="en-US" altLang="ko-KR" b="1" dirty="0"/>
          </a:p>
          <a:p>
            <a:r>
              <a:rPr lang="en-US" altLang="ko-KR" dirty="0"/>
              <a:t>total=0</a:t>
            </a:r>
          </a:p>
          <a:p>
            <a:r>
              <a:rPr lang="en-US" altLang="ko-KR" dirty="0"/>
              <a:t>for line in lines:</a:t>
            </a:r>
          </a:p>
          <a:p>
            <a:r>
              <a:rPr lang="en-US" altLang="ko-KR" dirty="0"/>
              <a:t>        ….    # </a:t>
            </a:r>
            <a:r>
              <a:rPr lang="ko-KR" altLang="en-US" dirty="0"/>
              <a:t>문자열을 숫자로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r>
              <a:rPr lang="en-US" altLang="ko-KR" dirty="0"/>
              <a:t>        ….</a:t>
            </a:r>
          </a:p>
          <a:p>
            <a:r>
              <a:rPr lang="en-US" altLang="ko-KR" dirty="0"/>
              <a:t>print(total)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54740-0010-40E4-BD53-AA3B35B24ECF}"/>
              </a:ext>
            </a:extLst>
          </p:cNvPr>
          <p:cNvSpPr txBox="1"/>
          <p:nvPr/>
        </p:nvSpPr>
        <p:spPr>
          <a:xfrm>
            <a:off x="6584332" y="4129055"/>
            <a:ext cx="5176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결과 파일 생성하고 데이터 작성</a:t>
            </a:r>
            <a:endParaRPr lang="en-US" altLang="ko-KR" b="1" dirty="0"/>
          </a:p>
          <a:p>
            <a:r>
              <a:rPr lang="en-US" altLang="ko-KR" dirty="0"/>
              <a:t>f=open(“</a:t>
            </a:r>
            <a:r>
              <a:rPr lang="ko-KR" altLang="en-US" dirty="0"/>
              <a:t>파일 이름</a:t>
            </a:r>
            <a:r>
              <a:rPr lang="en-US" altLang="ko-KR" dirty="0"/>
              <a:t>”, ‘</a:t>
            </a:r>
            <a:r>
              <a:rPr lang="ko-KR" altLang="en-US" dirty="0"/>
              <a:t>파일 열기 모드</a:t>
            </a:r>
            <a:r>
              <a:rPr lang="en-US" altLang="ko-KR" dirty="0"/>
              <a:t>’) </a:t>
            </a:r>
          </a:p>
          <a:p>
            <a:r>
              <a:rPr lang="en-US" altLang="ko-KR" dirty="0" err="1"/>
              <a:t>f.write</a:t>
            </a:r>
            <a:r>
              <a:rPr lang="en-US" altLang="ko-KR" dirty="0"/>
              <a:t>(              ) # </a:t>
            </a:r>
            <a:r>
              <a:rPr lang="ko-KR" altLang="en-US" dirty="0"/>
              <a:t>숫자 값을 문자열로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CC612-6469-44DA-8D63-AD91FA5BDF16}"/>
              </a:ext>
            </a:extLst>
          </p:cNvPr>
          <p:cNvSpPr txBox="1"/>
          <p:nvPr/>
        </p:nvSpPr>
        <p:spPr>
          <a:xfrm>
            <a:off x="6362278" y="2211921"/>
            <a:ext cx="42134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b="1" dirty="0"/>
              <a:t>2. </a:t>
            </a:r>
            <a:r>
              <a:rPr lang="ko-KR" altLang="en-US" b="1" dirty="0" err="1"/>
              <a:t>파일열어서</a:t>
            </a:r>
            <a:r>
              <a:rPr lang="ko-KR" altLang="en-US" b="1" dirty="0"/>
              <a:t> </a:t>
            </a:r>
            <a:r>
              <a:rPr lang="ko-KR" altLang="en-US" b="1" dirty="0" err="1"/>
              <a:t>읽어주기</a:t>
            </a:r>
            <a:endParaRPr lang="en-US" altLang="ko-KR" b="1" dirty="0"/>
          </a:p>
          <a:p>
            <a:r>
              <a:rPr lang="en-US" altLang="ko-KR" dirty="0"/>
              <a:t>f=open (“</a:t>
            </a:r>
            <a:r>
              <a:rPr lang="ko-KR" altLang="en-US" dirty="0"/>
              <a:t>파일 이름</a:t>
            </a:r>
            <a:r>
              <a:rPr lang="en-US" altLang="ko-KR" dirty="0"/>
              <a:t>”, ‘</a:t>
            </a:r>
            <a:r>
              <a:rPr lang="ko-KR" altLang="en-US" dirty="0"/>
              <a:t>파일 열기 모드</a:t>
            </a:r>
            <a:r>
              <a:rPr lang="en-US" altLang="ko-KR" dirty="0"/>
              <a:t>’) </a:t>
            </a:r>
          </a:p>
          <a:p>
            <a:r>
              <a:rPr lang="en-US" altLang="ko-KR" dirty="0"/>
              <a:t>lines=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en-US" altLang="ko-KR" dirty="0"/>
              <a:t>print(lines)</a:t>
            </a:r>
          </a:p>
          <a:p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5ABBD49-377E-43CC-9DF4-BF483F1DEDB0}"/>
              </a:ext>
            </a:extLst>
          </p:cNvPr>
          <p:cNvSpPr/>
          <p:nvPr/>
        </p:nvSpPr>
        <p:spPr>
          <a:xfrm>
            <a:off x="5473148" y="2747586"/>
            <a:ext cx="579951" cy="3401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4C7F905-C574-4CCE-AA34-4960549D8A69}"/>
              </a:ext>
            </a:extLst>
          </p:cNvPr>
          <p:cNvSpPr/>
          <p:nvPr/>
        </p:nvSpPr>
        <p:spPr>
          <a:xfrm>
            <a:off x="241516" y="4815366"/>
            <a:ext cx="579951" cy="3401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BF6C0D2-866A-4348-80C7-5F4B9DE89032}"/>
              </a:ext>
            </a:extLst>
          </p:cNvPr>
          <p:cNvSpPr/>
          <p:nvPr/>
        </p:nvSpPr>
        <p:spPr>
          <a:xfrm>
            <a:off x="5558951" y="4645280"/>
            <a:ext cx="579951" cy="3401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9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139340-5CFD-4280-AA2C-288A58225195}"/>
              </a:ext>
            </a:extLst>
          </p:cNvPr>
          <p:cNvSpPr/>
          <p:nvPr/>
        </p:nvSpPr>
        <p:spPr>
          <a:xfrm>
            <a:off x="3070062" y="1905292"/>
            <a:ext cx="6524626" cy="3424240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E74537-0CED-4FEE-8463-627CC776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01" y="579728"/>
            <a:ext cx="4144347" cy="1325563"/>
          </a:xfrm>
        </p:spPr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12375-C76B-4D03-96C6-A5B4334B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794" y="2537619"/>
            <a:ext cx="5409131" cy="215958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/>
              <a:t>함수</a:t>
            </a:r>
            <a:endParaRPr lang="en-US" altLang="ko-KR" sz="3600" dirty="0"/>
          </a:p>
          <a:p>
            <a:pPr marL="514350" indent="-514350">
              <a:buAutoNum type="arabicPeriod"/>
            </a:pPr>
            <a:r>
              <a:rPr lang="ko-KR" altLang="en-US" sz="3600" dirty="0"/>
              <a:t>사용자 입력과 출력</a:t>
            </a:r>
            <a:endParaRPr lang="en-US" altLang="ko-KR" sz="3600" dirty="0"/>
          </a:p>
          <a:p>
            <a:pPr marL="514350" indent="-514350">
              <a:buAutoNum type="arabicPeriod"/>
            </a:pPr>
            <a:r>
              <a:rPr lang="ko-KR" altLang="en-US" sz="3600" dirty="0"/>
              <a:t>파일 읽고 쓰기</a:t>
            </a:r>
          </a:p>
        </p:txBody>
      </p:sp>
    </p:spTree>
    <p:extLst>
      <p:ext uri="{BB962C8B-B14F-4D97-AF65-F5344CB8AC3E}">
        <p14:creationId xmlns:p14="http://schemas.microsoft.com/office/powerpoint/2010/main" val="329033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0A4D-A124-4D2F-AABF-C0359BEFF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73A3D-ECB5-49EB-9E7F-9999A630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C239B-6E2B-46CD-B974-FEE310B9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C2710-6EE0-4DAE-AF27-EE81026B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900" y="2112229"/>
            <a:ext cx="4140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def </a:t>
            </a:r>
            <a:r>
              <a:rPr lang="ko-KR" altLang="en-US" sz="2400" dirty="0" err="1"/>
              <a:t>함수명</a:t>
            </a:r>
            <a:r>
              <a:rPr lang="en-US" altLang="ko-KR" sz="2400" dirty="0"/>
              <a:t>(</a:t>
            </a:r>
            <a:r>
              <a:rPr lang="ko-KR" altLang="en-US" sz="2400" dirty="0"/>
              <a:t>입력 인수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수행할 문장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return </a:t>
            </a:r>
            <a:r>
              <a:rPr lang="ko-KR" altLang="en-US" sz="2400" dirty="0"/>
              <a:t>결과값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0C592C3-A70C-4D06-BCF1-EE54E2B7050D}"/>
              </a:ext>
            </a:extLst>
          </p:cNvPr>
          <p:cNvSpPr txBox="1">
            <a:spLocks/>
          </p:cNvSpPr>
          <p:nvPr/>
        </p:nvSpPr>
        <p:spPr>
          <a:xfrm>
            <a:off x="5803900" y="2148741"/>
            <a:ext cx="41402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def sum(</a:t>
            </a:r>
            <a:r>
              <a:rPr lang="en-US" altLang="ko-KR" sz="2400" dirty="0" err="1"/>
              <a:t>a,b</a:t>
            </a:r>
            <a:r>
              <a:rPr lang="en-US" altLang="ko-KR" sz="24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result=</a:t>
            </a:r>
            <a:r>
              <a:rPr lang="en-US" altLang="ko-KR" sz="2400" dirty="0" err="1"/>
              <a:t>a+b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return result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2506E-8181-493F-86B2-435F7EFCD123}"/>
              </a:ext>
            </a:extLst>
          </p:cNvPr>
          <p:cNvSpPr txBox="1"/>
          <p:nvPr/>
        </p:nvSpPr>
        <p:spPr>
          <a:xfrm>
            <a:off x="624885" y="1380776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일반적인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38198-2A6C-425E-A5FC-DCC332158895}"/>
              </a:ext>
            </a:extLst>
          </p:cNvPr>
          <p:cNvSpPr txBox="1"/>
          <p:nvPr/>
        </p:nvSpPr>
        <p:spPr>
          <a:xfrm>
            <a:off x="624885" y="3886201"/>
            <a:ext cx="1012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여러 개의 </a:t>
            </a:r>
            <a:r>
              <a:rPr lang="ko-KR" altLang="en-US" sz="2400" dirty="0" err="1"/>
              <a:t>입력값을</a:t>
            </a:r>
            <a:r>
              <a:rPr lang="ko-KR" altLang="en-US" sz="2400" dirty="0"/>
              <a:t> 받는 함수 만들기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입력값이</a:t>
            </a:r>
            <a:r>
              <a:rPr lang="ko-KR" altLang="en-US" sz="2400" dirty="0"/>
              <a:t> 몇 개가 될지 모를 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FB45D2F-2DF5-4EB7-B55A-E3DA80F68DB6}"/>
              </a:ext>
            </a:extLst>
          </p:cNvPr>
          <p:cNvSpPr txBox="1">
            <a:spLocks/>
          </p:cNvSpPr>
          <p:nvPr/>
        </p:nvSpPr>
        <p:spPr>
          <a:xfrm>
            <a:off x="2584632" y="4883271"/>
            <a:ext cx="4140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def </a:t>
            </a:r>
            <a:r>
              <a:rPr lang="ko-KR" altLang="en-US" dirty="0" err="1"/>
              <a:t>함수명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</a:t>
            </a:r>
            <a:r>
              <a:rPr lang="ko-KR" altLang="en-US" dirty="0"/>
              <a:t>수행할 문장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return </a:t>
            </a:r>
            <a:r>
              <a:rPr lang="ko-KR" altLang="en-US" dirty="0"/>
              <a:t>결과값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BE470-532C-4A25-8CA3-CE31057395C6}"/>
              </a:ext>
            </a:extLst>
          </p:cNvPr>
          <p:cNvSpPr txBox="1"/>
          <p:nvPr/>
        </p:nvSpPr>
        <p:spPr>
          <a:xfrm>
            <a:off x="5803900" y="4794370"/>
            <a:ext cx="32246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def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add_many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): </a:t>
            </a:r>
          </a:p>
          <a:p>
            <a:r>
              <a:rPr lang="en-US" altLang="ko-KR" sz="2000" dirty="0"/>
              <a:t>      result = 0</a:t>
            </a:r>
          </a:p>
          <a:p>
            <a:r>
              <a:rPr lang="en-US" altLang="ko-KR" sz="2000" b="1" dirty="0"/>
              <a:t>      for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b="1" dirty="0"/>
              <a:t>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          result = result +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</a:p>
          <a:p>
            <a:r>
              <a:rPr lang="en-US" altLang="ko-KR" sz="2000" b="1" dirty="0"/>
              <a:t>      return</a:t>
            </a:r>
            <a:r>
              <a:rPr lang="en-US" altLang="ko-KR" sz="2000" dirty="0"/>
              <a:t> result 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89C9D-1126-42B0-92BA-CE948D3C3460}"/>
              </a:ext>
            </a:extLst>
          </p:cNvPr>
          <p:cNvSpPr txBox="1"/>
          <p:nvPr/>
        </p:nvSpPr>
        <p:spPr>
          <a:xfrm>
            <a:off x="9177556" y="4757857"/>
            <a:ext cx="236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입력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변수명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앞에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를 붙이면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입력값들을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전부 모아서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튜플로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만들어 준다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E2919B-5B13-4DAC-B2B2-396D0AA3165A}"/>
              </a:ext>
            </a:extLst>
          </p:cNvPr>
          <p:cNvSpPr/>
          <p:nvPr/>
        </p:nvSpPr>
        <p:spPr>
          <a:xfrm>
            <a:off x="712979" y="521631"/>
            <a:ext cx="2310390" cy="644921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C03C9B-AAD8-4464-B514-D98EC3B39238}"/>
              </a:ext>
            </a:extLst>
          </p:cNvPr>
          <p:cNvSpPr/>
          <p:nvPr/>
        </p:nvSpPr>
        <p:spPr>
          <a:xfrm>
            <a:off x="1034774" y="3976105"/>
            <a:ext cx="9156700" cy="2388920"/>
          </a:xfrm>
          <a:prstGeom prst="round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3F8E1E-0EA2-4CFB-AA92-1823B355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4" y="6052"/>
            <a:ext cx="10515600" cy="1325563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FB280-71F3-4D04-A242-09B07D8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23" y="1447004"/>
            <a:ext cx="10969487" cy="4351338"/>
          </a:xfrm>
        </p:spPr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입력으로 들어오는 모든 수의 총합과 평균 값을 선택해서 계산해 주는 함수를</a:t>
            </a:r>
            <a:r>
              <a:rPr lang="en-US" altLang="ko-KR" dirty="0"/>
              <a:t> </a:t>
            </a:r>
            <a:r>
              <a:rPr lang="ko-KR" altLang="en-US" dirty="0"/>
              <a:t>만들어라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=&gt;75, 80, 65</a:t>
            </a:r>
            <a:r>
              <a:rPr lang="ko-KR" altLang="en-US" sz="2000" dirty="0"/>
              <a:t>의 총합과 평균값을 구해라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힌트 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10E41-206A-4C59-ABE5-037F36B5B734}"/>
              </a:ext>
            </a:extLst>
          </p:cNvPr>
          <p:cNvSpPr txBox="1"/>
          <p:nvPr/>
        </p:nvSpPr>
        <p:spPr>
          <a:xfrm>
            <a:off x="1812298" y="4051737"/>
            <a:ext cx="32246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def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add_many</a:t>
            </a:r>
            <a:r>
              <a:rPr lang="en-US" altLang="ko-KR" sz="2000" dirty="0"/>
              <a:t>(*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): </a:t>
            </a:r>
          </a:p>
          <a:p>
            <a:r>
              <a:rPr lang="en-US" altLang="ko-KR" sz="2000" dirty="0"/>
              <a:t>      result = 0</a:t>
            </a:r>
          </a:p>
          <a:p>
            <a:r>
              <a:rPr lang="en-US" altLang="ko-KR" sz="2000" b="1" dirty="0"/>
              <a:t>      for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b="1" dirty="0"/>
              <a:t>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          result = result +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</a:p>
          <a:p>
            <a:r>
              <a:rPr lang="en-US" altLang="ko-KR" sz="2000" b="1" dirty="0"/>
              <a:t>      return</a:t>
            </a:r>
            <a:r>
              <a:rPr lang="en-US" altLang="ko-KR" sz="2000" dirty="0"/>
              <a:t> result 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43C9C-9A68-44D7-924C-0533CC431467}"/>
              </a:ext>
            </a:extLst>
          </p:cNvPr>
          <p:cNvSpPr txBox="1"/>
          <p:nvPr/>
        </p:nvSpPr>
        <p:spPr>
          <a:xfrm>
            <a:off x="1716135" y="5913731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길이를 세는 명령어 </a:t>
            </a:r>
            <a:r>
              <a:rPr lang="en-US" altLang="ko-KR" sz="2000" dirty="0"/>
              <a:t>: 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len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201B-259A-4193-8608-C6FE4844FCB1}"/>
              </a:ext>
            </a:extLst>
          </p:cNvPr>
          <p:cNvSpPr txBox="1"/>
          <p:nvPr/>
        </p:nvSpPr>
        <p:spPr>
          <a:xfrm>
            <a:off x="1334299" y="405173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AF06D-1E65-43DF-B0C3-F872C1BA9642}"/>
              </a:ext>
            </a:extLst>
          </p:cNvPr>
          <p:cNvSpPr txBox="1"/>
          <p:nvPr/>
        </p:nvSpPr>
        <p:spPr>
          <a:xfrm>
            <a:off x="5422206" y="402458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15FD7-B063-4355-9882-4B2AB3CE0415}"/>
              </a:ext>
            </a:extLst>
          </p:cNvPr>
          <p:cNvSpPr txBox="1"/>
          <p:nvPr/>
        </p:nvSpPr>
        <p:spPr>
          <a:xfrm>
            <a:off x="1364689" y="5913731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FDF68A-1955-4101-A5A3-3637EA020239}"/>
              </a:ext>
            </a:extLst>
          </p:cNvPr>
          <p:cNvSpPr/>
          <p:nvPr/>
        </p:nvSpPr>
        <p:spPr>
          <a:xfrm>
            <a:off x="5859044" y="40517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sum_avg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(choice, 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choice ==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“sum"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총합을 구하는 명령어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choice ==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“avg"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평균을 구하는 명령어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9FFA12-DA2F-4716-B351-9459928115D1}"/>
              </a:ext>
            </a:extLst>
          </p:cNvPr>
          <p:cNvSpPr/>
          <p:nvPr/>
        </p:nvSpPr>
        <p:spPr>
          <a:xfrm>
            <a:off x="601244" y="454697"/>
            <a:ext cx="2310390" cy="644921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9F46-81BC-4227-98E0-47656AB6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6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파일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16F79-8319-4A32-BE96-BA8DE10F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4835"/>
            <a:ext cx="10515600" cy="2612128"/>
          </a:xfrm>
        </p:spPr>
        <p:txBody>
          <a:bodyPr/>
          <a:lstStyle/>
          <a:p>
            <a:pPr algn="ctr"/>
            <a:r>
              <a:rPr lang="ko-KR" altLang="en-US" dirty="0"/>
              <a:t>파일 생성</a:t>
            </a:r>
            <a:endParaRPr lang="en-US" altLang="ko-KR" dirty="0"/>
          </a:p>
          <a:p>
            <a:pPr algn="ctr"/>
            <a:r>
              <a:rPr lang="ko-KR" altLang="en-US" dirty="0"/>
              <a:t>파일을 쓰기 모드로 열어 </a:t>
            </a:r>
            <a:r>
              <a:rPr lang="ko-KR" altLang="en-US" dirty="0" err="1"/>
              <a:t>출력값</a:t>
            </a:r>
            <a:r>
              <a:rPr lang="ko-KR" altLang="en-US" dirty="0"/>
              <a:t> 적기</a:t>
            </a:r>
            <a:endParaRPr lang="en-US" altLang="ko-KR" dirty="0"/>
          </a:p>
          <a:p>
            <a:pPr algn="ctr"/>
            <a:r>
              <a:rPr lang="ko-KR" altLang="en-US" dirty="0"/>
              <a:t>프로그램 외부에 저장된 파일을 읽는 법</a:t>
            </a:r>
            <a:endParaRPr lang="en-US" altLang="ko-KR" dirty="0"/>
          </a:p>
          <a:p>
            <a:pPr algn="ctr"/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새로운 내용 추가하기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4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F0C99D-3264-4983-BEDB-0C97A30FEAB1}"/>
              </a:ext>
            </a:extLst>
          </p:cNvPr>
          <p:cNvSpPr/>
          <p:nvPr/>
        </p:nvSpPr>
        <p:spPr>
          <a:xfrm>
            <a:off x="712979" y="521631"/>
            <a:ext cx="2901760" cy="644921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3ACF1-3763-4A97-8A2B-A8F2FC5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78" y="66475"/>
            <a:ext cx="10515600" cy="1325563"/>
          </a:xfrm>
        </p:spPr>
        <p:txBody>
          <a:bodyPr/>
          <a:lstStyle/>
          <a:p>
            <a:r>
              <a:rPr lang="ko-KR" altLang="en-US" dirty="0"/>
              <a:t>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81528-236C-466D-BD9E-D4E23815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파일 객체 </a:t>
            </a:r>
            <a:r>
              <a:rPr lang="en-US" altLang="ko-KR" dirty="0"/>
              <a:t>= open(“</a:t>
            </a:r>
            <a:r>
              <a:rPr lang="ko-KR" altLang="en-US" dirty="0"/>
              <a:t>파일 이름</a:t>
            </a:r>
            <a:r>
              <a:rPr lang="en-US" altLang="ko-KR" dirty="0"/>
              <a:t>”, ‘</a:t>
            </a:r>
            <a:r>
              <a:rPr lang="ko-KR" altLang="en-US" dirty="0"/>
              <a:t>파일 열기 모드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C7DF15-B1EE-46E5-84AE-E6101AF7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78277"/>
              </p:ext>
            </p:extLst>
          </p:nvPr>
        </p:nvGraphicFramePr>
        <p:xfrm>
          <a:off x="2163859" y="2271977"/>
          <a:ext cx="8108124" cy="20834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7917">
                  <a:extLst>
                    <a:ext uri="{9D8B030D-6E8A-4147-A177-3AD203B41FA5}">
                      <a16:colId xmlns:a16="http://schemas.microsoft.com/office/drawing/2014/main" val="2939741528"/>
                    </a:ext>
                  </a:extLst>
                </a:gridCol>
                <a:gridCol w="6060207">
                  <a:extLst>
                    <a:ext uri="{9D8B030D-6E8A-4147-A177-3AD203B41FA5}">
                      <a16:colId xmlns:a16="http://schemas.microsoft.com/office/drawing/2014/main" val="3581379835"/>
                    </a:ext>
                  </a:extLst>
                </a:gridCol>
              </a:tblGrid>
              <a:tr h="520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파일 열기 모드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72526"/>
                  </a:ext>
                </a:extLst>
              </a:tr>
              <a:tr h="52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파일을 읽기만 할 때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03440"/>
                  </a:ext>
                </a:extLst>
              </a:tr>
              <a:tr h="52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쓰기 모드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파일에 내용을 쓸 때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6364"/>
                  </a:ext>
                </a:extLst>
              </a:tr>
              <a:tr h="52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추가모드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파일의 마지막에 새로운 내용 추가할 때 사용</a:t>
                      </a:r>
                      <a:endParaRPr lang="en-US" altLang="ko-K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5074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4F36EF-97F5-4CB0-B705-75D9A2F40C70}"/>
              </a:ext>
            </a:extLst>
          </p:cNvPr>
          <p:cNvSpPr/>
          <p:nvPr/>
        </p:nvSpPr>
        <p:spPr>
          <a:xfrm>
            <a:off x="838199" y="4749139"/>
            <a:ext cx="8888221" cy="644921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005255B-E0C2-4571-8A3D-7C90D0BC0EE0}"/>
              </a:ext>
            </a:extLst>
          </p:cNvPr>
          <p:cNvSpPr txBox="1">
            <a:spLocks/>
          </p:cNvSpPr>
          <p:nvPr/>
        </p:nvSpPr>
        <p:spPr>
          <a:xfrm>
            <a:off x="838200" y="4521456"/>
            <a:ext cx="10515600" cy="80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파일을 쓰기 모드로 열어 </a:t>
            </a:r>
            <a:r>
              <a:rPr lang="ko-KR" altLang="en-US" sz="4000" dirty="0" err="1"/>
              <a:t>출력값</a:t>
            </a:r>
            <a:r>
              <a:rPr lang="ko-KR" altLang="en-US" sz="4000" dirty="0"/>
              <a:t> 적기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F3F2B-A341-4D4E-9D11-465ED41103F0}"/>
              </a:ext>
            </a:extLst>
          </p:cNvPr>
          <p:cNvSpPr txBox="1"/>
          <p:nvPr/>
        </p:nvSpPr>
        <p:spPr>
          <a:xfrm>
            <a:off x="987097" y="5719800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문자열로 저장됨</a:t>
            </a:r>
            <a:r>
              <a:rPr lang="en-US" altLang="ko-KR" sz="2400" dirty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054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8C2C6E-F239-4754-B40D-3003A996CA65}"/>
              </a:ext>
            </a:extLst>
          </p:cNvPr>
          <p:cNvSpPr txBox="1">
            <a:spLocks/>
          </p:cNvSpPr>
          <p:nvPr/>
        </p:nvSpPr>
        <p:spPr>
          <a:xfrm>
            <a:off x="641541" y="1846918"/>
            <a:ext cx="10515600" cy="2872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파일의</a:t>
            </a:r>
            <a:r>
              <a:rPr lang="en-US" altLang="ko-KR" dirty="0"/>
              <a:t> </a:t>
            </a:r>
            <a:r>
              <a:rPr lang="ko-KR" altLang="en-US" dirty="0"/>
              <a:t>첫 번째 줄을 읽어 출력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모든 라인을 읽어서 각각의 줄을 요소로 갖는 리스트로 보여줌</a:t>
            </a:r>
            <a:endParaRPr lang="en-US" altLang="ko-KR" dirty="0"/>
          </a:p>
          <a:p>
            <a:r>
              <a:rPr lang="en-US" altLang="ko-KR" dirty="0"/>
              <a:t>read() : </a:t>
            </a:r>
            <a:r>
              <a:rPr lang="ko-KR" altLang="en-US" dirty="0"/>
              <a:t>파일의 내용 전체를 문자열로 리턴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DB1BAD-A412-47CF-BCDB-8EA23B124C39}"/>
              </a:ext>
            </a:extLst>
          </p:cNvPr>
          <p:cNvSpPr/>
          <p:nvPr/>
        </p:nvSpPr>
        <p:spPr>
          <a:xfrm>
            <a:off x="712978" y="855006"/>
            <a:ext cx="9359710" cy="644921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ECDE0F-336A-460A-87CF-378646F1AE46}"/>
              </a:ext>
            </a:extLst>
          </p:cNvPr>
          <p:cNvSpPr txBox="1">
            <a:spLocks/>
          </p:cNvSpPr>
          <p:nvPr/>
        </p:nvSpPr>
        <p:spPr>
          <a:xfrm>
            <a:off x="523875" y="351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프로그램 외부에 저장된 파일을 읽는 법</a:t>
            </a:r>
            <a:endParaRPr lang="ko-KR" altLang="en-US" sz="4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22C213-7DCF-4EDF-B377-AD777A65A832}"/>
              </a:ext>
            </a:extLst>
          </p:cNvPr>
          <p:cNvSpPr/>
          <p:nvPr/>
        </p:nvSpPr>
        <p:spPr>
          <a:xfrm>
            <a:off x="911760" y="5108537"/>
            <a:ext cx="7357596" cy="644921"/>
          </a:xfrm>
          <a:prstGeom prst="roundRect">
            <a:avLst/>
          </a:prstGeom>
          <a:solidFill>
            <a:srgbClr val="FEEA58">
              <a:alpha val="38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D99B5-5B0C-4BD7-9726-A2B54492E11E}"/>
              </a:ext>
            </a:extLst>
          </p:cNvPr>
          <p:cNvSpPr/>
          <p:nvPr/>
        </p:nvSpPr>
        <p:spPr>
          <a:xfrm>
            <a:off x="911760" y="5883100"/>
            <a:ext cx="48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파일 객체 </a:t>
            </a:r>
            <a:r>
              <a:rPr lang="en-US" altLang="ko-KR" sz="2400" dirty="0"/>
              <a:t>= open(“</a:t>
            </a:r>
            <a:r>
              <a:rPr lang="ko-KR" altLang="en-US" sz="2400" dirty="0"/>
              <a:t>파일 이름</a:t>
            </a:r>
            <a:r>
              <a:rPr lang="en-US" altLang="ko-KR" sz="2400" dirty="0"/>
              <a:t>”, ‘a’)</a:t>
            </a:r>
            <a:endParaRPr lang="ko-KR" altLang="en-US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6F93B2F-9652-4470-BA09-8D617E45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78" y="4978895"/>
            <a:ext cx="6893770" cy="64492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파일에</a:t>
            </a:r>
            <a:r>
              <a:rPr lang="en-US" altLang="ko-KR" sz="4000" dirty="0"/>
              <a:t> </a:t>
            </a:r>
            <a:r>
              <a:rPr lang="ko-KR" altLang="en-US" sz="4000" dirty="0"/>
              <a:t>새로운 내용 추가하기</a:t>
            </a:r>
          </a:p>
        </p:txBody>
      </p:sp>
    </p:spTree>
    <p:extLst>
      <p:ext uri="{BB962C8B-B14F-4D97-AF65-F5344CB8AC3E}">
        <p14:creationId xmlns:p14="http://schemas.microsoft.com/office/powerpoint/2010/main" val="155336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0C33-5386-47DE-9B7B-C54A8068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83481-B134-475E-9CA6-716D86A2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91450" cy="13255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오른쪽 숫자의 </a:t>
            </a:r>
            <a:r>
              <a:rPr lang="en-US" altLang="ko-KR" sz="2400" dirty="0"/>
              <a:t>sample.txt</a:t>
            </a:r>
            <a:r>
              <a:rPr lang="ko-KR" altLang="en-US" sz="2400" dirty="0"/>
              <a:t>파일을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이 파일의 </a:t>
            </a:r>
            <a:r>
              <a:rPr lang="ko-KR" altLang="en-US" sz="2400" dirty="0" err="1"/>
              <a:t>숫자값을</a:t>
            </a:r>
            <a:r>
              <a:rPr lang="ko-KR" altLang="en-US" sz="2400" dirty="0"/>
              <a:t> 읽어 총합을 </a:t>
            </a:r>
            <a:r>
              <a:rPr lang="en-US" altLang="ko-KR" sz="2400" dirty="0"/>
              <a:t>result.txt</a:t>
            </a:r>
            <a:r>
              <a:rPr lang="ko-KR" altLang="en-US" sz="2400" dirty="0"/>
              <a:t>라는 파일에 쓰는 프로그램을 작성하라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BF4AA-A97C-465E-B005-B90B71031200}"/>
              </a:ext>
            </a:extLst>
          </p:cNvPr>
          <p:cNvSpPr txBox="1"/>
          <p:nvPr/>
        </p:nvSpPr>
        <p:spPr>
          <a:xfrm>
            <a:off x="9185825" y="1888240"/>
            <a:ext cx="1857377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75</a:t>
            </a:r>
          </a:p>
          <a:p>
            <a:r>
              <a:rPr lang="en-US" altLang="ko-KR" sz="2400" dirty="0"/>
              <a:t>80</a:t>
            </a:r>
          </a:p>
          <a:p>
            <a:r>
              <a:rPr lang="en-US" altLang="ko-KR" sz="2400" dirty="0"/>
              <a:t>65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22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519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프로그램의 입력과 출력</vt:lpstr>
      <vt:lpstr>오늘 배울 내용</vt:lpstr>
      <vt:lpstr>함수</vt:lpstr>
      <vt:lpstr>함수</vt:lpstr>
      <vt:lpstr>함수</vt:lpstr>
      <vt:lpstr>파일 읽고 쓰기</vt:lpstr>
      <vt:lpstr>파일 생성</vt:lpstr>
      <vt:lpstr>파일에 새로운 내용 추가하기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프로그램의 입력과 출력</dc:title>
  <dc:creator>user</dc:creator>
  <cp:lastModifiedBy>문 민예</cp:lastModifiedBy>
  <cp:revision>18</cp:revision>
  <dcterms:created xsi:type="dcterms:W3CDTF">2019-07-05T05:09:30Z</dcterms:created>
  <dcterms:modified xsi:type="dcterms:W3CDTF">2019-07-07T13:58:21Z</dcterms:modified>
</cp:coreProperties>
</file>