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55" autoAdjust="0"/>
  </p:normalViewPr>
  <p:slideViewPr>
    <p:cSldViewPr>
      <p:cViewPr varScale="1">
        <p:scale>
          <a:sx n="55" d="100"/>
          <a:sy n="55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2E409-B213-4C77-BF3B-9AB980DE22D6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8391C-D218-4765-8CF0-1F7F1222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코딩에 더 익숙해지면 같은 일을 하는 코드라도 다양한 </a:t>
            </a:r>
            <a:r>
              <a:rPr lang="en-US" altLang="ko-KR" dirty="0" smtClean="0"/>
              <a:t>syntax, </a:t>
            </a:r>
            <a:r>
              <a:rPr lang="ko-KR" altLang="en-US" dirty="0" smtClean="0"/>
              <a:t>문법을 활용해 다양하게 표현할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이 </a:t>
            </a:r>
            <a:r>
              <a:rPr lang="ko-KR" altLang="en-US" dirty="0" err="1" smtClean="0"/>
              <a:t>제어문들을</a:t>
            </a:r>
            <a:r>
              <a:rPr lang="ko-KR" altLang="en-US" dirty="0" smtClean="0"/>
              <a:t> 같이 활용하기도 많이 합니다</a:t>
            </a:r>
            <a:endParaRPr lang="en-US" altLang="ko-KR" dirty="0" smtClean="0"/>
          </a:p>
          <a:p>
            <a:r>
              <a:rPr lang="ko-KR" altLang="en-US" dirty="0" smtClean="0"/>
              <a:t>그리고 문제들을 직접 풀어보고 고등학생 때 수학 문제 풀이 확인하듯이 맞춰보고 다른 방법으로 풀었으면 직접 변수들 넣어보면서 결과값이 같으면 되는 것 같습니다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14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코딩에 더 익숙해지면 같은 일을 하는 코드라도 다양한 </a:t>
            </a:r>
            <a:r>
              <a:rPr lang="en-US" altLang="ko-KR" dirty="0" smtClean="0"/>
              <a:t>syntax, </a:t>
            </a:r>
            <a:r>
              <a:rPr lang="ko-KR" altLang="en-US" dirty="0" smtClean="0"/>
              <a:t>문법을 활용해 다양하게 표현할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이 </a:t>
            </a:r>
            <a:r>
              <a:rPr lang="ko-KR" altLang="en-US" dirty="0" err="1" smtClean="0"/>
              <a:t>제어문들을</a:t>
            </a:r>
            <a:r>
              <a:rPr lang="ko-KR" altLang="en-US" dirty="0" smtClean="0"/>
              <a:t> 같이 활용하기도 많이 합니다</a:t>
            </a:r>
            <a:endParaRPr lang="en-US" altLang="ko-KR" dirty="0" smtClean="0"/>
          </a:p>
          <a:p>
            <a:r>
              <a:rPr lang="ko-KR" altLang="en-US" dirty="0" smtClean="0"/>
              <a:t>그리고 문제들을 직접 풀어보고 고등학생 때 수학 문제 풀이 확인하듯이 맞춰보고 다른 방법으로 풀었으면 직접 변수들 넣어보면서 결과값이 같으면 되는 것 같습니다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1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5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7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7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7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1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1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391C-D218-4765-8CF0-1F7F122222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1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4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6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7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0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6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3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2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F7B5-A7EE-462E-8375-D4FA903A8A53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D01-F308-4DB1-A8B8-B8E093A33E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03 </a:t>
            </a:r>
            <a:r>
              <a:rPr lang="ko-KR" altLang="en-US" sz="3600" b="1" dirty="0" smtClean="0"/>
              <a:t>코딩의 뼈대가 되는 </a:t>
            </a:r>
            <a:r>
              <a:rPr lang="ko-KR" altLang="en-US" sz="3600" b="1" dirty="0" err="1" smtClean="0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5105400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2019.7.8 3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ko-KR" altLang="en-US" dirty="0" smtClean="0"/>
              <a:t>이지은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2573140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/>
              <a:t>if </a:t>
            </a:r>
            <a:r>
              <a:rPr lang="ko-KR" altLang="en-US" sz="2800" b="1" dirty="0" err="1" smtClean="0"/>
              <a:t>조건문</a:t>
            </a:r>
            <a:endParaRPr lang="en-US" altLang="ko-KR" sz="28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/>
              <a:t>while </a:t>
            </a:r>
            <a:r>
              <a:rPr lang="ko-KR" altLang="en-US" sz="2800" b="1" dirty="0" err="1" smtClean="0"/>
              <a:t>반복문</a:t>
            </a:r>
            <a:endParaRPr lang="en-US" altLang="ko-KR" sz="28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/>
              <a:t>for </a:t>
            </a:r>
            <a:r>
              <a:rPr lang="ko-KR" altLang="en-US" sz="2800" b="1" dirty="0" err="1" smtClean="0"/>
              <a:t>반</a:t>
            </a:r>
            <a:r>
              <a:rPr lang="ko-KR" altLang="en-US" sz="2800" b="1" dirty="0" err="1"/>
              <a:t>복</a:t>
            </a:r>
            <a:r>
              <a:rPr lang="ko-KR" altLang="en-US" sz="2800" b="1" dirty="0" err="1" smtClean="0"/>
              <a:t>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787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2.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while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B.</a:t>
            </a:r>
            <a:r>
              <a:rPr lang="ko-KR" altLang="en-US" sz="3200" b="1" dirty="0" smtClean="0"/>
              <a:t> 기본예제</a:t>
            </a:r>
            <a:endParaRPr lang="ko-KR" alt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54175"/>
            <a:ext cx="8081459" cy="487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31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/>
              <a:t>2</a:t>
            </a:r>
            <a:r>
              <a:rPr lang="en-US" altLang="ko-KR" sz="3600" b="1" dirty="0" smtClean="0"/>
              <a:t>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while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B.</a:t>
            </a:r>
            <a:r>
              <a:rPr lang="ko-KR" altLang="en-US" sz="3200" b="1" dirty="0" smtClean="0"/>
              <a:t> 기본예제</a:t>
            </a:r>
            <a:endParaRPr lang="ko-KR" alt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4832"/>
            <a:ext cx="8121508" cy="482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95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2.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while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7710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</a:t>
            </a:r>
            <a:r>
              <a:rPr lang="en-US" altLang="ko-KR" sz="3200" b="1" dirty="0" smtClean="0"/>
              <a:t>.</a:t>
            </a:r>
            <a:r>
              <a:rPr lang="ko-KR" altLang="en-US" sz="3200" b="1" dirty="0" smtClean="0"/>
              <a:t> 무한루프와 강제로 빠져나가기</a:t>
            </a:r>
            <a:r>
              <a:rPr lang="en-US" altLang="ko-KR" sz="3200" b="1" dirty="0" smtClean="0"/>
              <a:t>(break)</a:t>
            </a:r>
            <a:endParaRPr lang="ko-KR" altLang="en-US" sz="3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83" y="2528689"/>
            <a:ext cx="2747253" cy="392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358" y="2582907"/>
            <a:ext cx="4189445" cy="397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162880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무한루프는 </a:t>
            </a:r>
            <a:r>
              <a:rPr lang="en-US" altLang="ko-KR" sz="2800" dirty="0" smtClean="0"/>
              <a:t>while True</a:t>
            </a:r>
            <a:r>
              <a:rPr lang="ko-KR" altLang="en-US" sz="2800" dirty="0" smtClean="0"/>
              <a:t>로 작성함</a:t>
            </a:r>
            <a:endParaRPr lang="en-US" altLang="ko-KR" sz="2800" dirty="0" smtClean="0"/>
          </a:p>
          <a:p>
            <a:r>
              <a:rPr lang="en-US" altLang="ko-KR" sz="2800" dirty="0" smtClean="0"/>
              <a:t>if </a:t>
            </a:r>
            <a:r>
              <a:rPr lang="ko-KR" altLang="en-US" sz="2800" dirty="0" smtClean="0"/>
              <a:t>조건</a:t>
            </a:r>
            <a:r>
              <a:rPr lang="en-US" altLang="ko-KR" sz="2800" dirty="0" smtClean="0"/>
              <a:t>: break</a:t>
            </a:r>
            <a:r>
              <a:rPr lang="ko-KR" altLang="en-US" sz="2800" dirty="0" smtClean="0"/>
              <a:t>가 있던가 </a:t>
            </a:r>
            <a:r>
              <a:rPr lang="en-US" altLang="ko-KR" sz="2800" dirty="0" smtClean="0"/>
              <a:t>Ctrl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 C</a:t>
            </a:r>
            <a:r>
              <a:rPr lang="ko-KR" altLang="en-US" sz="2800" dirty="0" smtClean="0"/>
              <a:t>로 </a:t>
            </a:r>
            <a:r>
              <a:rPr lang="ko-KR" altLang="en-US" sz="2800" dirty="0" err="1" smtClean="0"/>
              <a:t>빠져나오든가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170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/>
              <a:t>2</a:t>
            </a:r>
            <a:r>
              <a:rPr lang="en-US" altLang="ko-KR" sz="3600" b="1" dirty="0" smtClean="0"/>
              <a:t>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while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7710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</a:t>
            </a:r>
            <a:r>
              <a:rPr lang="en-US" altLang="ko-KR" sz="3200" b="1" dirty="0" smtClean="0"/>
              <a:t>.</a:t>
            </a:r>
            <a:r>
              <a:rPr lang="ko-KR" altLang="en-US" sz="3200" b="1" dirty="0" smtClean="0"/>
              <a:t> 무한루프와 강제로 빠져나가기</a:t>
            </a:r>
            <a:r>
              <a:rPr lang="en-US" altLang="ko-KR" sz="3200" b="1" dirty="0" smtClean="0"/>
              <a:t>(break)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162880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 while </a:t>
            </a:r>
            <a:r>
              <a:rPr lang="ko-KR" altLang="en-US" sz="2800" dirty="0" err="1" smtClean="0"/>
              <a:t>반복문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vs. </a:t>
            </a:r>
            <a:r>
              <a:rPr lang="ko-KR" altLang="en-US" sz="2800" dirty="0" smtClean="0"/>
              <a:t>무한루프</a:t>
            </a:r>
            <a:r>
              <a:rPr lang="en-US" altLang="ko-KR" sz="2800" dirty="0" smtClean="0"/>
              <a:t>(+break)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52020"/>
            <a:ext cx="7330364" cy="430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3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/>
              <a:t>2</a:t>
            </a:r>
            <a:r>
              <a:rPr lang="en-US" altLang="ko-KR" sz="3600" b="1" dirty="0" smtClean="0"/>
              <a:t>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while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8835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D.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while</a:t>
            </a:r>
            <a:r>
              <a:rPr lang="ko-KR" altLang="en-US" sz="3200" b="1" dirty="0" smtClean="0"/>
              <a:t>문의 맨 처음으로 돌아가기</a:t>
            </a:r>
            <a:r>
              <a:rPr lang="en-US" altLang="ko-KR" sz="3200" b="1" dirty="0" smtClean="0"/>
              <a:t>(continue)</a:t>
            </a:r>
            <a:endParaRPr lang="ko-KR" altLang="en-US" sz="3200" b="1" dirty="0"/>
          </a:p>
        </p:txBody>
      </p:sp>
      <p:sp>
        <p:nvSpPr>
          <p:cNvPr id="2" name="직사각형 1"/>
          <p:cNvSpPr/>
          <p:nvPr/>
        </p:nvSpPr>
        <p:spPr>
          <a:xfrm>
            <a:off x="755576" y="1700808"/>
            <a:ext cx="817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while </a:t>
            </a:r>
            <a:r>
              <a:rPr lang="ko-KR" altLang="en-US" sz="2800" dirty="0" smtClean="0"/>
              <a:t>블록 안에서 </a:t>
            </a:r>
            <a:r>
              <a:rPr lang="en-US" altLang="ko-KR" sz="2800" dirty="0" smtClean="0"/>
              <a:t>continue</a:t>
            </a:r>
            <a:r>
              <a:rPr lang="ko-KR" altLang="en-US" sz="2800" dirty="0" smtClean="0"/>
              <a:t>를 만나면</a:t>
            </a:r>
            <a:endParaRPr lang="en-US" altLang="ko-KR" sz="2800" dirty="0" smtClean="0"/>
          </a:p>
          <a:p>
            <a:r>
              <a:rPr lang="ko-KR" altLang="en-US" sz="2800" dirty="0" smtClean="0"/>
              <a:t>조건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가</a:t>
            </a:r>
            <a:r>
              <a:rPr lang="en-US" altLang="ko-KR" sz="2800" dirty="0" smtClean="0"/>
              <a:t> True</a:t>
            </a:r>
            <a:r>
              <a:rPr lang="ko-KR" altLang="en-US" sz="2800" dirty="0" smtClean="0"/>
              <a:t>일 때 </a:t>
            </a:r>
            <a:r>
              <a:rPr lang="en-US" altLang="ko-KR" sz="2800" dirty="0" smtClean="0"/>
              <a:t>while </a:t>
            </a:r>
            <a:r>
              <a:rPr lang="ko-KR" altLang="en-US" sz="2800" dirty="0" smtClean="0"/>
              <a:t>문의 조건으로 돌아간다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뒤의 </a:t>
            </a:r>
            <a:r>
              <a:rPr lang="ko-KR" altLang="en-US" sz="2800" dirty="0" smtClean="0">
                <a:latin typeface="맑은 고딕"/>
                <a:ea typeface="맑은 고딕"/>
              </a:rPr>
              <a:t>②는 건너뜀</a:t>
            </a:r>
            <a:r>
              <a:rPr lang="en-US" altLang="ko-KR" sz="2800" dirty="0" smtClean="0">
                <a:latin typeface="맑은 고딕"/>
                <a:ea typeface="맑은 고딕"/>
              </a:rPr>
              <a:t>)</a:t>
            </a:r>
            <a:endParaRPr lang="en-US" altLang="ko-KR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5377616" cy="372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4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/>
              <a:t>2</a:t>
            </a:r>
            <a:r>
              <a:rPr lang="en-US" altLang="ko-KR" sz="3600" b="1" dirty="0" smtClean="0"/>
              <a:t>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while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3469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E.</a:t>
            </a:r>
            <a:r>
              <a:rPr lang="ko-KR" altLang="en-US" sz="3200" b="1" dirty="0" smtClean="0"/>
              <a:t> 중첩된 </a:t>
            </a:r>
            <a:r>
              <a:rPr lang="en-US" altLang="ko-KR" sz="3200" b="1" dirty="0" smtClean="0"/>
              <a:t>while</a:t>
            </a:r>
            <a:r>
              <a:rPr lang="ko-KR" altLang="en-US" sz="3200" b="1" dirty="0" smtClean="0"/>
              <a:t>문</a:t>
            </a:r>
            <a:endParaRPr lang="ko-KR" altLang="en-US" sz="32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4" y="1844824"/>
            <a:ext cx="8343389" cy="43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84802" y="52848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i </a:t>
            </a:r>
            <a:r>
              <a:rPr lang="en-US" altLang="ko-KR" b="1" dirty="0"/>
              <a:t>in</a:t>
            </a:r>
            <a:r>
              <a:rPr lang="en-US" altLang="ko-KR" dirty="0"/>
              <a:t> range(2,10</a:t>
            </a:r>
            <a:r>
              <a:rPr lang="en-US" altLang="ko-KR" dirty="0" smtClean="0"/>
              <a:t>):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for</a:t>
            </a:r>
            <a:r>
              <a:rPr lang="en-US" altLang="ko-KR" dirty="0" smtClean="0"/>
              <a:t> </a:t>
            </a:r>
            <a:r>
              <a:rPr lang="en-US" altLang="ko-KR" dirty="0"/>
              <a:t>j </a:t>
            </a:r>
            <a:r>
              <a:rPr lang="en-US" altLang="ko-KR" b="1" dirty="0"/>
              <a:t>in</a:t>
            </a:r>
            <a:r>
              <a:rPr lang="en-US" altLang="ko-KR" dirty="0"/>
              <a:t> range(1, 10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print(i*j</a:t>
            </a:r>
            <a:r>
              <a:rPr lang="en-US" altLang="ko-KR" dirty="0"/>
              <a:t>, end=" 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print</a:t>
            </a:r>
            <a:r>
              <a:rPr lang="en-US" altLang="ko-KR" dirty="0"/>
              <a:t>('')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31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7544" y="472514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/>
              <a:t>A. </a:t>
            </a:r>
            <a:r>
              <a:rPr lang="ko-KR" altLang="en-US" sz="3000" b="1" dirty="0" smtClean="0"/>
              <a:t>형식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3000" b="1" dirty="0" smtClean="0"/>
              <a:t>B. </a:t>
            </a:r>
            <a:r>
              <a:rPr lang="ko-KR" altLang="en-US" sz="3000" b="1" dirty="0" smtClean="0"/>
              <a:t>기본예제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2800" b="1" dirty="0" smtClean="0"/>
              <a:t>C.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for</a:t>
            </a:r>
            <a:r>
              <a:rPr lang="ko-KR" altLang="en-US" sz="2800" b="1" dirty="0" smtClean="0"/>
              <a:t>문과 함께 자주 사용하는 </a:t>
            </a:r>
            <a:r>
              <a:rPr lang="en-US" altLang="ko-KR" sz="2800" b="1" dirty="0" smtClean="0"/>
              <a:t>range </a:t>
            </a:r>
            <a:r>
              <a:rPr lang="ko-KR" altLang="en-US" sz="2800" b="1" dirty="0" smtClean="0"/>
              <a:t>함수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2800" b="1" dirty="0" smtClean="0"/>
              <a:t>D.</a:t>
            </a:r>
            <a:r>
              <a:rPr lang="ko-KR" altLang="en-US" sz="2800" b="1" dirty="0" smtClean="0"/>
              <a:t> 리스트 내포</a:t>
            </a:r>
            <a:endParaRPr lang="ko-KR" altLang="en-US" sz="28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3568" y="2060848"/>
            <a:ext cx="7772400" cy="14700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/>
              <a:t>3.</a:t>
            </a:r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for </a:t>
            </a:r>
            <a:r>
              <a:rPr lang="ko-KR" altLang="en-US" sz="5400" b="1" dirty="0" err="1" smtClean="0"/>
              <a:t>반복문</a:t>
            </a:r>
            <a:endParaRPr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2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3.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for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764105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A.</a:t>
            </a:r>
            <a:r>
              <a:rPr lang="ko-KR" altLang="en-US" sz="3200" b="1" dirty="0" smtClean="0"/>
              <a:t> 형식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7" y="941819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for</a:t>
            </a:r>
            <a:r>
              <a:rPr lang="ko-KR" altLang="en-US" sz="2400" dirty="0" smtClean="0"/>
              <a:t>문은 </a:t>
            </a:r>
            <a:r>
              <a:rPr lang="ko-KR" altLang="en-US" sz="2400" dirty="0"/>
              <a:t>리스트나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문자열의 첫 번째 요소부터 마지막 요소까지 차례로 변수에 대입되어 </a:t>
            </a:r>
            <a:r>
              <a:rPr lang="en-US" altLang="ko-KR" sz="2400" dirty="0" smtClean="0"/>
              <a:t>for </a:t>
            </a:r>
            <a:r>
              <a:rPr lang="ko-KR" altLang="en-US" sz="2400" dirty="0" smtClean="0"/>
              <a:t>블록을 수행함</a:t>
            </a:r>
            <a:endParaRPr lang="ko-KR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3"/>
            <a:ext cx="8419294" cy="42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199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3.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for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980728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A.</a:t>
            </a:r>
            <a:r>
              <a:rPr lang="ko-KR" altLang="en-US" sz="3200" b="1" dirty="0" smtClean="0"/>
              <a:t> 형식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7" y="162880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break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continue, else</a:t>
            </a:r>
            <a:r>
              <a:rPr lang="ko-KR" altLang="en-US" sz="2400" dirty="0" smtClean="0"/>
              <a:t>를 사용하는 것은 앞서 본 </a:t>
            </a:r>
            <a:r>
              <a:rPr lang="en-US" altLang="ko-KR" sz="2400" dirty="0" smtClean="0"/>
              <a:t>if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, while</a:t>
            </a:r>
            <a:r>
              <a:rPr lang="ko-KR" altLang="en-US" sz="2400" dirty="0" smtClean="0"/>
              <a:t>문과 같음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in/not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in</a:t>
            </a:r>
            <a:r>
              <a:rPr lang="ko-KR" altLang="en-US" sz="2400" dirty="0" smtClean="0"/>
              <a:t>의 사용 역시 가능함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for</a:t>
            </a:r>
            <a:r>
              <a:rPr lang="ko-KR" altLang="en-US" sz="2400" dirty="0" smtClean="0"/>
              <a:t>문과 </a:t>
            </a:r>
            <a:r>
              <a:rPr lang="en-US" altLang="ko-KR" sz="2400" dirty="0" smtClean="0"/>
              <a:t>while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, if</a:t>
            </a:r>
            <a:r>
              <a:rPr lang="ko-KR" altLang="en-US" sz="2400" dirty="0" smtClean="0"/>
              <a:t>문을 섞어 활용하는 것도 가능하고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for</a:t>
            </a:r>
            <a:r>
              <a:rPr lang="ko-KR" altLang="en-US" sz="2400" dirty="0" smtClean="0"/>
              <a:t>문 내에 다시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문을 중첩하여 사용하는 것도 가능함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284860"/>
            <a:ext cx="4572000" cy="1200329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i </a:t>
            </a:r>
            <a:r>
              <a:rPr lang="en-US" altLang="ko-KR" b="1" dirty="0"/>
              <a:t>in</a:t>
            </a:r>
            <a:r>
              <a:rPr lang="en-US" altLang="ko-KR" dirty="0"/>
              <a:t> range(2,10</a:t>
            </a:r>
            <a:r>
              <a:rPr lang="en-US" altLang="ko-KR" dirty="0" smtClean="0"/>
              <a:t>):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for</a:t>
            </a:r>
            <a:r>
              <a:rPr lang="en-US" altLang="ko-KR" dirty="0" smtClean="0"/>
              <a:t> </a:t>
            </a:r>
            <a:r>
              <a:rPr lang="en-US" altLang="ko-KR" dirty="0"/>
              <a:t>j </a:t>
            </a:r>
            <a:r>
              <a:rPr lang="en-US" altLang="ko-KR" b="1" dirty="0"/>
              <a:t>in</a:t>
            </a:r>
            <a:r>
              <a:rPr lang="en-US" altLang="ko-KR" dirty="0"/>
              <a:t> range(1, 10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print(i*j</a:t>
            </a:r>
            <a:r>
              <a:rPr lang="en-US" altLang="ko-KR" dirty="0"/>
              <a:t>, end=" 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print</a:t>
            </a:r>
            <a:r>
              <a:rPr lang="en-US" altLang="ko-KR" dirty="0"/>
              <a:t>('')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26700" y="4884750"/>
            <a:ext cx="4560916" cy="40011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앞의 예시 다른 방법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구구단 출력하기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492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3.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for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828001"/>
            <a:ext cx="676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A.</a:t>
            </a:r>
            <a:r>
              <a:rPr lang="ko-KR" altLang="en-US" sz="3200" b="1" dirty="0" smtClean="0"/>
              <a:t> 형식</a:t>
            </a:r>
            <a:r>
              <a:rPr lang="en-US" altLang="ko-KR" sz="3200" b="1" dirty="0" smtClean="0"/>
              <a:t>-</a:t>
            </a:r>
            <a:r>
              <a:rPr lang="en-US" altLang="ko-KR" sz="3200" b="1" dirty="0" err="1" smtClean="0"/>
              <a:t>iterable</a:t>
            </a:r>
            <a:r>
              <a:rPr lang="ko-KR" altLang="en-US" sz="3200" b="1" dirty="0" err="1" smtClean="0"/>
              <a:t>자료형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반복가능한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0167"/>
            <a:ext cx="829226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6243" y="5013176"/>
            <a:ext cx="829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  <a:p>
            <a:r>
              <a:rPr lang="ko-KR" altLang="en-US" sz="2000" dirty="0" smtClean="0"/>
              <a:t>내장함수들 중에서 </a:t>
            </a:r>
            <a:r>
              <a:rPr lang="en-US" altLang="ko-KR" sz="2000" dirty="0" err="1" smtClean="0"/>
              <a:t>iterable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객체가 반환되는 함수들이 유용하게 사용됨</a:t>
            </a:r>
            <a:endParaRPr lang="en-US" altLang="ko-KR" sz="2000" dirty="0"/>
          </a:p>
          <a:p>
            <a:r>
              <a:rPr lang="en-US" altLang="ko-KR" sz="2800" dirty="0" smtClean="0"/>
              <a:t>range</a:t>
            </a:r>
            <a:r>
              <a:rPr lang="en-US" altLang="ko-KR" sz="2800" dirty="0"/>
              <a:t>(), reversed(), enumerate(), filter, map(), zip</a:t>
            </a:r>
            <a:r>
              <a:rPr lang="en-US" altLang="ko-KR" sz="2800" dirty="0" smtClean="0"/>
              <a:t>()</a:t>
            </a:r>
            <a:endParaRPr lang="en-US" altLang="ko-KR" sz="2800" dirty="0"/>
          </a:p>
          <a:p>
            <a:endParaRPr lang="ko-KR" altLang="en-US" sz="2000" dirty="0"/>
          </a:p>
        </p:txBody>
      </p:sp>
      <p:cxnSp>
        <p:nvCxnSpPr>
          <p:cNvPr id="6" name="꺾인 연결선 5"/>
          <p:cNvCxnSpPr/>
          <p:nvPr/>
        </p:nvCxnSpPr>
        <p:spPr>
          <a:xfrm rot="10800000">
            <a:off x="6516216" y="4797152"/>
            <a:ext cx="648072" cy="432046"/>
          </a:xfrm>
          <a:prstGeom prst="bentConnector3">
            <a:avLst>
              <a:gd name="adj1" fmla="val -581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7544" y="4911303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/>
              <a:t>A. </a:t>
            </a:r>
            <a:r>
              <a:rPr lang="ko-KR" altLang="en-US" sz="3000" b="1" dirty="0" smtClean="0"/>
              <a:t>형식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3000" b="1" dirty="0" smtClean="0"/>
              <a:t>B. </a:t>
            </a:r>
            <a:r>
              <a:rPr lang="ko-KR" altLang="en-US" sz="3000" b="1" dirty="0" smtClean="0"/>
              <a:t>관계연산자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3000" b="1" dirty="0" smtClean="0"/>
              <a:t>C. </a:t>
            </a:r>
            <a:r>
              <a:rPr lang="ko-KR" altLang="en-US" sz="3000" b="1" dirty="0" smtClean="0"/>
              <a:t>논리연산자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3000" b="1" dirty="0" smtClean="0"/>
              <a:t>D. </a:t>
            </a:r>
            <a:r>
              <a:rPr lang="ko-KR" altLang="en-US" sz="3000" b="1" dirty="0" smtClean="0"/>
              <a:t>연산자 간의 우선 순위</a:t>
            </a:r>
            <a:br>
              <a:rPr lang="ko-KR" altLang="en-US" sz="3000" b="1" dirty="0" smtClean="0"/>
            </a:br>
            <a:r>
              <a:rPr lang="en-US" altLang="ko-KR" sz="3000" b="1" dirty="0"/>
              <a:t>E</a:t>
            </a:r>
            <a:r>
              <a:rPr lang="en-US" altLang="ko-KR" sz="3000" b="1" dirty="0" smtClean="0"/>
              <a:t>.  a </a:t>
            </a: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</a:rPr>
              <a:t>in/not in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800" b="1" dirty="0" smtClean="0"/>
              <a:t>문자열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리스트</a:t>
            </a:r>
            <a:r>
              <a:rPr lang="en-US" altLang="ko-KR" sz="2800" b="1" dirty="0" smtClean="0"/>
              <a:t>/</a:t>
            </a:r>
            <a:r>
              <a:rPr lang="ko-KR" altLang="en-US" sz="2800" b="1" dirty="0" err="1" smtClean="0"/>
              <a:t>튜플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집합</a:t>
            </a:r>
            <a:br>
              <a:rPr lang="ko-KR" altLang="en-US" sz="2800" b="1" dirty="0" smtClean="0"/>
            </a:br>
            <a:r>
              <a:rPr lang="ko-KR" altLang="en-US" sz="3000" b="1" dirty="0" smtClean="0"/>
              <a:t/>
            </a:r>
            <a:br>
              <a:rPr lang="ko-KR" altLang="en-US" sz="3000" b="1" dirty="0" smtClean="0"/>
            </a:b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endParaRPr lang="ko-KR" altLang="en-US" sz="30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3568" y="2060848"/>
            <a:ext cx="7772400" cy="14700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/>
              <a:t>1.</a:t>
            </a:r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if </a:t>
            </a:r>
            <a:r>
              <a:rPr lang="ko-KR" altLang="en-US" sz="5400" b="1" dirty="0" err="1" smtClean="0"/>
              <a:t>조건문</a:t>
            </a:r>
            <a:endParaRPr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5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3.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for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828001"/>
            <a:ext cx="676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A.</a:t>
            </a:r>
            <a:r>
              <a:rPr lang="ko-KR" altLang="en-US" sz="3200" b="1" dirty="0" smtClean="0"/>
              <a:t> 형식</a:t>
            </a:r>
            <a:r>
              <a:rPr lang="en-US" altLang="ko-KR" sz="3200" b="1" dirty="0" smtClean="0"/>
              <a:t>-</a:t>
            </a:r>
            <a:r>
              <a:rPr lang="en-US" altLang="ko-KR" sz="3200" b="1" dirty="0" err="1" smtClean="0"/>
              <a:t>iterable</a:t>
            </a:r>
            <a:r>
              <a:rPr lang="ko-KR" altLang="en-US" sz="3200" b="1" dirty="0" err="1" smtClean="0"/>
              <a:t>자료형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반복가능한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20" y="1412776"/>
            <a:ext cx="55911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27878"/>
            <a:ext cx="46386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8453" y="1669055"/>
            <a:ext cx="954107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문자</a:t>
            </a:r>
            <a:r>
              <a:rPr lang="ko-KR" altLang="en-US" sz="2000" dirty="0"/>
              <a:t>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453" y="3068960"/>
            <a:ext cx="954107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리스트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453" y="3945240"/>
            <a:ext cx="697627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튜플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8453" y="4748753"/>
            <a:ext cx="697627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집합</a:t>
            </a:r>
            <a:endParaRPr lang="ko-KR" altLang="en-US" sz="2000" dirty="0"/>
          </a:p>
        </p:txBody>
      </p:sp>
      <p:sp>
        <p:nvSpPr>
          <p:cNvPr id="3" name="타원형 설명선 2"/>
          <p:cNvSpPr/>
          <p:nvPr/>
        </p:nvSpPr>
        <p:spPr>
          <a:xfrm>
            <a:off x="5652120" y="4005064"/>
            <a:ext cx="3168352" cy="2263439"/>
          </a:xfrm>
          <a:prstGeom prst="wedgeEllipseCallout">
            <a:avLst>
              <a:gd name="adj1" fmla="val 47670"/>
              <a:gd name="adj2" fmla="val 422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하지만 집합은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시퀀스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순서있는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dirty="0" smtClean="0">
                <a:solidFill>
                  <a:schemeClr val="tx1"/>
                </a:solidFill>
              </a:rPr>
              <a:t> 아니라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주머니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에 들어있는 것처럼 저장 순서가 임의적이에요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7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3.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for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828001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B.</a:t>
            </a:r>
            <a:r>
              <a:rPr lang="ko-KR" altLang="en-US" sz="3200" b="1" dirty="0" smtClean="0"/>
              <a:t> 기본예</a:t>
            </a:r>
            <a:r>
              <a:rPr lang="ko-KR" altLang="en-US" sz="3200" b="1" dirty="0"/>
              <a:t>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03648" y="1575828"/>
            <a:ext cx="5958408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"</a:t>
            </a:r>
            <a:r>
              <a:rPr lang="ko-KR" altLang="en-US" sz="2000" dirty="0"/>
              <a:t>총 </a:t>
            </a:r>
            <a:r>
              <a:rPr lang="en-US" altLang="ko-KR" sz="2000" dirty="0"/>
              <a:t>5</a:t>
            </a:r>
            <a:r>
              <a:rPr lang="ko-KR" altLang="en-US" sz="2000" dirty="0"/>
              <a:t>명의 학생이 시험을 보았는데 </a:t>
            </a:r>
            <a:r>
              <a:rPr lang="ko-KR" altLang="en-US" sz="2000" dirty="0" smtClean="0"/>
              <a:t>시험 </a:t>
            </a:r>
            <a:r>
              <a:rPr lang="ko-KR" altLang="en-US" sz="2000" dirty="0"/>
              <a:t>점수가 </a:t>
            </a:r>
            <a:r>
              <a:rPr lang="en-US" altLang="ko-KR" sz="2000" dirty="0"/>
              <a:t>60</a:t>
            </a:r>
            <a:r>
              <a:rPr lang="ko-KR" altLang="en-US" sz="2000" dirty="0"/>
              <a:t>점이 넘으면 합격이고 그렇지 않으면 불합격이다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합격인지 불합격인지 결과를 보여 주시오</a:t>
            </a:r>
            <a:r>
              <a:rPr lang="en-US" altLang="ko-KR" sz="2000" dirty="0" smtClean="0"/>
              <a:t>."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51175" y="2852936"/>
            <a:ext cx="5760640" cy="286232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# marks1.py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marks </a:t>
            </a:r>
            <a:r>
              <a:rPr lang="en-US" altLang="ko-KR" dirty="0"/>
              <a:t>= [90, 25, 67, 45, 80] </a:t>
            </a:r>
            <a:endParaRPr lang="en-US" altLang="ko-KR" dirty="0" smtClean="0"/>
          </a:p>
          <a:p>
            <a:r>
              <a:rPr lang="en-US" altLang="ko-KR" dirty="0" smtClean="0"/>
              <a:t>number </a:t>
            </a:r>
            <a:r>
              <a:rPr lang="en-US" altLang="ko-KR" dirty="0"/>
              <a:t>= 0 </a:t>
            </a:r>
            <a:endParaRPr lang="en-US" altLang="ko-KR" dirty="0" smtClean="0"/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mark </a:t>
            </a:r>
            <a:r>
              <a:rPr lang="en-US" altLang="ko-KR" b="1" dirty="0"/>
              <a:t>in</a:t>
            </a:r>
            <a:r>
              <a:rPr lang="en-US" altLang="ko-KR" dirty="0"/>
              <a:t> marks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number = number +1 </a:t>
            </a:r>
            <a:endParaRPr lang="en-US" altLang="ko-KR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if</a:t>
            </a:r>
            <a:r>
              <a:rPr lang="en-US" altLang="ko-KR" dirty="0" smtClean="0"/>
              <a:t> </a:t>
            </a:r>
            <a:r>
              <a:rPr lang="en-US" altLang="ko-KR" dirty="0"/>
              <a:t>mark &gt;= 60: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print</a:t>
            </a:r>
            <a:r>
              <a:rPr lang="en-US" altLang="ko-KR" dirty="0"/>
              <a:t>("%d</a:t>
            </a:r>
            <a:r>
              <a:rPr lang="ko-KR" altLang="en-US" dirty="0"/>
              <a:t>번 학생은 합격입니다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% number) </a:t>
            </a:r>
            <a:endParaRPr lang="en-US" altLang="ko-KR" dirty="0" smtClean="0"/>
          </a:p>
          <a:p>
            <a:r>
              <a:rPr lang="en-US" altLang="ko-KR" b="1" dirty="0" smtClean="0"/>
              <a:t>    else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print</a:t>
            </a:r>
            <a:r>
              <a:rPr lang="en-US" altLang="ko-KR" dirty="0"/>
              <a:t>("%d</a:t>
            </a:r>
            <a:r>
              <a:rPr lang="ko-KR" altLang="en-US" dirty="0"/>
              <a:t>번 학생은 불합격입니다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% number)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9664" y="2852936"/>
            <a:ext cx="3024336" cy="1754326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C:\doit&gt;python marks1.py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 학생은 합격입니다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 학생은 불합격입니다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번 학생은 합격입니다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번 학생은 불합격입니다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번 학생은 합격입니다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2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3.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for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828001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B.</a:t>
            </a:r>
            <a:r>
              <a:rPr lang="ko-KR" altLang="en-US" sz="3200" b="1" dirty="0" smtClean="0"/>
              <a:t> 기본예</a:t>
            </a:r>
            <a:r>
              <a:rPr lang="ko-KR" altLang="en-US" sz="3200" b="1" dirty="0"/>
              <a:t>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03647" y="1575828"/>
            <a:ext cx="7532503" cy="70788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60</a:t>
            </a:r>
            <a:r>
              <a:rPr lang="ko-KR" altLang="en-US" sz="2000" dirty="0"/>
              <a:t>점 이상인 사람에게는 축하 메시지를 보내고 나머지 사람에게는 아무 메시지도 전하지 않는 프로그램을 </a:t>
            </a:r>
            <a:r>
              <a:rPr lang="ko-KR" altLang="en-US" sz="2000" dirty="0" smtClean="0"/>
              <a:t>만들어보아라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403647" y="2492896"/>
            <a:ext cx="6365041" cy="230832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# marks2.py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marks </a:t>
            </a:r>
            <a:r>
              <a:rPr lang="en-US" altLang="ko-KR" dirty="0"/>
              <a:t>= [90, 25, 67, 45, 80] </a:t>
            </a:r>
            <a:endParaRPr lang="en-US" altLang="ko-KR" dirty="0" smtClean="0"/>
          </a:p>
          <a:p>
            <a:r>
              <a:rPr lang="en-US" altLang="ko-KR" dirty="0" smtClean="0"/>
              <a:t>number </a:t>
            </a:r>
            <a:r>
              <a:rPr lang="en-US" altLang="ko-KR" dirty="0"/>
              <a:t>= 0 </a:t>
            </a:r>
            <a:endParaRPr lang="en-US" altLang="ko-KR" dirty="0" smtClean="0"/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mark </a:t>
            </a:r>
            <a:r>
              <a:rPr lang="en-US" altLang="ko-KR" b="1" dirty="0"/>
              <a:t>in</a:t>
            </a:r>
            <a:r>
              <a:rPr lang="en-US" altLang="ko-KR" dirty="0"/>
              <a:t> marks: number = number +1 </a:t>
            </a:r>
            <a:endParaRPr lang="en-US" altLang="ko-KR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if</a:t>
            </a:r>
            <a:r>
              <a:rPr lang="en-US" altLang="ko-KR" dirty="0" smtClean="0"/>
              <a:t> </a:t>
            </a:r>
            <a:r>
              <a:rPr lang="en-US" altLang="ko-KR" dirty="0"/>
              <a:t>mark &lt; 60: </a:t>
            </a:r>
            <a:endParaRPr lang="en-US" altLang="ko-KR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continue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print</a:t>
            </a:r>
            <a:r>
              <a:rPr lang="en-US" altLang="ko-KR" dirty="0"/>
              <a:t>("%d</a:t>
            </a:r>
            <a:r>
              <a:rPr lang="ko-KR" altLang="en-US" dirty="0"/>
              <a:t>번 학생 축하합니다</a:t>
            </a:r>
            <a:r>
              <a:rPr lang="en-US" altLang="ko-KR" dirty="0"/>
              <a:t>. </a:t>
            </a:r>
            <a:r>
              <a:rPr lang="ko-KR" altLang="en-US" dirty="0"/>
              <a:t>합격입니다</a:t>
            </a:r>
            <a:r>
              <a:rPr lang="en-US" altLang="ko-KR" dirty="0"/>
              <a:t>. "</a:t>
            </a:r>
            <a:r>
              <a:rPr lang="ko-KR" altLang="en-US" dirty="0"/>
              <a:t> </a:t>
            </a:r>
            <a:r>
              <a:rPr lang="en-US" altLang="ko-KR" dirty="0"/>
              <a:t>% number)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7" y="5013176"/>
            <a:ext cx="3766251" cy="1200329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C:\doit&gt;python marks2.py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 학생 축하합니다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합격입니다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번 학생 축하합니다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합격입니다</a:t>
            </a:r>
            <a:r>
              <a:rPr lang="en-US" altLang="ko-KR" dirty="0">
                <a:solidFill>
                  <a:schemeClr val="bg1"/>
                </a:solidFill>
              </a:rPr>
              <a:t>. 5</a:t>
            </a:r>
            <a:r>
              <a:rPr lang="ko-KR" altLang="en-US" dirty="0">
                <a:solidFill>
                  <a:schemeClr val="bg1"/>
                </a:solidFill>
              </a:rPr>
              <a:t>번 학생 축하합니다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합격입니다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2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3.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for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828001"/>
            <a:ext cx="8031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C.</a:t>
            </a:r>
            <a:r>
              <a:rPr lang="ko-KR" altLang="en-US" sz="3200" b="1" dirty="0" smtClean="0"/>
              <a:t> </a:t>
            </a:r>
            <a:r>
              <a:rPr lang="en-US" altLang="ko-KR" sz="3200" b="1" dirty="0"/>
              <a:t>for</a:t>
            </a:r>
            <a:r>
              <a:rPr lang="ko-KR" altLang="en-US" sz="3200" b="1" dirty="0"/>
              <a:t>문과 함께 자주 사용하는 </a:t>
            </a:r>
            <a:r>
              <a:rPr lang="en-US" altLang="ko-KR" sz="3200" b="1" dirty="0"/>
              <a:t>range </a:t>
            </a:r>
            <a:r>
              <a:rPr lang="ko-KR" altLang="en-US" sz="3200" b="1" dirty="0" smtClean="0"/>
              <a:t>함수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7" y="1373867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문은 숫자 리스트를 자동으로 만들어 주는 </a:t>
            </a:r>
            <a:r>
              <a:rPr lang="en-US" altLang="ko-KR" sz="2400" dirty="0"/>
              <a:t>range </a:t>
            </a:r>
            <a:r>
              <a:rPr lang="ko-KR" altLang="en-US" sz="2400" dirty="0"/>
              <a:t>함수와 함께 사용하는 경우가 </a:t>
            </a:r>
            <a:r>
              <a:rPr lang="ko-KR" altLang="en-US" sz="2400" dirty="0" smtClean="0"/>
              <a:t>많음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코드를 더 효율적으로 짤 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204864"/>
            <a:ext cx="8103373" cy="198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83568" y="4181018"/>
            <a:ext cx="3766251" cy="40011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25</a:t>
            </a:r>
            <a:r>
              <a:rPr lang="ko-KR" altLang="en-US" sz="2000" dirty="0" smtClean="0"/>
              <a:t>까지 자연수 더하기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4615968"/>
            <a:ext cx="2808312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sum </a:t>
            </a:r>
            <a:r>
              <a:rPr lang="en-US" altLang="ko-KR" dirty="0"/>
              <a:t>= </a:t>
            </a:r>
            <a:r>
              <a:rPr lang="en-US" altLang="ko-KR" dirty="0" smtClean="0"/>
              <a:t>0</a:t>
            </a:r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i </a:t>
            </a:r>
            <a:r>
              <a:rPr lang="en-US" altLang="ko-KR" b="1" dirty="0"/>
              <a:t>in</a:t>
            </a:r>
            <a:r>
              <a:rPr lang="en-US" altLang="ko-KR" dirty="0"/>
              <a:t> range(1, </a:t>
            </a:r>
            <a:r>
              <a:rPr lang="en-US" altLang="ko-KR" dirty="0" smtClean="0"/>
              <a:t>26): </a:t>
            </a:r>
          </a:p>
          <a:p>
            <a:r>
              <a:rPr lang="en-US" altLang="ko-KR" dirty="0" smtClean="0"/>
              <a:t>    sum </a:t>
            </a:r>
            <a:r>
              <a:rPr lang="en-US" altLang="ko-KR" dirty="0"/>
              <a:t>= sum + i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print(sum)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3568" y="6156012"/>
            <a:ext cx="1883125" cy="369332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325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4181018"/>
            <a:ext cx="4320481" cy="40011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앞의 예시 다른 방법</a:t>
            </a:r>
            <a:r>
              <a:rPr lang="en-US" altLang="ko-KR" sz="2000" dirty="0" smtClean="0"/>
              <a:t>(60</a:t>
            </a:r>
            <a:r>
              <a:rPr lang="ko-KR" altLang="en-US" sz="2000" dirty="0" smtClean="0"/>
              <a:t>점 이상 합격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4644008" y="4653136"/>
            <a:ext cx="4320481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marks </a:t>
            </a:r>
            <a:r>
              <a:rPr lang="en-US" altLang="ko-KR" dirty="0"/>
              <a:t>= [90, 25, 67, 45, 80] </a:t>
            </a:r>
            <a:endParaRPr lang="en-US" altLang="ko-KR" dirty="0" smtClean="0"/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number </a:t>
            </a:r>
            <a:r>
              <a:rPr lang="en-US" altLang="ko-KR" b="1" dirty="0"/>
              <a:t>in</a:t>
            </a:r>
            <a:r>
              <a:rPr lang="en-US" altLang="ko-KR" dirty="0"/>
              <a:t> range(</a:t>
            </a:r>
            <a:r>
              <a:rPr lang="en-US" altLang="ko-KR" dirty="0" err="1"/>
              <a:t>len</a:t>
            </a:r>
            <a:r>
              <a:rPr lang="en-US" altLang="ko-KR" dirty="0"/>
              <a:t>(marks)):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</a:t>
            </a:r>
            <a:r>
              <a:rPr lang="en-US" altLang="ko-KR" dirty="0"/>
              <a:t>marks[number] &lt; 60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smtClean="0"/>
              <a:t>continue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print</a:t>
            </a:r>
            <a:r>
              <a:rPr lang="en-US" altLang="ko-KR" dirty="0"/>
              <a:t>("%d</a:t>
            </a:r>
            <a:r>
              <a:rPr lang="ko-KR" altLang="en-US" dirty="0"/>
              <a:t>번 학생 축하합니다</a:t>
            </a:r>
            <a:r>
              <a:rPr lang="en-US" altLang="ko-KR" dirty="0"/>
              <a:t>. </a:t>
            </a:r>
            <a:r>
              <a:rPr lang="ko-KR" altLang="en-US" dirty="0"/>
              <a:t>합격입니다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% (number+1))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136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-993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3.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for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828001"/>
            <a:ext cx="2915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D.</a:t>
            </a:r>
            <a:r>
              <a:rPr lang="ko-KR" altLang="en-US" sz="3200" b="1" dirty="0" smtClean="0"/>
              <a:t> 리스트 내포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823045" y="2999778"/>
            <a:ext cx="7532503" cy="40011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리스트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값에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씩 곱한 값을 출력하는 코드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23045" y="3510587"/>
            <a:ext cx="6365041" cy="92333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a = [1,2,3,4] </a:t>
            </a:r>
            <a:endParaRPr lang="en-US" altLang="ko-KR" dirty="0" smtClean="0"/>
          </a:p>
          <a:p>
            <a:r>
              <a:rPr lang="en-US" altLang="ko-KR" dirty="0" smtClean="0"/>
              <a:t>result </a:t>
            </a:r>
            <a:r>
              <a:rPr lang="en-US" altLang="ko-KR" dirty="0"/>
              <a:t>= [</a:t>
            </a:r>
            <a:r>
              <a:rPr lang="en-US" altLang="ko-KR" dirty="0" err="1"/>
              <a:t>num</a:t>
            </a:r>
            <a:r>
              <a:rPr lang="en-US" altLang="ko-KR" dirty="0"/>
              <a:t> * 3 </a:t>
            </a:r>
            <a:r>
              <a:rPr lang="en-US" altLang="ko-KR" b="1" dirty="0"/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en-US" altLang="ko-KR" b="1" dirty="0"/>
              <a:t>in</a:t>
            </a:r>
            <a:r>
              <a:rPr lang="en-US" altLang="ko-KR" dirty="0"/>
              <a:t> a] </a:t>
            </a:r>
            <a:endParaRPr lang="en-US" altLang="ko-KR" dirty="0" smtClean="0"/>
          </a:p>
          <a:p>
            <a:r>
              <a:rPr lang="en-US" altLang="ko-KR" dirty="0" smtClean="0"/>
              <a:t>print(result)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4643844"/>
            <a:ext cx="3766251" cy="369332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[3, 6, 9, 12]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7" y="137386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리스트 안에 </a:t>
            </a:r>
            <a:r>
              <a:rPr lang="en-US" altLang="ko-KR" sz="2400" dirty="0"/>
              <a:t>for</a:t>
            </a:r>
            <a:r>
              <a:rPr lang="ko-KR" altLang="en-US" sz="2400" dirty="0"/>
              <a:t>문을 포함하는 </a:t>
            </a:r>
            <a:r>
              <a:rPr lang="ko-KR" altLang="en-US" sz="2400" dirty="0" smtClean="0"/>
              <a:t>것을 의미함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827143" y="2006279"/>
            <a:ext cx="54280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기본형식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err="1"/>
              <a:t>표현식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for </a:t>
            </a:r>
            <a:r>
              <a:rPr lang="ko-KR" altLang="en-US" sz="2000" b="1" dirty="0"/>
              <a:t>항목 </a:t>
            </a:r>
            <a:r>
              <a:rPr lang="en-US" altLang="ko-KR" sz="2000" b="1" dirty="0"/>
              <a:t>in </a:t>
            </a:r>
            <a:r>
              <a:rPr lang="ko-KR" altLang="en-US" sz="2000" b="1" dirty="0"/>
              <a:t>반복가능객체 </a:t>
            </a:r>
            <a:r>
              <a:rPr lang="en-US" altLang="ko-KR" sz="2000" b="1" dirty="0" smtClean="0"/>
              <a:t>(if </a:t>
            </a:r>
            <a:r>
              <a:rPr lang="ko-KR" altLang="en-US" sz="2000" b="1" dirty="0" err="1" smtClean="0"/>
              <a:t>조건문</a:t>
            </a:r>
            <a:r>
              <a:rPr lang="en-US" altLang="ko-KR" sz="2000" b="1" dirty="0" smtClean="0"/>
              <a:t>)]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182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if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콜론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~~~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띄어쓰기 블록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~~~</a:t>
            </a:r>
          </a:p>
          <a:p>
            <a:pPr marL="0" indent="0">
              <a:buNone/>
            </a:pPr>
            <a:r>
              <a:rPr lang="en-US" altLang="ko-KR" dirty="0" smtClean="0"/>
              <a:t>else: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(else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사용시 바로 콜론 사용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~~~</a:t>
            </a:r>
          </a:p>
          <a:p>
            <a:pPr marL="0" indent="0">
              <a:buNone/>
            </a:pPr>
            <a:r>
              <a:rPr lang="en-US" altLang="ko-KR" dirty="0" smtClean="0"/>
              <a:t>    ~~~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1.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if </a:t>
            </a:r>
            <a:r>
              <a:rPr lang="ko-KR" altLang="en-US" sz="3600" b="1" dirty="0" err="1" smtClean="0"/>
              <a:t>조건문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8258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A.</a:t>
            </a:r>
            <a:r>
              <a:rPr lang="ko-KR" altLang="en-US" sz="3200" b="1" dirty="0" smtClean="0"/>
              <a:t> 형식</a:t>
            </a:r>
            <a:r>
              <a:rPr lang="en-US" altLang="ko-KR" sz="3200" b="1" dirty="0" smtClean="0"/>
              <a:t>(if</a:t>
            </a:r>
            <a:r>
              <a:rPr lang="ko-KR" altLang="en-US" sz="3200" b="1" dirty="0" smtClean="0"/>
              <a:t>만</a:t>
            </a:r>
            <a:r>
              <a:rPr lang="en-US" altLang="ko-KR" sz="3200" b="1" dirty="0" smtClean="0"/>
              <a:t>/if ~else/if ~</a:t>
            </a:r>
            <a:r>
              <a:rPr lang="en-US" altLang="ko-KR" sz="3200" b="1" dirty="0" err="1" smtClean="0"/>
              <a:t>elif</a:t>
            </a:r>
            <a:r>
              <a:rPr lang="en-US" altLang="ko-KR" sz="3200" b="1" dirty="0" smtClean="0"/>
              <a:t> ~else/</a:t>
            </a:r>
            <a:r>
              <a:rPr lang="ko-KR" altLang="en-US" sz="3200" b="1" dirty="0" smtClean="0"/>
              <a:t>중첩 </a:t>
            </a:r>
            <a:r>
              <a:rPr lang="en-US" altLang="ko-KR" sz="3200" b="1" dirty="0" smtClean="0"/>
              <a:t>if)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368543" y="3356992"/>
            <a:ext cx="5040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8543" y="5085184"/>
            <a:ext cx="5040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6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4968" y="206084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if </a:t>
            </a:r>
            <a:r>
              <a:rPr lang="en-US" altLang="ko-KR" sz="2800" dirty="0"/>
              <a:t>~</a:t>
            </a:r>
            <a:r>
              <a:rPr lang="en-US" altLang="ko-KR" sz="2800" dirty="0" err="1"/>
              <a:t>elif</a:t>
            </a:r>
            <a:r>
              <a:rPr lang="en-US" altLang="ko-KR" sz="2800" dirty="0"/>
              <a:t> ~</a:t>
            </a:r>
            <a:r>
              <a:rPr lang="en-US" altLang="ko-KR" sz="2800" dirty="0" smtClean="0"/>
              <a:t>else </a:t>
            </a:r>
            <a:r>
              <a:rPr lang="ko-KR" altLang="en-US" sz="2800" dirty="0" smtClean="0"/>
              <a:t>형태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400" dirty="0" err="1" smtClean="0"/>
              <a:t>elif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조건은 앞의 </a:t>
            </a:r>
            <a:r>
              <a:rPr lang="en-US" altLang="ko-KR" sz="2400" dirty="0" smtClean="0"/>
              <a:t>if </a:t>
            </a:r>
            <a:r>
              <a:rPr lang="ko-KR" altLang="en-US" sz="2400" dirty="0" smtClean="0"/>
              <a:t>조건을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충족하지 않으면서 </a:t>
            </a:r>
            <a:r>
              <a:rPr lang="en-US" altLang="ko-KR" sz="2400" dirty="0" err="1" smtClean="0"/>
              <a:t>elif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조건을 충족하는 조건임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표현에 있어서 효율적이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기 때문에 사용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1.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if </a:t>
            </a:r>
            <a:r>
              <a:rPr lang="ko-KR" altLang="en-US" sz="3600" b="1" dirty="0" err="1" smtClean="0"/>
              <a:t>조건문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840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A.</a:t>
            </a:r>
            <a:r>
              <a:rPr lang="ko-KR" altLang="en-US" sz="3200" b="1" dirty="0" smtClean="0"/>
              <a:t> 형식</a:t>
            </a:r>
            <a:r>
              <a:rPr lang="en-US" altLang="ko-KR" sz="3200" b="1" dirty="0" smtClean="0"/>
              <a:t>(if</a:t>
            </a:r>
            <a:r>
              <a:rPr lang="ko-KR" altLang="en-US" sz="3200" b="1" dirty="0" smtClean="0"/>
              <a:t>만</a:t>
            </a:r>
            <a:r>
              <a:rPr lang="en-US" altLang="ko-KR" sz="3200" b="1" dirty="0" smtClean="0"/>
              <a:t>/if ~else/if ~</a:t>
            </a:r>
            <a:r>
              <a:rPr lang="en-US" altLang="ko-KR" sz="3200" b="1" dirty="0" err="1" smtClean="0"/>
              <a:t>elif</a:t>
            </a:r>
            <a:r>
              <a:rPr lang="en-US" altLang="ko-KR" sz="3200" b="1" dirty="0" smtClean="0"/>
              <a:t> ~else</a:t>
            </a:r>
            <a:r>
              <a:rPr lang="en-US" altLang="ko-KR" sz="3200" b="1" dirty="0" smtClean="0"/>
              <a:t> /</a:t>
            </a:r>
            <a:r>
              <a:rPr lang="ko-KR" altLang="en-US" sz="3200" b="1" dirty="0" smtClean="0"/>
              <a:t>중첩 </a:t>
            </a:r>
            <a:r>
              <a:rPr lang="en-US" altLang="ko-KR" sz="3200" b="1" dirty="0" smtClean="0"/>
              <a:t>if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60951"/>
            <a:ext cx="384820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48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1.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if </a:t>
            </a:r>
            <a:r>
              <a:rPr lang="ko-KR" altLang="en-US" sz="3600" b="1" dirty="0" err="1" smtClean="0"/>
              <a:t>조건문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B. </a:t>
            </a:r>
            <a:r>
              <a:rPr lang="ko-KR" altLang="en-US" sz="3200" b="1" dirty="0" smtClean="0"/>
              <a:t>관</a:t>
            </a:r>
            <a:r>
              <a:rPr lang="ko-KR" altLang="en-US" sz="3200" b="1" dirty="0"/>
              <a:t>계</a:t>
            </a:r>
            <a:r>
              <a:rPr lang="ko-KR" altLang="en-US" sz="3200" b="1" dirty="0" smtClean="0"/>
              <a:t> 연산자</a:t>
            </a:r>
            <a:endParaRPr lang="ko-KR" altLang="en-US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0181"/>
            <a:ext cx="6947695" cy="223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4221088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C. </a:t>
            </a:r>
            <a:r>
              <a:rPr lang="ko-KR" altLang="en-US" sz="3200" b="1" dirty="0" smtClean="0"/>
              <a:t>논리 연산자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941168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 and B : A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B </a:t>
            </a:r>
            <a:r>
              <a:rPr lang="ko-KR" altLang="en-US" sz="2400" dirty="0" smtClean="0"/>
              <a:t>모두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인 경우만 </a:t>
            </a:r>
            <a:r>
              <a:rPr lang="en-US" altLang="ko-KR" sz="2400" dirty="0" smtClean="0"/>
              <a:t>TRUE</a:t>
            </a:r>
          </a:p>
          <a:p>
            <a:r>
              <a:rPr lang="en-US" altLang="ko-KR" sz="2400" dirty="0" smtClean="0"/>
              <a:t>A or B   </a:t>
            </a:r>
            <a:r>
              <a:rPr lang="en-US" altLang="ko-KR" sz="2000" dirty="0" smtClean="0"/>
              <a:t>: A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B </a:t>
            </a:r>
            <a:r>
              <a:rPr lang="ko-KR" altLang="en-US" sz="2000" dirty="0" smtClean="0"/>
              <a:t>중 하나라도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면 </a:t>
            </a:r>
            <a:r>
              <a:rPr lang="en-US" altLang="ko-KR" sz="2000" dirty="0" smtClean="0"/>
              <a:t>TRUE(</a:t>
            </a:r>
            <a:r>
              <a:rPr lang="ko-KR" altLang="en-US" sz="2000" dirty="0" err="1" smtClean="0"/>
              <a:t>둘다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인 경우만 </a:t>
            </a:r>
            <a:r>
              <a:rPr lang="en-US" altLang="ko-KR" sz="2000" dirty="0" smtClean="0"/>
              <a:t>FALSE)</a:t>
            </a:r>
          </a:p>
          <a:p>
            <a:r>
              <a:rPr lang="en-US" altLang="ko-KR" sz="2400" dirty="0" smtClean="0"/>
              <a:t>not A    : A</a:t>
            </a:r>
            <a:r>
              <a:rPr lang="ko-KR" altLang="en-US" sz="2400" dirty="0" smtClean="0"/>
              <a:t>의 상태의 반대</a:t>
            </a:r>
            <a:r>
              <a:rPr lang="en-US" altLang="ko-KR" sz="2400" dirty="0" smtClean="0"/>
              <a:t>(A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면 </a:t>
            </a:r>
            <a:r>
              <a:rPr lang="en-US" altLang="ko-KR" sz="2400" dirty="0" smtClean="0"/>
              <a:t>not A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FALSE)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8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1.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if </a:t>
            </a:r>
            <a:r>
              <a:rPr lang="ko-KR" altLang="en-US" sz="3600" b="1" dirty="0" err="1" smtClean="0"/>
              <a:t>조건문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522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D. </a:t>
            </a:r>
            <a:r>
              <a:rPr lang="ko-KR" altLang="en-US" sz="3200" b="1" dirty="0"/>
              <a:t>산술연산자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관계연산자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논리연산자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    간의 </a:t>
            </a:r>
            <a:r>
              <a:rPr lang="ko-KR" altLang="en-US" sz="3200" b="1" dirty="0"/>
              <a:t>우선 순위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672" y="2406079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/>
                <a:ea typeface="맑은 고딕"/>
              </a:rPr>
              <a:t>① 산술 </a:t>
            </a:r>
            <a:r>
              <a:rPr lang="en-US" altLang="ko-KR" sz="2400" dirty="0" smtClean="0">
                <a:latin typeface="맑은 고딕"/>
                <a:ea typeface="맑은 고딕"/>
              </a:rPr>
              <a:t>② </a:t>
            </a:r>
            <a:r>
              <a:rPr lang="ko-KR" altLang="en-US" sz="2400" dirty="0" smtClean="0">
                <a:latin typeface="맑은 고딕"/>
                <a:ea typeface="맑은 고딕"/>
              </a:rPr>
              <a:t>관계 ③ 논리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58029" y="3068960"/>
            <a:ext cx="4615366" cy="2677656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&gt;&gt;&gt; a=3; </a:t>
            </a:r>
            <a:r>
              <a:rPr lang="en-US" altLang="ko-KR" sz="2400" dirty="0"/>
              <a:t>b</a:t>
            </a:r>
            <a:r>
              <a:rPr lang="en-US" altLang="ko-KR" sz="2400" dirty="0" smtClean="0"/>
              <a:t>=5; </a:t>
            </a:r>
            <a:r>
              <a:rPr lang="en-US" altLang="ko-KR" sz="2400" dirty="0"/>
              <a:t>c</a:t>
            </a:r>
            <a:r>
              <a:rPr lang="en-US" altLang="ko-KR" sz="2400" dirty="0" smtClean="0"/>
              <a:t>=2</a:t>
            </a:r>
          </a:p>
          <a:p>
            <a:r>
              <a:rPr lang="en-US" altLang="ko-KR" sz="2400" dirty="0" smtClean="0"/>
              <a:t>&gt;&gt;&gt;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a+b</a:t>
            </a:r>
            <a:r>
              <a:rPr lang="en-US" altLang="ko-KR" sz="2400" dirty="0" smtClean="0"/>
              <a:t>*c&gt;a*b-c)</a:t>
            </a:r>
          </a:p>
          <a:p>
            <a:r>
              <a:rPr lang="en-US" altLang="ko-KR" sz="2400" dirty="0" smtClean="0"/>
              <a:t>False</a:t>
            </a:r>
          </a:p>
          <a:p>
            <a:r>
              <a:rPr lang="en-US" altLang="ko-KR" sz="2400" dirty="0" smtClean="0"/>
              <a:t>&gt;&gt;&gt;print(</a:t>
            </a:r>
            <a:r>
              <a:rPr lang="en-US" altLang="ko-KR" sz="2400" dirty="0" err="1" smtClean="0"/>
              <a:t>a+b</a:t>
            </a:r>
            <a:r>
              <a:rPr lang="en-US" altLang="ko-KR" sz="2400" dirty="0" smtClean="0"/>
              <a:t>&gt;c and a*b==15)</a:t>
            </a:r>
          </a:p>
          <a:p>
            <a:r>
              <a:rPr lang="en-US" altLang="ko-KR" sz="2400" dirty="0" smtClean="0"/>
              <a:t>True</a:t>
            </a:r>
          </a:p>
          <a:p>
            <a:r>
              <a:rPr lang="en-US" altLang="ko-KR" sz="2400" dirty="0" smtClean="0"/>
              <a:t>&gt;&gt;&gt;print(a-b&lt;0 and not b==c)</a:t>
            </a:r>
          </a:p>
          <a:p>
            <a:r>
              <a:rPr lang="en-US" altLang="ko-KR" sz="2400" dirty="0" smtClean="0"/>
              <a:t>True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87892" y="4253782"/>
            <a:ext cx="19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True and True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7892" y="4941168"/>
            <a:ext cx="19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True and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6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smtClean="0"/>
              <a:t>1.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if </a:t>
            </a:r>
            <a:r>
              <a:rPr lang="ko-KR" altLang="en-US" sz="3600" b="1" dirty="0" err="1" smtClean="0"/>
              <a:t>조건문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484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E. a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in/not in </a:t>
            </a:r>
            <a:r>
              <a:rPr lang="ko-KR" altLang="en-US" sz="3200" b="1" dirty="0" smtClean="0"/>
              <a:t>문자열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리스트</a:t>
            </a:r>
            <a:r>
              <a:rPr lang="en-US" altLang="ko-KR" sz="3200" b="1" dirty="0" smtClean="0"/>
              <a:t>/</a:t>
            </a:r>
            <a:r>
              <a:rPr lang="ko-KR" altLang="en-US" sz="3200" b="1" dirty="0" err="1" smtClean="0"/>
              <a:t>튜플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집합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021939"/>
            <a:ext cx="3047566" cy="83099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&gt;&gt;&gt; ‘a’ in ‘elephant’</a:t>
            </a:r>
          </a:p>
          <a:p>
            <a:r>
              <a:rPr lang="en-US" altLang="ko-KR" sz="2400" dirty="0" smtClean="0"/>
              <a:t>True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8453" y="2068105"/>
            <a:ext cx="954107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문자</a:t>
            </a:r>
            <a:r>
              <a:rPr lang="ko-KR" altLang="en-US" sz="2000" dirty="0"/>
              <a:t>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7892" y="4941168"/>
            <a:ext cx="19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True and True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453" y="3068960"/>
            <a:ext cx="954107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리스트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72" y="3068960"/>
            <a:ext cx="73056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8453" y="3522080"/>
            <a:ext cx="697627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튜플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8453" y="3954755"/>
            <a:ext cx="697627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집합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66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7544" y="472514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/>
              <a:t>A. </a:t>
            </a:r>
            <a:r>
              <a:rPr lang="ko-KR" altLang="en-US" sz="3000" b="1" dirty="0" smtClean="0"/>
              <a:t>형식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3000" b="1" dirty="0" smtClean="0"/>
              <a:t>B. </a:t>
            </a:r>
            <a:r>
              <a:rPr lang="ko-KR" altLang="en-US" sz="3000" b="1" dirty="0" smtClean="0"/>
              <a:t>기본예제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3000" b="1" dirty="0" smtClean="0"/>
              <a:t>C. </a:t>
            </a:r>
            <a:r>
              <a:rPr lang="ko-KR" altLang="en-US" sz="2800" b="1" dirty="0" smtClean="0"/>
              <a:t>무한루프와 강제로 빠져나가기</a:t>
            </a:r>
            <a:r>
              <a:rPr lang="en-US" altLang="ko-KR" sz="2800" b="1" dirty="0" smtClean="0"/>
              <a:t>(break)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3000" b="1" dirty="0" smtClean="0"/>
              <a:t>D. </a:t>
            </a:r>
            <a:r>
              <a:rPr lang="en-US" altLang="ko-KR" sz="2800" b="1" dirty="0" smtClean="0"/>
              <a:t>while</a:t>
            </a:r>
            <a:r>
              <a:rPr lang="ko-KR" altLang="en-US" sz="2800" b="1" dirty="0" smtClean="0"/>
              <a:t>문의 맨 처음으로 돌아가기</a:t>
            </a:r>
            <a:r>
              <a:rPr lang="en-US" altLang="ko-KR" sz="2800" b="1" dirty="0" smtClean="0"/>
              <a:t>(continue)</a:t>
            </a:r>
            <a:r>
              <a:rPr lang="ko-KR" altLang="en-US" sz="2800" b="1" dirty="0" smtClean="0"/>
              <a:t/>
            </a:r>
            <a:br>
              <a:rPr lang="ko-KR" altLang="en-US" sz="2800" b="1" dirty="0" smtClean="0"/>
            </a:br>
            <a:r>
              <a:rPr lang="en-US" altLang="ko-KR" sz="2800" b="1" dirty="0"/>
              <a:t>E</a:t>
            </a:r>
            <a:r>
              <a:rPr lang="en-US" altLang="ko-KR" sz="3000" b="1" dirty="0" smtClean="0"/>
              <a:t>. </a:t>
            </a:r>
            <a:r>
              <a:rPr lang="ko-KR" altLang="en-US" sz="2800" b="1" dirty="0" smtClean="0"/>
              <a:t>중첩된 </a:t>
            </a:r>
            <a:r>
              <a:rPr lang="en-US" altLang="ko-KR" sz="2800" b="1" dirty="0" smtClean="0"/>
              <a:t>while</a:t>
            </a:r>
            <a:r>
              <a:rPr lang="ko-KR" altLang="en-US" sz="2800" b="1" dirty="0" smtClean="0"/>
              <a:t>문</a:t>
            </a:r>
            <a:r>
              <a:rPr lang="en-US" altLang="ko-KR" sz="3000" b="1" dirty="0" smtClean="0"/>
              <a:t> 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endParaRPr lang="ko-KR" altLang="en-US" sz="30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3568" y="2060848"/>
            <a:ext cx="7772400" cy="14700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/>
              <a:t>2</a:t>
            </a:r>
            <a:r>
              <a:rPr lang="en-US" altLang="ko-KR" sz="5400" b="1" dirty="0" smtClean="0"/>
              <a:t>.</a:t>
            </a:r>
            <a:r>
              <a:rPr lang="ko-KR" altLang="en-US" sz="5400" b="1" dirty="0" smtClean="0"/>
              <a:t> </a:t>
            </a:r>
            <a:r>
              <a:rPr lang="en-US" altLang="ko-KR" sz="5400" b="1" dirty="0" smtClean="0"/>
              <a:t>while </a:t>
            </a:r>
            <a:r>
              <a:rPr lang="ko-KR" altLang="en-US" sz="5400" b="1" dirty="0" err="1" smtClean="0"/>
              <a:t>반복문</a:t>
            </a:r>
            <a:endParaRPr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0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/>
              <a:t>2</a:t>
            </a:r>
            <a:r>
              <a:rPr lang="en-US" altLang="ko-KR" sz="3600" b="1" dirty="0" smtClean="0"/>
              <a:t>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while </a:t>
            </a:r>
            <a:r>
              <a:rPr lang="ko-KR" altLang="en-US" sz="3600" b="1" dirty="0" err="1" smtClean="0"/>
              <a:t>반복문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A.</a:t>
            </a:r>
            <a:r>
              <a:rPr lang="ko-KR" altLang="en-US" sz="3200" b="1" dirty="0" smtClean="0"/>
              <a:t> 형식</a:t>
            </a:r>
            <a:endParaRPr lang="ko-KR" alt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6389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7" y="1124744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while</a:t>
            </a:r>
            <a:r>
              <a:rPr lang="ko-KR" altLang="en-US" sz="2800" dirty="0"/>
              <a:t>문은 </a:t>
            </a:r>
            <a:r>
              <a:rPr lang="ko-KR" altLang="en-US" sz="2800" dirty="0" err="1"/>
              <a:t>조건문이</a:t>
            </a:r>
            <a:r>
              <a:rPr lang="ko-KR" altLang="en-US" sz="2800" dirty="0"/>
              <a:t> 참인 동안에 </a:t>
            </a:r>
            <a:r>
              <a:rPr lang="en-US" altLang="ko-KR" sz="2800" dirty="0"/>
              <a:t>while</a:t>
            </a:r>
            <a:r>
              <a:rPr lang="ko-KR" altLang="en-US" sz="2800" dirty="0"/>
              <a:t>문 아래의 </a:t>
            </a:r>
            <a:r>
              <a:rPr lang="ko-KR" altLang="en-US" sz="2800" dirty="0" smtClean="0"/>
              <a:t>문장을 </a:t>
            </a:r>
            <a:r>
              <a:rPr lang="ko-KR" altLang="en-US" sz="2800" dirty="0"/>
              <a:t>반복해서 수행</a:t>
            </a:r>
          </a:p>
        </p:txBody>
      </p:sp>
    </p:spTree>
    <p:extLst>
      <p:ext uri="{BB962C8B-B14F-4D97-AF65-F5344CB8AC3E}">
        <p14:creationId xmlns:p14="http://schemas.microsoft.com/office/powerpoint/2010/main" val="225342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1097</Words>
  <Application>Microsoft Office PowerPoint</Application>
  <PresentationFormat>화면 슬라이드 쇼(4:3)</PresentationFormat>
  <Paragraphs>190</Paragraphs>
  <Slides>24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03 코딩의 뼈대가 되는 제어문</vt:lpstr>
      <vt:lpstr>A. 형식 B. 관계연산자 C. 논리연산자 D. 연산자 간의 우선 순위 E.  a in/not in 문자열/리스트/튜플/집합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A. 형식 B. 기본예제 C. 무한루프와 강제로 빠져나가기(break) D. while문의 맨 처음으로 돌아가기(continue) E. 중첩된 while문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A. 형식 B. 기본예제 C. for문과 함께 자주 사용하는 range 함수 D. 리스트 내포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코딩의 뼈대가 되는 제어문</dc:title>
  <dc:creator>Windows 사용자</dc:creator>
  <cp:lastModifiedBy>Windows 사용자</cp:lastModifiedBy>
  <cp:revision>21</cp:revision>
  <dcterms:created xsi:type="dcterms:W3CDTF">2019-07-05T03:01:31Z</dcterms:created>
  <dcterms:modified xsi:type="dcterms:W3CDTF">2019-07-06T08:07:44Z</dcterms:modified>
</cp:coreProperties>
</file>