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9" r:id="rId4"/>
    <p:sldId id="270" r:id="rId5"/>
    <p:sldId id="271" r:id="rId6"/>
    <p:sldId id="272" r:id="rId7"/>
    <p:sldId id="276" r:id="rId8"/>
    <p:sldId id="273" r:id="rId9"/>
    <p:sldId id="277" r:id="rId10"/>
    <p:sldId id="274" r:id="rId11"/>
    <p:sldId id="275" r:id="rId12"/>
    <p:sldId id="278" r:id="rId13"/>
    <p:sldId id="259" r:id="rId14"/>
    <p:sldId id="256" r:id="rId15"/>
    <p:sldId id="260" r:id="rId16"/>
    <p:sldId id="262" r:id="rId17"/>
    <p:sldId id="263" r:id="rId18"/>
    <p:sldId id="265" r:id="rId19"/>
    <p:sldId id="267" r:id="rId20"/>
    <p:sldId id="266" r:id="rId21"/>
    <p:sldId id="26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C18AB-4A67-4B77-84A1-2503649F0C1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CB78-D125-400F-970F-221F3664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1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2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1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2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3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5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67E3-4AFD-4A19-8A0C-4CC9D1EEADE1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D992-ECA5-45B5-A716-EEAA2ECEB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E23A6-978C-4BFD-B9E7-2DEF235B8CD3}"/>
              </a:ext>
            </a:extLst>
          </p:cNvPr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1061-B468-4AE7-9CC1-79B060274218}"/>
              </a:ext>
            </a:extLst>
          </p:cNvPr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28E2-F394-44E9-984D-51A54FA91414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1350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2014890021 Theo Kim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7" y="2303911"/>
            <a:ext cx="3117393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595286"/>
            <a:ext cx="828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6. </a:t>
            </a:r>
            <a:r>
              <a:rPr lang="ko-KR" altLang="en-US" b="1" dirty="0" smtClean="0"/>
              <a:t>함수의 성능 확인</a:t>
            </a: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MSE</a:t>
            </a:r>
            <a:r>
              <a:rPr lang="ko-KR" altLang="en-US" b="1" dirty="0" smtClean="0"/>
              <a:t>를 통한 성능 평가</a:t>
            </a: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회귀선을 통해 예측된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와 실제 데이터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의 차이를 통해 성능 평가</a:t>
            </a:r>
            <a:endParaRPr lang="en-US" altLang="ko-KR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24920" y="2588388"/>
            <a:ext cx="8197226" cy="3890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5968" y="2697066"/>
            <a:ext cx="6279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def</a:t>
            </a:r>
            <a:r>
              <a:rPr lang="en-US" altLang="ko-KR" sz="1600" b="1" dirty="0" smtClean="0"/>
              <a:t> MSE(</a:t>
            </a:r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):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n = </a:t>
            </a:r>
            <a:r>
              <a:rPr lang="en-US" altLang="ko-KR" sz="1600" b="1" dirty="0" err="1" smtClean="0"/>
              <a:t>len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sum_val</a:t>
            </a:r>
            <a:r>
              <a:rPr lang="en-US" altLang="ko-KR" sz="1600" b="1" dirty="0" smtClean="0"/>
              <a:t> = 0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for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 in range(n):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diff_square</a:t>
            </a:r>
            <a:r>
              <a:rPr lang="en-US" altLang="ko-KR" sz="1600" b="1" dirty="0" smtClean="0"/>
              <a:t> = (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[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][0] – </a:t>
            </a:r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[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][0]) **2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sum_val</a:t>
            </a:r>
            <a:r>
              <a:rPr lang="en-US" altLang="ko-KR" sz="1600" b="1" dirty="0" smtClean="0"/>
              <a:t> += </a:t>
            </a:r>
            <a:r>
              <a:rPr lang="en-US" altLang="ko-KR" sz="1600" b="1" dirty="0" err="1" smtClean="0"/>
              <a:t>diff_square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mse</a:t>
            </a:r>
            <a:r>
              <a:rPr lang="en-US" altLang="ko-KR" sz="1600" b="1" dirty="0" smtClean="0"/>
              <a:t> = (</a:t>
            </a:r>
            <a:r>
              <a:rPr lang="en-US" altLang="ko-KR" sz="1600" b="1" dirty="0" err="1" smtClean="0"/>
              <a:t>sum_val</a:t>
            </a:r>
            <a:r>
              <a:rPr lang="en-US" altLang="ko-KR" sz="1600" b="1" dirty="0" smtClean="0"/>
              <a:t>/n)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return </a:t>
            </a:r>
            <a:r>
              <a:rPr lang="en-US" altLang="ko-KR" sz="1600" b="1" dirty="0" err="1" smtClean="0"/>
              <a:t>mse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sgd_red.coef</a:t>
            </a:r>
            <a:r>
              <a:rPr lang="en-US" altLang="ko-KR" sz="1600" b="1" dirty="0" smtClean="0"/>
              <a:t>_ * </a:t>
            </a:r>
            <a:r>
              <a:rPr lang="en-US" altLang="ko-KR" sz="1600" b="1" dirty="0" err="1" smtClean="0"/>
              <a:t>np.array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x_test</a:t>
            </a:r>
            <a:r>
              <a:rPr lang="en-US" altLang="ko-KR" sz="1600" b="1" dirty="0" smtClean="0"/>
              <a:t>) + </a:t>
            </a:r>
            <a:r>
              <a:rPr lang="en-US" altLang="ko-KR" sz="1600" b="1" dirty="0" err="1" smtClean="0"/>
              <a:t>sgd_reg.intercept</a:t>
            </a:r>
            <a:r>
              <a:rPr lang="en-US" altLang="ko-KR" sz="1600" b="1" dirty="0" smtClean="0"/>
              <a:t>_</a:t>
            </a:r>
          </a:p>
          <a:p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y_test.reshape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len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y_test</a:t>
            </a:r>
            <a:r>
              <a:rPr lang="en-US" altLang="ko-KR" sz="1600" b="1" dirty="0" smtClean="0"/>
              <a:t>), 1)</a:t>
            </a:r>
          </a:p>
          <a:p>
            <a:endParaRPr lang="en-US" altLang="ko-KR" sz="1600" b="1" dirty="0"/>
          </a:p>
          <a:p>
            <a:r>
              <a:rPr lang="en-US" altLang="ko-KR" sz="1600" b="1" dirty="0" err="1" smtClean="0"/>
              <a:t>MSE_val</a:t>
            </a:r>
            <a:r>
              <a:rPr lang="en-US" altLang="ko-KR" sz="1600" b="1" dirty="0" smtClean="0"/>
              <a:t> = MSE(</a:t>
            </a:r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print(</a:t>
            </a:r>
            <a:r>
              <a:rPr lang="en-US" altLang="ko-KR" sz="1600" b="1" dirty="0" err="1" smtClean="0"/>
              <a:t>MSE_val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7172325" y="2771775"/>
            <a:ext cx="409575" cy="1838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7199523" y="4803814"/>
            <a:ext cx="409575" cy="1481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61119" y="3740939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함수생성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61119" y="566475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값 확인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51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595286"/>
            <a:ext cx="828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6. </a:t>
            </a:r>
            <a:r>
              <a:rPr lang="ko-KR" altLang="en-US" b="1" dirty="0" smtClean="0"/>
              <a:t>오차 정도 확인 </a:t>
            </a: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회귀선을 통해 예측된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와 실제 데이터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의 차이를 통해 성능 평가</a:t>
            </a:r>
            <a:endParaRPr lang="en-US" altLang="ko-KR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24920" y="2588388"/>
            <a:ext cx="8197226" cy="3890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5968" y="2697066"/>
            <a:ext cx="6279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, ‘go’)</a:t>
            </a:r>
          </a:p>
          <a:p>
            <a:r>
              <a:rPr lang="en-US" altLang="ko-KR" sz="1600" b="1" dirty="0" smtClean="0"/>
              <a:t>X = </a:t>
            </a:r>
            <a:r>
              <a:rPr lang="en-US" altLang="ko-KR" sz="1600" b="1" dirty="0" err="1" smtClean="0"/>
              <a:t>np.linspace</a:t>
            </a:r>
            <a:r>
              <a:rPr lang="en-US" altLang="ko-KR" sz="1600" b="1" dirty="0" smtClean="0"/>
              <a:t>(0, 15, 5)</a:t>
            </a:r>
          </a:p>
          <a:p>
            <a:endParaRPr lang="en-US" altLang="ko-KR" sz="1600" b="1" dirty="0"/>
          </a:p>
          <a:p>
            <a:r>
              <a:rPr lang="en-US" altLang="ko-KR" sz="1600" b="1" dirty="0" err="1" smtClean="0"/>
              <a:t>plt.xlim</a:t>
            </a:r>
            <a:r>
              <a:rPr lang="en-US" altLang="ko-KR" sz="1600" b="1" dirty="0" smtClean="0"/>
              <a:t>(0 , 15)</a:t>
            </a:r>
          </a:p>
          <a:p>
            <a:r>
              <a:rPr lang="en-US" altLang="ko-KR" sz="1600" b="1" dirty="0" err="1" smtClean="0"/>
              <a:t>plt.ylim</a:t>
            </a:r>
            <a:r>
              <a:rPr lang="en-US" altLang="ko-KR" sz="1600" b="1" dirty="0" smtClean="0"/>
              <a:t>(0, 15)</a:t>
            </a:r>
          </a:p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(X, X)</a:t>
            </a:r>
          </a:p>
          <a:p>
            <a:r>
              <a:rPr lang="en-US" altLang="ko-KR" sz="1600" b="1" dirty="0" err="1" smtClean="0"/>
              <a:t>plt.xlabel</a:t>
            </a:r>
            <a:r>
              <a:rPr lang="en-US" altLang="ko-KR" sz="1600" b="1" dirty="0" smtClean="0"/>
              <a:t>(“</a:t>
            </a:r>
            <a:r>
              <a:rPr lang="en-US" altLang="ko-KR" sz="1600" b="1" dirty="0" err="1" smtClean="0"/>
              <a:t>real_y</a:t>
            </a:r>
            <a:r>
              <a:rPr lang="en-US" altLang="ko-KR" sz="1600" b="1" dirty="0" smtClean="0"/>
              <a:t>”)</a:t>
            </a:r>
          </a:p>
          <a:p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lt.ylabel</a:t>
            </a:r>
            <a:r>
              <a:rPr lang="en-US" altLang="ko-KR" sz="1600" b="1" dirty="0" smtClean="0"/>
              <a:t>(“</a:t>
            </a:r>
            <a:r>
              <a:rPr lang="en-US" altLang="ko-KR" sz="1600" b="1" dirty="0" err="1" smtClean="0"/>
              <a:t>regression_y</a:t>
            </a:r>
            <a:r>
              <a:rPr lang="en-US" altLang="ko-KR" sz="1600" b="1" dirty="0" smtClean="0"/>
              <a:t>”)</a:t>
            </a:r>
          </a:p>
          <a:p>
            <a:r>
              <a:rPr lang="en-US" altLang="ko-KR" sz="1600" b="1" dirty="0" err="1" smtClean="0"/>
              <a:t>plt.show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400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86" y="2428875"/>
            <a:ext cx="3957339" cy="3409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3" y="2425215"/>
            <a:ext cx="3652022" cy="3337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325" y="583882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48325" y="583882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다항회귀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212" y="1595286"/>
            <a:ext cx="828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6. </a:t>
            </a:r>
            <a:r>
              <a:rPr lang="ko-KR" altLang="en-US" b="1" dirty="0" smtClean="0"/>
              <a:t>오차 정도 확인 </a:t>
            </a: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회귀선을 통해 예측된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와 실제 데이터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의 차이를 통해 성능 평가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4545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" y="2236766"/>
            <a:ext cx="3383222" cy="332509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612668" y="1867434"/>
            <a:ext cx="648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u="none" strike="noStrike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"How do we divide the space with decision boundaries?"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102" y="5744737"/>
            <a:ext cx="751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어떤 식으로 </a:t>
            </a:r>
            <a:r>
              <a:rPr lang="en-US" altLang="ko-KR" sz="2000" b="1" dirty="0" smtClean="0">
                <a:latin typeface="+mn-ea"/>
              </a:rPr>
              <a:t>(+)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(-)</a:t>
            </a:r>
            <a:r>
              <a:rPr lang="ko-KR" altLang="en-US" sz="2000" b="1" dirty="0" smtClean="0">
                <a:latin typeface="+mn-ea"/>
              </a:rPr>
              <a:t>를 나누어야 할까</a:t>
            </a:r>
            <a:r>
              <a:rPr lang="en-US" altLang="ko-KR" sz="2000" b="1" dirty="0" smtClean="0">
                <a:latin typeface="+mn-ea"/>
              </a:rPr>
              <a:t>? 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만약 </a:t>
            </a:r>
            <a:r>
              <a:rPr lang="en-US" altLang="ko-KR" sz="2000" b="1" dirty="0" smtClean="0">
                <a:latin typeface="+mn-ea"/>
              </a:rPr>
              <a:t>‘</a:t>
            </a:r>
            <a:r>
              <a:rPr lang="ko-KR" altLang="en-US" sz="2000" b="1" dirty="0" smtClean="0">
                <a:latin typeface="+mn-ea"/>
              </a:rPr>
              <a:t>선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b="1" dirty="0" smtClean="0">
                <a:latin typeface="+mn-ea"/>
              </a:rPr>
              <a:t>을 그어 그 사이를 나눈 다면 어떤 </a:t>
            </a:r>
            <a:r>
              <a:rPr lang="ko-KR" altLang="en-US" sz="2000" b="1" dirty="0" err="1" smtClean="0">
                <a:latin typeface="+mn-ea"/>
              </a:rPr>
              <a:t>선이어야</a:t>
            </a:r>
            <a:r>
              <a:rPr lang="ko-KR" altLang="en-US" sz="2000" b="1" dirty="0" smtClean="0">
                <a:latin typeface="+mn-ea"/>
              </a:rPr>
              <a:t> 할까</a:t>
            </a:r>
            <a:r>
              <a:rPr lang="en-US" altLang="ko-KR" sz="2000" b="1" dirty="0" smtClean="0">
                <a:latin typeface="+mn-ea"/>
              </a:rPr>
              <a:t>? 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66" y="2236766"/>
            <a:ext cx="3383222" cy="332509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5478087" y="2419646"/>
            <a:ext cx="2793077" cy="27259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03518" y="2419646"/>
            <a:ext cx="2793077" cy="27259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3518" y="3067396"/>
            <a:ext cx="1745675" cy="21613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414953" y="3899311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916189" y="4350969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290835" y="4808811"/>
            <a:ext cx="315883" cy="315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1" y="1867434"/>
            <a:ext cx="3636299" cy="357382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5" idx="1"/>
          </p:cNvCxnSpPr>
          <p:nvPr/>
        </p:nvCxnSpPr>
        <p:spPr>
          <a:xfrm flipH="1">
            <a:off x="3125587" y="2925999"/>
            <a:ext cx="2969119" cy="349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5" idx="1"/>
          </p:cNvCxnSpPr>
          <p:nvPr/>
        </p:nvCxnSpPr>
        <p:spPr>
          <a:xfrm flipH="1">
            <a:off x="1895305" y="2925999"/>
            <a:ext cx="4199401" cy="980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5" idx="1"/>
          </p:cNvCxnSpPr>
          <p:nvPr/>
        </p:nvCxnSpPr>
        <p:spPr>
          <a:xfrm flipH="1">
            <a:off x="2410691" y="2925999"/>
            <a:ext cx="3684015" cy="1616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4706" y="2602833"/>
            <a:ext cx="21945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(Support Vector)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1604" y="3704621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Boundary</a:t>
            </a:r>
            <a:r>
              <a:rPr lang="ko-KR" altLang="en-US" dirty="0" smtClean="0"/>
              <a:t>를 찾는데 도움을 주는 데이터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9016" y="4362439"/>
            <a:ext cx="3254957" cy="19276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8981" y="6290050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데이터의 </a:t>
            </a:r>
            <a:r>
              <a:rPr lang="ko-KR" altLang="en-US" sz="2000" b="1" dirty="0" err="1" smtClean="0"/>
              <a:t>경계면을</a:t>
            </a:r>
            <a:r>
              <a:rPr lang="ko-KR" altLang="en-US" sz="2000" b="1" dirty="0" smtClean="0"/>
              <a:t> 나누어 최상의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찾는 것이다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370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047" y="6086090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SVM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Margin</a:t>
            </a:r>
            <a:r>
              <a:rPr lang="ko-KR" altLang="en-US" sz="2000" b="1" dirty="0" smtClean="0"/>
              <a:t>을 최대화 하는 최적화된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찾는 것이다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212" y="1713607"/>
            <a:ext cx="84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최상의 </a:t>
            </a:r>
            <a:r>
              <a:rPr lang="en-US" altLang="ko-KR" sz="2000" b="1" dirty="0" smtClean="0"/>
              <a:t>Decision Boundary</a:t>
            </a:r>
            <a:r>
              <a:rPr lang="ko-KR" altLang="en-US" sz="2000" b="1" dirty="0" smtClean="0"/>
              <a:t>를 찾으려면 어떻게 해야하나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65" y="2210304"/>
            <a:ext cx="3943870" cy="377919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4688800" y="3827501"/>
            <a:ext cx="224444" cy="224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14114" y="3987682"/>
            <a:ext cx="203201" cy="198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020664" y="4162260"/>
            <a:ext cx="9719" cy="61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315564" y="3848570"/>
            <a:ext cx="9719" cy="61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828772" y="3639887"/>
            <a:ext cx="247650" cy="208683"/>
          </a:xfrm>
          <a:prstGeom prst="ellipse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38590" y="4162260"/>
            <a:ext cx="247650" cy="2086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6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1"/>
          <a:stretch/>
        </p:blipFill>
        <p:spPr>
          <a:xfrm>
            <a:off x="288918" y="1713607"/>
            <a:ext cx="5734050" cy="2389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 b="19946"/>
          <a:stretch/>
        </p:blipFill>
        <p:spPr>
          <a:xfrm>
            <a:off x="316049" y="4103515"/>
            <a:ext cx="5808312" cy="23149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96099" y="1867434"/>
            <a:ext cx="29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융통성 있는 방법은 무엇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96099" y="2742735"/>
            <a:ext cx="258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어느 정도 </a:t>
            </a:r>
            <a:r>
              <a:rPr lang="ko-KR" altLang="en-US" b="1" dirty="0" smtClean="0">
                <a:solidFill>
                  <a:srgbClr val="00B0F0"/>
                </a:solidFill>
              </a:rPr>
              <a:t>여유</a:t>
            </a:r>
            <a:r>
              <a:rPr lang="ko-KR" altLang="en-US" b="1" dirty="0" smtClean="0"/>
              <a:t>를 가지게 해주어야 </a:t>
            </a:r>
            <a:r>
              <a:rPr lang="en-US" altLang="ko-KR" b="1" dirty="0" smtClean="0"/>
              <a:t>test</a:t>
            </a:r>
            <a:r>
              <a:rPr lang="ko-KR" altLang="en-US" b="1" dirty="0" smtClean="0"/>
              <a:t>를 했을 때 더 좋은 성능을 발휘 할 수 있다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85725" y="1713607"/>
            <a:ext cx="3076575" cy="238990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0205" y="4131158"/>
            <a:ext cx="3076575" cy="2389908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155943" y="3495677"/>
            <a:ext cx="3997710" cy="1113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296781" y="4609484"/>
            <a:ext cx="856872" cy="146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1240" y="4313960"/>
            <a:ext cx="16641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선호되어야</a:t>
            </a:r>
            <a:r>
              <a:rPr lang="ko-KR" altLang="en-US" b="1" dirty="0" smtClean="0"/>
              <a:t> 할 모델 학습 방향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898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115" y="3926809"/>
                <a:ext cx="8164148" cy="102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Soft Margin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서포트</a:t>
                </a:r>
                <a:r>
                  <a:rPr lang="ko-KR" altLang="en-US" dirty="0" smtClean="0"/>
                  <a:t> 벡터가 위치한 경계선에 약간의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여유 변수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(Slack Variable)</a:t>
                </a:r>
                <a:r>
                  <a:rPr lang="ko-KR" altLang="en-US" dirty="0" smtClean="0"/>
                  <a:t>을 둠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=&gt; </a:t>
                </a:r>
                <a:r>
                  <a:rPr lang="ko-KR" altLang="en-US" dirty="0" smtClean="0"/>
                  <a:t>경계선을 두고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 smtClean="0"/>
                  <a:t>큼의 오류를 인정한다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" y="3926809"/>
                <a:ext cx="8164148" cy="1020857"/>
              </a:xfrm>
              <a:prstGeom prst="rect">
                <a:avLst/>
              </a:prstGeom>
              <a:blipFill>
                <a:blip r:embed="rId3"/>
                <a:stretch>
                  <a:fillRect l="-1195" t="-476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61115" y="1640599"/>
            <a:ext cx="816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Hard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서포트</a:t>
            </a:r>
            <a:r>
              <a:rPr lang="ko-KR" altLang="en-US" dirty="0" smtClean="0"/>
              <a:t> 벡터의 최대 마진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6287" y="2730760"/>
                <a:ext cx="3297297" cy="50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목적함수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minimize(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7" y="2730760"/>
                <a:ext cx="3297297" cy="500971"/>
              </a:xfrm>
              <a:prstGeom prst="rect">
                <a:avLst/>
              </a:prstGeom>
              <a:blipFill>
                <a:blip r:embed="rId4"/>
                <a:stretch>
                  <a:fillRect l="-1664" r="-3512"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136934" y="2990771"/>
            <a:ext cx="111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8097" y="2672478"/>
            <a:ext cx="30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단순히 </a:t>
            </a:r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 사이의 거리를 최대로 하는 목적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525" y="5322267"/>
                <a:ext cx="4544591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목적함수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minimize(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+ 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1" dirty="0" smtClean="0"/>
                  <a:t> 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5" y="5322267"/>
                <a:ext cx="4544591" cy="491096"/>
              </a:xfrm>
              <a:prstGeom prst="rect">
                <a:avLst/>
              </a:prstGeom>
              <a:blipFill>
                <a:blip r:embed="rId5"/>
                <a:stretch>
                  <a:fillRect l="-1208" t="-76543" b="-127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4786116" y="5599239"/>
            <a:ext cx="111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9635" y="5276930"/>
            <a:ext cx="30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벡터 사이의 거리를 최대로 하면서 약간의 오류를 허용</a:t>
            </a:r>
            <a:endParaRPr lang="ko-KR" altLang="en-US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24050" y="3235662"/>
            <a:ext cx="20319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7425" y="326165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거리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9209" y="586695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오차허용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365273" y="5810525"/>
            <a:ext cx="1177916" cy="28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5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771" y="1798172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가능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Linearly separable</a:t>
            </a:r>
            <a:r>
              <a:rPr lang="en-US" altLang="ko-KR" dirty="0" smtClean="0"/>
              <a:t>).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8" y="3007293"/>
            <a:ext cx="2609159" cy="211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06" y="3121720"/>
            <a:ext cx="1758694" cy="177628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49" y="2913570"/>
            <a:ext cx="2355310" cy="20726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6074" y="2544238"/>
            <a:ext cx="530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어려움</a:t>
            </a:r>
            <a:r>
              <a:rPr lang="en-US" altLang="ko-KR" dirty="0" smtClean="0"/>
              <a:t>(non - linearly separable)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80" y="5503335"/>
            <a:ext cx="81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복잡한 데이터 일수록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한 선을 통해 구분해내는 것이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이런  데이터 형태를 가지는 것들을 </a:t>
            </a:r>
            <a:r>
              <a:rPr lang="ko-KR" altLang="en-US" b="1" dirty="0" smtClean="0">
                <a:solidFill>
                  <a:srgbClr val="FF0000"/>
                </a:solidFill>
              </a:rPr>
              <a:t>잘 구분할 수 있는 방법</a:t>
            </a:r>
            <a:r>
              <a:rPr lang="ko-KR" altLang="en-US" dirty="0" smtClean="0"/>
              <a:t>에 대해 생각해 보아야 한다</a:t>
            </a:r>
            <a:r>
              <a:rPr lang="en-US" altLang="ko-KR" dirty="0" smtClean="0"/>
              <a:t>. 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9559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6654" y="1739817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선형적으로 분류 어려움</a:t>
            </a:r>
            <a:r>
              <a:rPr lang="en-US" altLang="ko-KR" dirty="0" smtClean="0"/>
              <a:t>(non - linearly separable)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4016" y="4286482"/>
                <a:ext cx="7305675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Polynomial Kernel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6" y="4286482"/>
                <a:ext cx="7305675" cy="688394"/>
              </a:xfrm>
              <a:prstGeom prst="rect">
                <a:avLst/>
              </a:prstGeom>
              <a:blipFill>
                <a:blip r:embed="rId3"/>
                <a:stretch>
                  <a:fillRect l="-751" t="-4425" b="-4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654" y="5092227"/>
                <a:ext cx="7305675" cy="74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Gaussian(Radial-Basis Function(RBF)) Kernel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4" y="5092227"/>
                <a:ext cx="7305675" cy="744756"/>
              </a:xfrm>
              <a:prstGeom prst="rect">
                <a:avLst/>
              </a:prstGeom>
              <a:blipFill>
                <a:blip r:embed="rId4"/>
                <a:stretch>
                  <a:fillRect l="-667" t="-4065" b="-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4016" y="5887891"/>
                <a:ext cx="7305675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Sigmoid: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6" y="5887891"/>
                <a:ext cx="7305675" cy="688394"/>
              </a:xfrm>
              <a:prstGeom prst="rect">
                <a:avLst/>
              </a:prstGeom>
              <a:blipFill>
                <a:blip r:embed="rId5"/>
                <a:stretch>
                  <a:fillRect l="-751" t="-531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828674" y="2239574"/>
            <a:ext cx="7305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저차원의</a:t>
            </a:r>
            <a:r>
              <a:rPr lang="ko-KR" altLang="en-US" dirty="0" smtClean="0"/>
              <a:t> 데이터를 고차원으로 보내줌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저차원에서</a:t>
            </a:r>
            <a:r>
              <a:rPr lang="ko-KR" altLang="en-US" dirty="0" smtClean="0"/>
              <a:t> 해석하기 힘든 구조를 복잡성이 증가된 고차원에서 설명이 가능할 수도 있음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u="sng" dirty="0" smtClean="0"/>
              <a:t>데이터 구조에 알맞은 </a:t>
            </a:r>
            <a:r>
              <a:rPr lang="ko-KR" altLang="en-US" u="sng" dirty="0" err="1" smtClean="0"/>
              <a:t>변환함수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커널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Kernel)</a:t>
            </a:r>
            <a:r>
              <a:rPr lang="ko-KR" altLang="en-US" u="sng" dirty="0" smtClean="0"/>
              <a:t>을 </a:t>
            </a:r>
            <a:r>
              <a:rPr lang="ko-KR" altLang="en-US" u="sng" dirty="0" err="1" smtClean="0"/>
              <a:t>이용해야함</a:t>
            </a:r>
            <a:r>
              <a:rPr lang="en-US" altLang="ko-KR" u="sng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6654" y="3662661"/>
            <a:ext cx="822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데이터의 형태에 따라 최적의 </a:t>
            </a:r>
            <a:r>
              <a:rPr lang="ko-KR" altLang="en-US" dirty="0" err="1" smtClean="0"/>
              <a:t>커널함수를</a:t>
            </a:r>
            <a:r>
              <a:rPr lang="ko-KR" altLang="en-US" dirty="0" smtClean="0"/>
              <a:t> 직접 학습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테스트하며 찾아야한다</a:t>
            </a:r>
            <a:r>
              <a:rPr lang="en-US" altLang="ko-KR" dirty="0" smtClean="0"/>
              <a:t>. 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5772150" y="4286482"/>
            <a:ext cx="695325" cy="228980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3368" y="5056721"/>
            <a:ext cx="21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Sklearn</a:t>
            </a:r>
            <a:r>
              <a:rPr lang="ko-KR" altLang="en-US" b="1" dirty="0" smtClean="0"/>
              <a:t>을 통해 쉽게 할 수 있음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017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583476" y="1928091"/>
            <a:ext cx="6914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ko-KR" altLang="en-US" sz="2800" dirty="0" smtClean="0"/>
              <a:t> 회귀 분석 실습</a:t>
            </a:r>
            <a:endParaRPr lang="en-US" altLang="ko-K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선형회귀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by </a:t>
            </a:r>
            <a:r>
              <a:rPr lang="ko-KR" altLang="en-US" sz="2800" dirty="0" err="1" smtClean="0"/>
              <a:t>머신러닝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다중선형회귀 </a:t>
            </a:r>
            <a:r>
              <a:rPr lang="en-US" altLang="ko-KR" sz="2800" dirty="0" smtClean="0"/>
              <a:t>by </a:t>
            </a:r>
            <a:r>
              <a:rPr lang="ko-KR" altLang="en-US" sz="2800" dirty="0" err="1" smtClean="0"/>
              <a:t>머신러닝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m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2800" dirty="0" smtClean="0"/>
              <a:t>SVM(Support Vector Machine) </a:t>
            </a:r>
            <a:r>
              <a:rPr lang="ko-KR" altLang="en-US" sz="2800" dirty="0" smtClean="0"/>
              <a:t>이론</a:t>
            </a:r>
            <a:endParaRPr lang="en-US" altLang="ko-KR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5" y="1867434"/>
            <a:ext cx="7315200" cy="2076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5" y="3877738"/>
            <a:ext cx="2970466" cy="26140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20617" r="13021" b="17098"/>
          <a:stretch/>
        </p:blipFill>
        <p:spPr>
          <a:xfrm>
            <a:off x="5217313" y="4400892"/>
            <a:ext cx="2630242" cy="16779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155" y="5139004"/>
            <a:ext cx="1143000" cy="50482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4531562" y="5582183"/>
            <a:ext cx="1362323" cy="85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98834" y="2038350"/>
            <a:ext cx="720816" cy="4257675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93885" y="6324802"/>
            <a:ext cx="2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70088" y="6351147"/>
            <a:ext cx="19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함수를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4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SVM(Support Vector Machine)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6542" y="2264641"/>
            <a:ext cx="862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http://jaejunyoo.blogspot.com/2018/01/support-vector-machine-1.html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6542" y="1765876"/>
            <a:ext cx="756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https://ratsgo.github.io/machine%20learning/2017/05/23/SVM/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6542" y="2763406"/>
            <a:ext cx="7151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http://www.bic.mni.mcgill.ca/users/lau/comp644/nonlinear.htm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6542" y="3262171"/>
            <a:ext cx="8096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https://www.bonaccorso.eu/2017/09/28/linearly-separable-no-for-me-it-is-a-brief-introduction-to-kernel-methods/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6542" y="3931390"/>
            <a:ext cx="7971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https://github.com/ExcelsiorCJH/Hands-On-ML/blob/master/Chap05-SVM/Chap05-SVM.ipynb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4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867434"/>
            <a:ext cx="7151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1. </a:t>
            </a:r>
            <a:r>
              <a:rPr lang="ko-KR" altLang="en-US" b="1" dirty="0" smtClean="0"/>
              <a:t>필요한 모듈을 체크 한다</a:t>
            </a:r>
            <a:r>
              <a:rPr lang="en-US" altLang="ko-KR" b="1" dirty="0" smtClean="0"/>
              <a:t>. (Developing environment check)</a:t>
            </a:r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싸이킷런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머신러닝을</a:t>
            </a:r>
            <a:r>
              <a:rPr lang="ko-KR" altLang="en-US" b="1" dirty="0" smtClean="0"/>
              <a:t> 위한 모듈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판다스</a:t>
            </a:r>
            <a:r>
              <a:rPr lang="en-US" altLang="ko-KR" b="1" dirty="0" smtClean="0"/>
              <a:t>(pandas) – </a:t>
            </a:r>
            <a:r>
              <a:rPr lang="ko-KR" altLang="en-US" b="1" dirty="0" smtClean="0"/>
              <a:t>엑셀파일을 다루기 위한 모듈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넘파이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numpy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행렬을 다루기 위한 모듈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맷플랏립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그림을 그리기 위한 모듈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32212" y="4162959"/>
            <a:ext cx="828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2. </a:t>
            </a:r>
            <a:r>
              <a:rPr lang="ko-KR" altLang="en-US" b="1" dirty="0" smtClean="0"/>
              <a:t>분석하고자하는 데이터를 준비한다</a:t>
            </a:r>
            <a:r>
              <a:rPr lang="en-US" altLang="ko-KR" b="1" dirty="0" smtClean="0"/>
              <a:t>. (Preparing Data For analysis)</a:t>
            </a:r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실습에서는 가상 데이터를 쓴다</a:t>
            </a:r>
            <a:r>
              <a:rPr lang="en-US" altLang="ko-KR" b="1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다중회귀</a:t>
            </a:r>
            <a:r>
              <a:rPr lang="ko-KR" altLang="en-US" b="1" dirty="0" smtClean="0"/>
              <a:t> 실습에서는 </a:t>
            </a:r>
            <a:r>
              <a:rPr lang="en-US" altLang="ko-KR" b="1" dirty="0" smtClean="0"/>
              <a:t>‘waterquality.csv’</a:t>
            </a:r>
            <a:r>
              <a:rPr lang="ko-KR" altLang="en-US" b="1" dirty="0" smtClean="0"/>
              <a:t>의 파일의 데이터를 쓴다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19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22899" y="3619500"/>
            <a:ext cx="8197226" cy="112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212" y="1931206"/>
            <a:ext cx="828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3. Training set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Test set</a:t>
            </a:r>
            <a:r>
              <a:rPr lang="ko-KR" altLang="en-US" b="1" dirty="0" smtClean="0"/>
              <a:t>으로 데이터를 구분한다</a:t>
            </a:r>
            <a:r>
              <a:rPr lang="en-US" altLang="ko-KR" b="1" dirty="0" smtClean="0"/>
              <a:t>. </a:t>
            </a:r>
          </a:p>
          <a:p>
            <a:pPr lvl="1"/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Training set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데이터에 맞는 최적화된 함수를 찾기 위한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B0F0"/>
                </a:solidFill>
              </a:rPr>
              <a:t>Test set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최적화된 함수의 성능을 평가하기 위한 </a:t>
            </a:r>
            <a:r>
              <a:rPr lang="ko-KR" altLang="en-US" b="1" dirty="0" err="1" smtClean="0"/>
              <a:t>데이터셋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데이터의 비율은 </a:t>
            </a:r>
            <a:r>
              <a:rPr lang="en-US" altLang="ko-KR" b="1" dirty="0" smtClean="0"/>
              <a:t>8:2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7:3</a:t>
            </a:r>
            <a:r>
              <a:rPr lang="ko-KR" altLang="en-US" b="1" dirty="0" smtClean="0"/>
              <a:t>으로 구성한다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981" y="3724783"/>
            <a:ext cx="870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sklearn.model_selection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train_test_split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x_train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x_test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y_train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y_test</a:t>
            </a:r>
            <a:r>
              <a:rPr lang="en-US" altLang="ko-KR" b="1" dirty="0" smtClean="0"/>
              <a:t>  = </a:t>
            </a:r>
            <a:r>
              <a:rPr lang="en-US" altLang="ko-KR" b="1" dirty="0" err="1" smtClean="0"/>
              <a:t>train_test_split</a:t>
            </a:r>
            <a:r>
              <a:rPr lang="en-US" altLang="ko-KR" b="1" dirty="0" smtClean="0"/>
              <a:t>(x, y, </a:t>
            </a:r>
            <a:r>
              <a:rPr lang="en-US" altLang="ko-KR" b="1" dirty="0" err="1" smtClean="0"/>
              <a:t>test_size</a:t>
            </a:r>
            <a:r>
              <a:rPr lang="en-US" altLang="ko-KR" b="1" dirty="0" smtClean="0"/>
              <a:t> = 0.2, shuffle =</a:t>
            </a:r>
            <a:r>
              <a:rPr lang="en-US" altLang="ko-KR" b="1" dirty="0" err="1" smtClean="0"/>
              <a:t>Ture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53075" y="4648113"/>
            <a:ext cx="134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8" idx="0"/>
          </p:cNvCxnSpPr>
          <p:nvPr/>
        </p:nvCxnSpPr>
        <p:spPr>
          <a:xfrm flipV="1">
            <a:off x="3611616" y="4648114"/>
            <a:ext cx="2612971" cy="553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32744" y="5202111"/>
            <a:ext cx="2957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Test set/Training set </a:t>
            </a:r>
            <a:r>
              <a:rPr lang="ko-KR" altLang="en-US" b="1" dirty="0" smtClean="0"/>
              <a:t>의 비율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3052" y="5851183"/>
            <a:ext cx="54317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데이터를 섞을 것인가</a:t>
            </a:r>
            <a:r>
              <a:rPr lang="en-US" altLang="ko-KR" b="1" dirty="0" smtClean="0"/>
              <a:t>? </a:t>
            </a:r>
          </a:p>
          <a:p>
            <a:pPr algn="ctr"/>
            <a:r>
              <a:rPr lang="ko-KR" altLang="en-US" b="1" dirty="0" err="1" smtClean="0"/>
              <a:t>시계열</a:t>
            </a:r>
            <a:r>
              <a:rPr lang="ko-KR" altLang="en-US" b="1" dirty="0" smtClean="0"/>
              <a:t> 데이터가 아닌 경우 섞는 것이 일반적임</a:t>
            </a:r>
            <a:endParaRPr lang="ko-KR" altLang="en-US" b="1" dirty="0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5208926" y="4627576"/>
            <a:ext cx="2201524" cy="1223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2775" y="4628976"/>
            <a:ext cx="134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4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931206"/>
            <a:ext cx="828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4. </a:t>
            </a:r>
            <a:r>
              <a:rPr lang="ko-KR" altLang="en-US" b="1" dirty="0" smtClean="0"/>
              <a:t>훈련을 위한 최적화 알고리즘을 선택한다</a:t>
            </a:r>
            <a:r>
              <a:rPr lang="en-US" altLang="ko-KR" b="1" dirty="0" smtClean="0"/>
              <a:t>. </a:t>
            </a:r>
          </a:p>
          <a:p>
            <a:pPr lvl="1"/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훈련알고리즘 </a:t>
            </a:r>
            <a:r>
              <a:rPr lang="en-US" altLang="ko-KR" b="1" dirty="0" smtClean="0"/>
              <a:t>: Stochastic Gradient Descent(</a:t>
            </a:r>
            <a:r>
              <a:rPr lang="ko-KR" altLang="en-US" b="1" dirty="0" smtClean="0"/>
              <a:t>확률적 </a:t>
            </a:r>
            <a:r>
              <a:rPr lang="ko-KR" altLang="en-US" b="1" dirty="0" err="1" smtClean="0"/>
              <a:t>경사하강법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목적함수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MSE(Mean Squared Error)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34" y="2913209"/>
            <a:ext cx="2228850" cy="85420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38981" y="4113538"/>
            <a:ext cx="8197226" cy="2243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5063" y="4218821"/>
            <a:ext cx="870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from </a:t>
            </a:r>
            <a:r>
              <a:rPr lang="en-US" altLang="ko-KR" b="1" dirty="0" err="1" smtClean="0"/>
              <a:t>sklean.linear_model</a:t>
            </a:r>
            <a:r>
              <a:rPr lang="en-US" altLang="ko-KR" b="1" dirty="0" smtClean="0"/>
              <a:t> import </a:t>
            </a:r>
            <a:r>
              <a:rPr lang="en-US" altLang="ko-KR" b="1" dirty="0" err="1" smtClean="0"/>
              <a:t>SGDRegressor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sgd_reg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SGDRegressor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max_iter</a:t>
            </a:r>
            <a:r>
              <a:rPr lang="en-US" altLang="ko-KR" b="1" dirty="0" smtClean="0"/>
              <a:t> = 100, </a:t>
            </a:r>
            <a:r>
              <a:rPr lang="en-US" altLang="ko-KR" b="1" dirty="0" err="1" smtClean="0"/>
              <a:t>learning_rate</a:t>
            </a:r>
            <a:r>
              <a:rPr lang="en-US" altLang="ko-KR" b="1" dirty="0" smtClean="0"/>
              <a:t> = “constant”, eta0 = 0.001, </a:t>
            </a:r>
          </a:p>
          <a:p>
            <a:r>
              <a:rPr lang="en-US" altLang="ko-KR" b="1" dirty="0" smtClean="0"/>
              <a:t>		          verbose = 2, penalty = None, </a:t>
            </a:r>
            <a:r>
              <a:rPr lang="en-US" altLang="ko-KR" b="1" dirty="0" err="1" smtClean="0"/>
              <a:t>n_iter</a:t>
            </a:r>
            <a:r>
              <a:rPr lang="en-US" altLang="ko-KR" b="1" dirty="0" smtClean="0"/>
              <a:t> = 1000,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	          </a:t>
            </a:r>
            <a:r>
              <a:rPr lang="en-US" altLang="ko-KR" b="1" dirty="0" err="1" smtClean="0"/>
              <a:t>warm_start</a:t>
            </a:r>
            <a:r>
              <a:rPr lang="en-US" altLang="ko-KR" b="1" dirty="0" smtClean="0"/>
              <a:t> = True)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sgd_reg.fit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x_train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y_train</a:t>
            </a:r>
            <a:r>
              <a:rPr lang="en-US" altLang="ko-KR" b="1" dirty="0" smtClean="0"/>
              <a:t>)  ## training </a:t>
            </a:r>
            <a:r>
              <a:rPr lang="ko-KR" altLang="en-US" b="1" dirty="0" smtClean="0"/>
              <a:t>데이터를 통한 선형 회귀 학습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6451673" y="5381256"/>
            <a:ext cx="1237445" cy="205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6809" y="5572125"/>
            <a:ext cx="17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최대 반복 횟수 </a:t>
            </a:r>
            <a:endParaRPr lang="ko-KR" altLang="en-US" sz="1200" b="1" dirty="0"/>
          </a:p>
        </p:txBody>
      </p:sp>
      <p:cxnSp>
        <p:nvCxnSpPr>
          <p:cNvPr id="20" name="직선 화살표 연결선 19"/>
          <p:cNvCxnSpPr>
            <a:stCxn id="23" idx="2"/>
          </p:cNvCxnSpPr>
          <p:nvPr/>
        </p:nvCxnSpPr>
        <p:spPr>
          <a:xfrm flipH="1">
            <a:off x="5133975" y="3854618"/>
            <a:ext cx="2501" cy="96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7572" y="3577619"/>
            <a:ext cx="65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학습률</a:t>
            </a:r>
            <a:endParaRPr lang="ko-KR" altLang="en-US" sz="1200" b="1" dirty="0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5136476" y="3854618"/>
            <a:ext cx="2454949" cy="96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974578" y="5248228"/>
            <a:ext cx="787673" cy="32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1204" y="5600700"/>
            <a:ext cx="100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History </a:t>
            </a:r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693842" y="5372950"/>
            <a:ext cx="771537" cy="30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6726" y="5586799"/>
            <a:ext cx="90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규제 정도</a:t>
            </a:r>
            <a:endParaRPr lang="ko-KR" altLang="en-US" sz="12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755754" y="5649341"/>
            <a:ext cx="653788" cy="966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74874" y="6547926"/>
            <a:ext cx="1773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이어서 훈련할 수 있음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962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595286"/>
            <a:ext cx="828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5. </a:t>
            </a:r>
            <a:r>
              <a:rPr lang="ko-KR" altLang="en-US" b="1" dirty="0" smtClean="0"/>
              <a:t>훈련하고 있는 </a:t>
            </a:r>
            <a:r>
              <a:rPr lang="en-US" altLang="ko-KR" b="1" dirty="0" smtClean="0"/>
              <a:t>History</a:t>
            </a:r>
            <a:r>
              <a:rPr lang="ko-KR" altLang="en-US" b="1" dirty="0" smtClean="0"/>
              <a:t>내역을 확인 </a:t>
            </a: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Loss function </a:t>
            </a:r>
            <a:r>
              <a:rPr lang="ko-KR" altLang="en-US" b="1" dirty="0" smtClean="0"/>
              <a:t>확인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아 훈련이 이런 식으로 잘 되고 있구나 </a:t>
            </a:r>
            <a:r>
              <a:rPr lang="en-US" altLang="ko-KR" b="1" dirty="0" smtClean="0"/>
              <a:t>!!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그림으로도 볼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9288" y="2479044"/>
            <a:ext cx="8197226" cy="4167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5956" y="2479044"/>
            <a:ext cx="365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import  sys</a:t>
            </a:r>
          </a:p>
          <a:p>
            <a:r>
              <a:rPr lang="en-US" altLang="ko-KR" sz="1600" b="1" dirty="0" smtClean="0"/>
              <a:t>from </a:t>
            </a:r>
            <a:r>
              <a:rPr lang="en-US" altLang="ko-KR" sz="1600" b="1" dirty="0" err="1" smtClean="0"/>
              <a:t>io</a:t>
            </a:r>
            <a:r>
              <a:rPr lang="en-US" altLang="ko-KR" sz="1600" b="1" dirty="0" smtClean="0"/>
              <a:t> import </a:t>
            </a:r>
            <a:r>
              <a:rPr lang="en-US" altLang="ko-KR" sz="1600" b="1" dirty="0" err="1" smtClean="0"/>
              <a:t>StringIO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string_list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sys.stdout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sys.stdout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mystdout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StringIO</a:t>
            </a:r>
            <a:r>
              <a:rPr lang="en-US" altLang="ko-KR" sz="1600" b="1" dirty="0" smtClean="0"/>
              <a:t>()</a:t>
            </a:r>
          </a:p>
          <a:p>
            <a:r>
              <a:rPr lang="en-US" altLang="ko-KR" sz="1600" b="1" dirty="0" err="1" smtClean="0"/>
              <a:t>sgd_reg.fit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x_train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y_train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err="1" smtClean="0"/>
              <a:t>sys.stdout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string_list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loss_history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mystdout.getvalue</a:t>
            </a:r>
            <a:r>
              <a:rPr lang="en-US" altLang="ko-KR" sz="1600" b="1" dirty="0" smtClean="0"/>
              <a:t>()</a:t>
            </a:r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5956" y="4307876"/>
            <a:ext cx="6124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loss_list</a:t>
            </a:r>
            <a:r>
              <a:rPr lang="en-US" altLang="ko-KR" sz="1600" b="1" dirty="0" smtClean="0"/>
              <a:t> = []</a:t>
            </a:r>
          </a:p>
          <a:p>
            <a:r>
              <a:rPr lang="en-US" altLang="ko-KR" sz="1600" b="1" dirty="0" smtClean="0"/>
              <a:t>sequence =[]</a:t>
            </a:r>
          </a:p>
          <a:p>
            <a:r>
              <a:rPr lang="en-US" altLang="ko-KR" sz="1600" b="1" dirty="0" smtClean="0"/>
              <a:t>for </a:t>
            </a:r>
            <a:r>
              <a:rPr lang="en-US" altLang="ko-KR" sz="1600" b="1" dirty="0" err="1" smtClean="0"/>
              <a:t>seq</a:t>
            </a:r>
            <a:r>
              <a:rPr lang="en-US" altLang="ko-KR" sz="1600" b="1" dirty="0" smtClean="0"/>
              <a:t>, line in enumerate(</a:t>
            </a:r>
            <a:r>
              <a:rPr lang="en-US" altLang="ko-KR" sz="1600" b="1" dirty="0" err="1" smtClean="0"/>
              <a:t>loss_history.split</a:t>
            </a:r>
            <a:r>
              <a:rPr lang="en-US" altLang="ko-KR" sz="1600" b="1" dirty="0" smtClean="0"/>
              <a:t>(“\n”)):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if (</a:t>
            </a:r>
            <a:r>
              <a:rPr lang="en-US" altLang="ko-KR" sz="1600" b="1" dirty="0" err="1" smtClean="0"/>
              <a:t>seq</a:t>
            </a:r>
            <a:r>
              <a:rPr lang="en-US" altLang="ko-KR" sz="1600" b="1" dirty="0" smtClean="0"/>
              <a:t> + 1) %5 == 0 :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if(</a:t>
            </a:r>
            <a:r>
              <a:rPr lang="en-US" altLang="ko-KR" sz="1600" b="1" dirty="0" err="1" smtClean="0"/>
              <a:t>len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line.split</a:t>
            </a:r>
            <a:r>
              <a:rPr lang="en-US" altLang="ko-KR" sz="1600" b="1" dirty="0" smtClean="0"/>
              <a:t>(“loss: “)) == 1):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	continue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sequence.append</a:t>
            </a:r>
            <a:r>
              <a:rPr lang="en-US" altLang="ko-KR" sz="1600" b="1" dirty="0" smtClean="0"/>
              <a:t>(((seq+1) + 2)/3 + 1)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loss_list.append</a:t>
            </a:r>
            <a:r>
              <a:rPr lang="en-US" altLang="ko-KR" sz="1600" b="1" dirty="0" smtClean="0"/>
              <a:t>(float(</a:t>
            </a:r>
            <a:r>
              <a:rPr lang="en-US" altLang="ko-KR" sz="1600" b="1" dirty="0" err="1" smtClean="0"/>
              <a:t>line.split</a:t>
            </a:r>
            <a:r>
              <a:rPr lang="en-US" altLang="ko-KR" sz="1600" b="1" dirty="0" smtClean="0"/>
              <a:t>(“loss: “)[-1]))</a:t>
            </a:r>
          </a:p>
          <a:p>
            <a:endParaRPr lang="ko-KR" alt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71934" y="2588389"/>
            <a:ext cx="3650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</a:t>
            </a:r>
            <a:r>
              <a:rPr lang="en-US" altLang="ko-KR" sz="1600" b="1" dirty="0" smtClean="0"/>
              <a:t>mport </a:t>
            </a:r>
            <a:r>
              <a:rPr lang="en-US" altLang="ko-KR" sz="1600" b="1" dirty="0" err="1" smtClean="0"/>
              <a:t>matplotlib.pyplot</a:t>
            </a:r>
            <a:r>
              <a:rPr lang="en-US" altLang="ko-KR" sz="1600" b="1" dirty="0" smtClean="0"/>
              <a:t> as </a:t>
            </a:r>
            <a:r>
              <a:rPr lang="en-US" altLang="ko-KR" sz="1600" b="1" dirty="0" err="1" smtClean="0"/>
              <a:t>plt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(sequence, </a:t>
            </a:r>
            <a:r>
              <a:rPr lang="en-US" altLang="ko-KR" sz="1600" b="1" dirty="0" err="1" smtClean="0"/>
              <a:t>loss_list</a:t>
            </a:r>
            <a:r>
              <a:rPr lang="en-US" altLang="ko-KR" sz="1600" b="1" dirty="0" smtClean="0"/>
              <a:t>, ‘g-’)</a:t>
            </a:r>
          </a:p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(sequence, </a:t>
            </a:r>
            <a:r>
              <a:rPr lang="en-US" altLang="ko-KR" sz="1600" b="1" dirty="0" err="1" smtClean="0"/>
              <a:t>loss_list</a:t>
            </a:r>
            <a:r>
              <a:rPr lang="en-US" altLang="ko-KR" sz="1600" b="1" dirty="0" smtClean="0"/>
              <a:t>, ‘</a:t>
            </a:r>
            <a:r>
              <a:rPr lang="en-US" altLang="ko-KR" sz="1600" b="1" dirty="0" err="1" smtClean="0"/>
              <a:t>ro</a:t>
            </a:r>
            <a:r>
              <a:rPr lang="en-US" altLang="ko-KR" sz="1600" b="1" dirty="0" smtClean="0"/>
              <a:t>’)</a:t>
            </a:r>
          </a:p>
          <a:p>
            <a:r>
              <a:rPr lang="en-US" altLang="ko-KR" sz="1600" b="1" dirty="0" err="1" smtClean="0"/>
              <a:t>plt.show</a:t>
            </a:r>
            <a:r>
              <a:rPr lang="en-US" altLang="ko-KR" sz="1600" b="1" dirty="0" smtClean="0"/>
              <a:t>()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3838575" y="2667000"/>
            <a:ext cx="457200" cy="16408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/>
          <p:cNvSpPr/>
          <p:nvPr/>
        </p:nvSpPr>
        <p:spPr>
          <a:xfrm flipH="1">
            <a:off x="540632" y="4486044"/>
            <a:ext cx="285323" cy="1942199"/>
          </a:xfrm>
          <a:prstGeom prst="rightBrace">
            <a:avLst>
              <a:gd name="adj1" fmla="val 354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중괄호 39"/>
          <p:cNvSpPr/>
          <p:nvPr/>
        </p:nvSpPr>
        <p:spPr>
          <a:xfrm>
            <a:off x="7955978" y="2627961"/>
            <a:ext cx="457200" cy="11074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95775" y="3331162"/>
            <a:ext cx="8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추출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-53239" y="5457143"/>
            <a:ext cx="147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History </a:t>
            </a:r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08394" y="3806869"/>
            <a:ext cx="147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그림그리기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468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4" y="2429409"/>
            <a:ext cx="4157662" cy="3748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2899" y="1629190"/>
            <a:ext cx="432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 5. </a:t>
            </a:r>
            <a:r>
              <a:rPr lang="ko-KR" altLang="en-US" b="1" dirty="0" smtClean="0"/>
              <a:t>훈련하고 있는 </a:t>
            </a:r>
            <a:r>
              <a:rPr lang="en-US" altLang="ko-KR" b="1" dirty="0" smtClean="0"/>
              <a:t>History</a:t>
            </a:r>
            <a:r>
              <a:rPr lang="ko-KR" altLang="en-US" b="1" dirty="0" smtClean="0"/>
              <a:t>내역을 확인 </a:t>
            </a:r>
            <a:endParaRPr lang="en-US" altLang="ko-KR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1" y="2413931"/>
            <a:ext cx="3972268" cy="3748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6825" y="617749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38825" y="617749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다항회귀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82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212" y="1595286"/>
            <a:ext cx="828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6. </a:t>
            </a:r>
            <a:r>
              <a:rPr lang="ko-KR" altLang="en-US" b="1" dirty="0" smtClean="0"/>
              <a:t>결과 확인 </a:t>
            </a: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Coefficient(</a:t>
            </a:r>
            <a:r>
              <a:rPr lang="ko-KR" altLang="en-US" b="1" dirty="0" smtClean="0"/>
              <a:t>회귀 계수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확인</a:t>
            </a:r>
            <a:endParaRPr lang="en-US" altLang="ko-KR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24920" y="2311390"/>
            <a:ext cx="8197226" cy="4167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4068" y="2379420"/>
            <a:ext cx="62796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print(</a:t>
            </a:r>
            <a:r>
              <a:rPr lang="en-US" altLang="ko-KR" sz="1600" b="1" dirty="0" err="1" smtClean="0"/>
              <a:t>sgd_reg.coef</a:t>
            </a:r>
            <a:r>
              <a:rPr lang="en-US" altLang="ko-KR" sz="1600" b="1" dirty="0" smtClean="0"/>
              <a:t>_)</a:t>
            </a:r>
          </a:p>
          <a:p>
            <a:r>
              <a:rPr lang="en-US" altLang="ko-KR" sz="1600" b="1" dirty="0" smtClean="0"/>
              <a:t>print(</a:t>
            </a:r>
            <a:r>
              <a:rPr lang="en-US" altLang="ko-KR" sz="1600" b="1" dirty="0" err="1" smtClean="0"/>
              <a:t>sgd_reg.intercept</a:t>
            </a:r>
            <a:r>
              <a:rPr lang="en-US" altLang="ko-KR" sz="1600" b="1" dirty="0" smtClean="0"/>
              <a:t>_)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## </a:t>
            </a:r>
            <a:r>
              <a:rPr lang="ko-KR" altLang="en-US" sz="1600" b="1" dirty="0" smtClean="0"/>
              <a:t>회귀 선</a:t>
            </a:r>
            <a:endParaRPr lang="en-US" altLang="ko-KR" sz="1600" b="1" dirty="0"/>
          </a:p>
          <a:p>
            <a:r>
              <a:rPr lang="en-US" altLang="ko-KR" sz="1600" b="1" dirty="0" smtClean="0"/>
              <a:t>X = </a:t>
            </a:r>
            <a:r>
              <a:rPr lang="en-US" altLang="ko-KR" sz="1600" b="1" dirty="0" err="1" smtClean="0"/>
              <a:t>np.linsqace</a:t>
            </a:r>
            <a:r>
              <a:rPr lang="en-US" altLang="ko-KR" sz="1600" b="1" dirty="0" smtClean="0"/>
              <a:t>(0, 2, 10) =&gt; </a:t>
            </a:r>
            <a:r>
              <a:rPr lang="ko-KR" altLang="en-US" sz="1600" b="1" dirty="0" smtClean="0"/>
              <a:t>가상 데이터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Y = </a:t>
            </a:r>
            <a:r>
              <a:rPr lang="en-US" altLang="ko-KR" sz="1600" b="1" dirty="0" err="1" smtClean="0"/>
              <a:t>sgd_reg.coef</a:t>
            </a:r>
            <a:r>
              <a:rPr lang="en-US" altLang="ko-KR" sz="1600" b="1" dirty="0" smtClean="0"/>
              <a:t>_ * X + </a:t>
            </a:r>
            <a:r>
              <a:rPr lang="en-US" altLang="ko-KR" sz="1600" b="1" dirty="0" err="1" smtClean="0"/>
              <a:t>sgd_reg.intercept</a:t>
            </a:r>
            <a:r>
              <a:rPr lang="en-US" altLang="ko-KR" sz="1600" b="1" dirty="0" smtClean="0"/>
              <a:t>_ =&gt; </a:t>
            </a:r>
            <a:r>
              <a:rPr lang="ko-KR" altLang="en-US" sz="1600" b="1" dirty="0" smtClean="0"/>
              <a:t>최적화된 회귀선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(X, Y, ‘b-’)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## train </a:t>
            </a:r>
            <a:r>
              <a:rPr lang="ko-KR" altLang="en-US" sz="1600" b="1" dirty="0" smtClean="0"/>
              <a:t>데이터를 그림 으로 </a:t>
            </a:r>
            <a:endParaRPr lang="en-US" altLang="ko-KR" sz="1600" b="1" dirty="0" smtClean="0"/>
          </a:p>
          <a:p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lt.plot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x_train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y_train</a:t>
            </a:r>
            <a:r>
              <a:rPr lang="en-US" altLang="ko-KR" sz="1600" b="1" dirty="0" smtClean="0"/>
              <a:t>, ‘</a:t>
            </a:r>
            <a:r>
              <a:rPr lang="en-US" altLang="ko-KR" sz="1600" b="1" dirty="0" err="1" smtClean="0"/>
              <a:t>ro</a:t>
            </a:r>
            <a:r>
              <a:rPr lang="en-US" altLang="ko-KR" sz="1600" b="1" dirty="0" smtClean="0"/>
              <a:t>’)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## test</a:t>
            </a:r>
            <a:r>
              <a:rPr lang="ko-KR" altLang="en-US" sz="1600" b="1" dirty="0" smtClean="0"/>
              <a:t> 데이터를 그림으로 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plt.plot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x_test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y_test</a:t>
            </a:r>
            <a:r>
              <a:rPr lang="en-US" altLang="ko-KR" sz="1600" b="1" dirty="0" smtClean="0"/>
              <a:t>, ‘go’)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## </a:t>
            </a:r>
            <a:r>
              <a:rPr lang="ko-KR" altLang="en-US" sz="1600" b="1" dirty="0" err="1" smtClean="0"/>
              <a:t>그림보기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plt.show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860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71" y="2428873"/>
            <a:ext cx="3761554" cy="3000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6" y="2562223"/>
            <a:ext cx="3534078" cy="273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Type2 </a:t>
            </a:r>
            <a:r>
              <a:rPr lang="ko-KR" altLang="en-US" sz="3600" b="1" dirty="0"/>
              <a:t>머신 러닝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회귀 분석 실습</a:t>
            </a:r>
            <a:endParaRPr lang="en-US" altLang="ko-KR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212" y="1595286"/>
            <a:ext cx="828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6. </a:t>
            </a:r>
            <a:r>
              <a:rPr lang="ko-KR" altLang="en-US" b="1" dirty="0" smtClean="0"/>
              <a:t>결과 확인 </a:t>
            </a:r>
            <a:endParaRPr lang="en-US" altLang="ko-KR" b="1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Coefficient(</a:t>
            </a:r>
            <a:r>
              <a:rPr lang="ko-KR" altLang="en-US" b="1" dirty="0" smtClean="0"/>
              <a:t>회귀 계수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확인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47775" y="5616504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9775" y="5616504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다항회귀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172" y="1619955"/>
            <a:ext cx="1674942" cy="12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1125</Words>
  <Application>Microsoft Office PowerPoint</Application>
  <PresentationFormat>화면 슬라이드 쇼(4:3)</PresentationFormat>
  <Paragraphs>240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25</cp:revision>
  <dcterms:created xsi:type="dcterms:W3CDTF">2019-07-07T23:50:55Z</dcterms:created>
  <dcterms:modified xsi:type="dcterms:W3CDTF">2019-07-08T07:19:35Z</dcterms:modified>
</cp:coreProperties>
</file>