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56" autoAdjust="0"/>
  </p:normalViewPr>
  <p:slideViewPr>
    <p:cSldViewPr snapToGrid="0">
      <p:cViewPr>
        <p:scale>
          <a:sx n="75" d="100"/>
          <a:sy n="75" d="100"/>
        </p:scale>
        <p:origin x="-1836" y="-8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97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5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5255" tIns="47627" rIns="95255" bIns="4762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5255" tIns="47627" rIns="95255" bIns="47627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8134"/>
          </a:xfrm>
          <a:prstGeom prst="rect">
            <a:avLst/>
          </a:prstGeom>
        </p:spPr>
        <p:txBody>
          <a:bodyPr vert="horz" lIns="95255" tIns="47627" rIns="95255" bIns="4762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255" tIns="47627" rIns="95255" bIns="47627" rtlCol="0" anchor="b"/>
          <a:lstStyle>
            <a:lvl1pPr algn="r">
              <a:defRPr sz="1300"/>
            </a:lvl1pPr>
          </a:lstStyle>
          <a:p>
            <a:fld id="{B76ECB58-72AC-4DC0-AC09-1DC27F7E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6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304C4-2833-4A52-B2AE-2FE740A05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465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2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739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9562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401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093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5791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9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7810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41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CD7AEE-6A96-434F-A465-A19569744076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462E437-3C5B-4746-A4C8-402DFB244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412777"/>
            <a:ext cx="10363200" cy="1902073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소프트웨어시스템실습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텍스트마이닝 </a:t>
            </a:r>
            <a:r>
              <a:rPr lang="en-US" altLang="ko-KR" dirty="0" smtClean="0"/>
              <a:t>Text Mining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1424" y="3645024"/>
            <a:ext cx="10383083" cy="1944216"/>
          </a:xfrm>
        </p:spPr>
        <p:txBody>
          <a:bodyPr>
            <a:noAutofit/>
          </a:bodyPr>
          <a:lstStyle/>
          <a:p>
            <a:pPr algn="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25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1556792"/>
            <a:ext cx="10972800" cy="476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Before: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After: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5" y="2276872"/>
            <a:ext cx="1027430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435" y="4149081"/>
            <a:ext cx="646430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7"/>
          <p:cNvSpPr/>
          <p:nvPr/>
        </p:nvSpPr>
        <p:spPr>
          <a:xfrm>
            <a:off x="897146" y="5780024"/>
            <a:ext cx="11294855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d1 &lt;- </a:t>
            </a:r>
            <a:r>
              <a:rPr lang="en-US" sz="2000" dirty="0" err="1" smtClean="0"/>
              <a:t>removeWords</a:t>
            </a:r>
            <a:r>
              <a:rPr lang="en-US" sz="2000" dirty="0" smtClean="0"/>
              <a:t>(d1, </a:t>
            </a:r>
            <a:r>
              <a:rPr lang="en-US" sz="2000" dirty="0" err="1" smtClean="0"/>
              <a:t>stopwords</a:t>
            </a:r>
            <a:r>
              <a:rPr lang="en-US" sz="2000" dirty="0" smtClean="0"/>
              <a:t>("</a:t>
            </a:r>
            <a:r>
              <a:rPr lang="en-US" sz="2000" dirty="0" err="1" smtClean="0"/>
              <a:t>english</a:t>
            </a:r>
            <a:r>
              <a:rPr lang="en-US" sz="2000" dirty="0" smtClean="0"/>
              <a:t>"))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824193" y="4149080"/>
            <a:ext cx="310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문서는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대표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단어로 구성되어야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682" y="5604070"/>
            <a:ext cx="76808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Stopword</a:t>
            </a:r>
            <a:r>
              <a:rPr lang="en-US" altLang="ko-KR" dirty="0"/>
              <a:t> </a:t>
            </a:r>
            <a:r>
              <a:rPr lang="ko-KR" altLang="en-US" dirty="0"/>
              <a:t>확장</a:t>
            </a:r>
            <a:endParaRPr lang="en-US" altLang="ko-KR" dirty="0"/>
          </a:p>
          <a:p>
            <a:pPr lvl="1"/>
            <a:r>
              <a:rPr lang="en-US" altLang="ko-KR" dirty="0" err="1"/>
              <a:t>myStopwords</a:t>
            </a:r>
            <a:r>
              <a:rPr lang="en-US" altLang="ko-KR" dirty="0"/>
              <a:t> &lt;- c(</a:t>
            </a:r>
            <a:r>
              <a:rPr lang="en-US" altLang="ko-KR" dirty="0" err="1"/>
              <a:t>stopwords</a:t>
            </a:r>
            <a:r>
              <a:rPr lang="en-US" altLang="ko-KR" dirty="0"/>
              <a:t>('</a:t>
            </a:r>
            <a:r>
              <a:rPr lang="en-US" altLang="ko-KR" dirty="0" err="1"/>
              <a:t>english</a:t>
            </a:r>
            <a:r>
              <a:rPr lang="en-US" altLang="ko-KR" dirty="0"/>
              <a:t>'), "will", "just", "get", "make", "can", "must", "every")</a:t>
            </a:r>
          </a:p>
          <a:p>
            <a:pPr lvl="1"/>
            <a:r>
              <a:rPr lang="en-US" altLang="ko-KR" dirty="0"/>
              <a:t>d1 &lt;- </a:t>
            </a:r>
            <a:r>
              <a:rPr lang="en-US" altLang="ko-KR" dirty="0" err="1"/>
              <a:t>removeWords</a:t>
            </a:r>
            <a:r>
              <a:rPr lang="en-US" altLang="ko-KR" dirty="0"/>
              <a:t>(d1, </a:t>
            </a:r>
            <a:r>
              <a:rPr lang="en-US" altLang="ko-KR" dirty="0" err="1"/>
              <a:t>myStopwords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56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소문자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556792"/>
            <a:ext cx="10972800" cy="476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Before: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After: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4" y="2420889"/>
            <a:ext cx="1027430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425" y="4221088"/>
            <a:ext cx="1027430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8"/>
          <p:cNvSpPr/>
          <p:nvPr/>
        </p:nvSpPr>
        <p:spPr>
          <a:xfrm>
            <a:off x="911424" y="5589241"/>
            <a:ext cx="10273141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d1 &lt;- </a:t>
            </a:r>
            <a:r>
              <a:rPr lang="en-US" sz="2400" dirty="0" err="1" smtClean="0"/>
              <a:t>tolower</a:t>
            </a:r>
            <a:r>
              <a:rPr lang="en-US" sz="2400" dirty="0" smtClean="0"/>
              <a:t>(d1)</a:t>
            </a:r>
            <a:endParaRPr 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803" y="5568044"/>
            <a:ext cx="67207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Corpus </a:t>
            </a:r>
            <a:r>
              <a:rPr lang="ko-KR" altLang="en-US" dirty="0" smtClean="0"/>
              <a:t>전체에 대한 전처리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tm_map</a:t>
            </a:r>
            <a:r>
              <a:rPr lang="ko-KR" altLang="en-US" dirty="0" smtClean="0"/>
              <a:t>함수를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tm_map</a:t>
            </a:r>
            <a:r>
              <a:rPr lang="en-US" altLang="ko-KR" dirty="0" smtClean="0"/>
              <a:t>(corpus, </a:t>
            </a:r>
            <a:r>
              <a:rPr lang="ko-KR" altLang="en-US" dirty="0" smtClean="0"/>
              <a:t>적용함수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소문자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&lt;-  </a:t>
            </a:r>
            <a:r>
              <a:rPr lang="en-US" altLang="ko-KR" dirty="0" err="1" smtClean="0"/>
              <a:t>tm_map</a:t>
            </a:r>
            <a:r>
              <a:rPr lang="en-US" altLang="ko-KR" dirty="0" smtClean="0"/>
              <a:t>(crude </a:t>
            </a:r>
            <a:r>
              <a:rPr lang="en-US" altLang="ko-KR" dirty="0"/>
              <a:t>, </a:t>
            </a:r>
            <a:r>
              <a:rPr lang="en-US" altLang="ko-KR" dirty="0" err="1"/>
              <a:t>content_transformer</a:t>
            </a:r>
            <a:r>
              <a:rPr lang="en-US" altLang="ko-KR" dirty="0"/>
              <a:t>(</a:t>
            </a:r>
            <a:r>
              <a:rPr lang="en-US" altLang="ko-KR" dirty="0" err="1"/>
              <a:t>tolower</a:t>
            </a:r>
            <a:r>
              <a:rPr lang="en-US" altLang="ko-KR" dirty="0"/>
              <a:t>) 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tolower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trim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경우는 </a:t>
            </a:r>
            <a:r>
              <a:rPr lang="en-US" altLang="ko-KR" dirty="0" err="1" smtClean="0"/>
              <a:t>content_transformer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적용해야함</a:t>
            </a:r>
            <a:endParaRPr lang="en-US" altLang="ko-KR" dirty="0"/>
          </a:p>
          <a:p>
            <a:pPr lvl="1"/>
            <a:r>
              <a:rPr lang="ko-KR" altLang="en-US" dirty="0"/>
              <a:t>구두점 제거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&lt;-  </a:t>
            </a:r>
            <a:r>
              <a:rPr lang="en-US" altLang="ko-KR" dirty="0" err="1" smtClean="0"/>
              <a:t>tm_map</a:t>
            </a:r>
            <a:r>
              <a:rPr lang="en-US" altLang="ko-KR" dirty="0" smtClean="0"/>
              <a:t>(crude </a:t>
            </a:r>
            <a:r>
              <a:rPr lang="en-US" altLang="ko-KR" dirty="0"/>
              <a:t>, </a:t>
            </a:r>
            <a:r>
              <a:rPr lang="en-US" altLang="ko-KR" dirty="0" err="1"/>
              <a:t>removePunctuation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어근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 &lt;- </a:t>
            </a:r>
            <a:r>
              <a:rPr lang="en-US" altLang="ko-KR" dirty="0" err="1" smtClean="0"/>
              <a:t>tm_map</a:t>
            </a:r>
            <a:r>
              <a:rPr lang="en-US" altLang="ko-KR" dirty="0" smtClean="0"/>
              <a:t>(crude, </a:t>
            </a:r>
            <a:r>
              <a:rPr lang="en-US" altLang="ko-KR" dirty="0" err="1"/>
              <a:t>stemDocument</a:t>
            </a:r>
            <a:r>
              <a:rPr lang="en-US" altLang="ko-KR" dirty="0"/>
              <a:t>, language = "</a:t>
            </a:r>
            <a:r>
              <a:rPr lang="en-US" altLang="ko-KR" dirty="0" err="1"/>
              <a:t>english</a:t>
            </a:r>
            <a:r>
              <a:rPr lang="en-US" altLang="ko-KR" dirty="0" smtClean="0"/>
              <a:t>")</a:t>
            </a:r>
          </a:p>
          <a:p>
            <a:pPr lvl="1"/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lvl="2"/>
            <a:r>
              <a:rPr lang="en-US" altLang="ko-KR" dirty="0"/>
              <a:t>x &lt;- </a:t>
            </a:r>
            <a:r>
              <a:rPr lang="en-US" altLang="ko-KR" dirty="0" err="1" smtClean="0"/>
              <a:t>tm_map</a:t>
            </a:r>
            <a:r>
              <a:rPr lang="en-US" altLang="ko-KR" dirty="0" smtClean="0"/>
              <a:t>(corpus, </a:t>
            </a:r>
            <a:r>
              <a:rPr lang="en-US" altLang="ko-KR" dirty="0" err="1"/>
              <a:t>removeWords</a:t>
            </a:r>
            <a:r>
              <a:rPr lang="en-US" altLang="ko-KR" dirty="0"/>
              <a:t>, </a:t>
            </a:r>
            <a:r>
              <a:rPr lang="en-US" altLang="ko-KR" dirty="0" err="1"/>
              <a:t>stopwords</a:t>
            </a:r>
            <a:r>
              <a:rPr lang="en-US" altLang="ko-KR" dirty="0"/>
              <a:t>('</a:t>
            </a:r>
            <a:r>
              <a:rPr lang="en-US" altLang="ko-KR" dirty="0" err="1"/>
              <a:t>english</a:t>
            </a:r>
            <a:r>
              <a:rPr lang="en-US" altLang="ko-KR" dirty="0"/>
              <a:t>')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err="1" smtClean="0"/>
              <a:t>Stopword</a:t>
            </a:r>
            <a:r>
              <a:rPr lang="ko-KR" altLang="en-US" dirty="0" smtClean="0"/>
              <a:t>추가하려면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mystopwords</a:t>
            </a:r>
            <a:r>
              <a:rPr lang="en-US" altLang="ko-KR" dirty="0" smtClean="0"/>
              <a:t> </a:t>
            </a:r>
            <a:r>
              <a:rPr lang="en-US" altLang="ko-KR" dirty="0"/>
              <a:t>&lt;- c(</a:t>
            </a:r>
            <a:r>
              <a:rPr lang="en-US" altLang="ko-KR" dirty="0" err="1"/>
              <a:t>stopwords</a:t>
            </a:r>
            <a:r>
              <a:rPr lang="en-US" altLang="ko-KR" dirty="0"/>
              <a:t>('</a:t>
            </a:r>
            <a:r>
              <a:rPr lang="en-US" altLang="ko-KR" dirty="0" err="1"/>
              <a:t>english</a:t>
            </a:r>
            <a:r>
              <a:rPr lang="en-US" altLang="ko-KR" dirty="0"/>
              <a:t>'), "will", "just", "get", "make", "can", "must")</a:t>
            </a:r>
          </a:p>
          <a:p>
            <a:pPr lvl="3"/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err="1" smtClean="0"/>
              <a:t>tm_map</a:t>
            </a:r>
            <a:r>
              <a:rPr lang="en-US" altLang="ko-KR" dirty="0" smtClean="0"/>
              <a:t>(corpus, </a:t>
            </a:r>
            <a:r>
              <a:rPr lang="en-US" altLang="ko-KR" dirty="0" err="1"/>
              <a:t>removeWords</a:t>
            </a:r>
            <a:r>
              <a:rPr lang="en-US" altLang="ko-KR" dirty="0"/>
              <a:t>, </a:t>
            </a:r>
            <a:r>
              <a:rPr lang="en-US" altLang="ko-KR" dirty="0" err="1" smtClean="0"/>
              <a:t>mystopwords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77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문서의 행렬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TermDocumentMatrix</a:t>
            </a:r>
            <a:r>
              <a:rPr lang="en-US" altLang="ko-KR" dirty="0"/>
              <a:t>(), </a:t>
            </a:r>
            <a:r>
              <a:rPr lang="en-US" altLang="ko-KR" dirty="0" err="1"/>
              <a:t>DocumentTermMatrix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crude</a:t>
            </a:r>
            <a:r>
              <a:rPr lang="ko-KR" altLang="en-US" dirty="0"/>
              <a:t>를 </a:t>
            </a:r>
            <a:r>
              <a:rPr lang="en-US" altLang="ko-KR" dirty="0"/>
              <a:t>term × document</a:t>
            </a:r>
            <a:r>
              <a:rPr lang="ko-KR" altLang="en-US" dirty="0"/>
              <a:t>의 행렬로 표현한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2797573"/>
            <a:ext cx="96139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02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행렬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행렬의 </a:t>
            </a:r>
            <a:r>
              <a:rPr lang="ko-KR" altLang="en-US" sz="2000" dirty="0" smtClean="0"/>
              <a:t>내부 관찰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33" y="980728"/>
            <a:ext cx="839801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33" y="2276872"/>
            <a:ext cx="842493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288021" y="2852936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행렬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819" y="1146048"/>
            <a:ext cx="10972800" cy="459943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다른 </a:t>
            </a:r>
            <a:r>
              <a:rPr lang="en-US" altLang="ko-KR" sz="1800" dirty="0"/>
              <a:t>Weighting</a:t>
            </a:r>
            <a:r>
              <a:rPr lang="ko-KR" altLang="en-US" sz="1800" dirty="0"/>
              <a:t>을 사용하고 싶다면 </a:t>
            </a:r>
            <a:r>
              <a:rPr lang="en-US" altLang="ko-KR" sz="1800" dirty="0" err="1"/>
              <a:t>TermDocumentMatrix</a:t>
            </a:r>
            <a:r>
              <a:rPr lang="en-US" altLang="ko-KR" sz="1800" dirty="0"/>
              <a:t>()</a:t>
            </a:r>
            <a:r>
              <a:rPr lang="ko-KR" altLang="en-US" sz="1800" dirty="0"/>
              <a:t>의 </a:t>
            </a:r>
            <a:r>
              <a:rPr lang="en-US" altLang="ko-KR" sz="1800" dirty="0"/>
              <a:t>control </a:t>
            </a:r>
            <a:r>
              <a:rPr lang="ko-KR" altLang="en-US" sz="1800" dirty="0"/>
              <a:t>인자에 </a:t>
            </a:r>
            <a:r>
              <a:rPr lang="en-US" altLang="ko-KR" sz="1800" dirty="0"/>
              <a:t>weighting</a:t>
            </a:r>
            <a:r>
              <a:rPr lang="ko-KR" altLang="en-US" sz="1800" dirty="0" smtClean="0"/>
              <a:t>을 지정</a:t>
            </a:r>
            <a:endParaRPr lang="en-US" altLang="ko-KR" sz="1800" dirty="0" smtClean="0"/>
          </a:p>
          <a:p>
            <a:r>
              <a:rPr lang="en-US" altLang="ko-KR" sz="1800" dirty="0"/>
              <a:t>TF×IDF </a:t>
            </a:r>
            <a:r>
              <a:rPr lang="ko-KR" altLang="en-US" sz="1800" dirty="0"/>
              <a:t>를 사용한 </a:t>
            </a:r>
            <a:r>
              <a:rPr lang="ko-KR" altLang="en-US" sz="1800" dirty="0" smtClean="0"/>
              <a:t>예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700808"/>
            <a:ext cx="7872875" cy="440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7536160" y="2060848"/>
            <a:ext cx="38404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8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(TF-IDF)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6" y="1844824"/>
            <a:ext cx="633736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75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행렬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findFreqTerms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/>
              <a:t>term × document </a:t>
            </a:r>
            <a:r>
              <a:rPr lang="ko-KR" altLang="en-US" dirty="0"/>
              <a:t>행렬로부터 자주 출현하는 </a:t>
            </a:r>
            <a:r>
              <a:rPr lang="en-US" altLang="ko-KR" dirty="0"/>
              <a:t>term</a:t>
            </a:r>
            <a:r>
              <a:rPr lang="ko-KR" altLang="en-US" dirty="0"/>
              <a:t>을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pPr lvl="1"/>
            <a:r>
              <a:rPr lang="ko-KR" altLang="en-US" dirty="0"/>
              <a:t>전체 </a:t>
            </a:r>
            <a:r>
              <a:rPr lang="en-US" altLang="ko-KR" dirty="0"/>
              <a:t>20</a:t>
            </a:r>
            <a:r>
              <a:rPr lang="ko-KR" altLang="en-US" dirty="0"/>
              <a:t>개 문서로 구성된 </a:t>
            </a:r>
            <a:r>
              <a:rPr lang="en-US" altLang="ko-KR" dirty="0"/>
              <a:t>crude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회 이상 출현한 단어를 찾은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9" y="3538613"/>
            <a:ext cx="96012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76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행렬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단어와 문서의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454424"/>
            <a:ext cx="9652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0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문서 분류</a:t>
            </a:r>
            <a:r>
              <a:rPr lang="en-US" altLang="ko-KR" dirty="0"/>
              <a:t>(Document Classification)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</a:t>
            </a:r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그림 4" descr="supervised-class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7487" y="2184279"/>
            <a:ext cx="9119381" cy="3528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8128" y="5690508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분류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모델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7706948" y="5025648"/>
            <a:ext cx="749299" cy="704850"/>
          </a:xfrm>
          <a:custGeom>
            <a:avLst/>
            <a:gdLst>
              <a:gd name="connsiteX0" fmla="*/ 236537 w 561974"/>
              <a:gd name="connsiteY0" fmla="*/ 0 h 704850"/>
              <a:gd name="connsiteX1" fmla="*/ 46037 w 561974"/>
              <a:gd name="connsiteY1" fmla="*/ 266700 h 704850"/>
              <a:gd name="connsiteX2" fmla="*/ 512762 w 561974"/>
              <a:gd name="connsiteY2" fmla="*/ 381000 h 704850"/>
              <a:gd name="connsiteX3" fmla="*/ 341312 w 561974"/>
              <a:gd name="connsiteY3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4" h="704850">
                <a:moveTo>
                  <a:pt x="236537" y="0"/>
                </a:moveTo>
                <a:cubicBezTo>
                  <a:pt x="118268" y="101600"/>
                  <a:pt x="0" y="203200"/>
                  <a:pt x="46037" y="266700"/>
                </a:cubicBezTo>
                <a:cubicBezTo>
                  <a:pt x="92074" y="330200"/>
                  <a:pt x="463550" y="307975"/>
                  <a:pt x="512762" y="381000"/>
                </a:cubicBezTo>
                <a:cubicBezTo>
                  <a:pt x="561974" y="454025"/>
                  <a:pt x="341312" y="704850"/>
                  <a:pt x="341312" y="704850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5263" y="1102466"/>
            <a:ext cx="10972800" cy="4599432"/>
          </a:xfrm>
        </p:spPr>
        <p:txBody>
          <a:bodyPr/>
          <a:lstStyle/>
          <a:p>
            <a:r>
              <a:rPr lang="ko-KR" altLang="en-US" dirty="0" smtClean="0"/>
              <a:t>데이터 준비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전처리 및 </a:t>
            </a:r>
            <a:r>
              <a:rPr lang="en-US" altLang="ko-KR" dirty="0" err="1" smtClean="0"/>
              <a:t>DocumentTermMatrix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1781201"/>
            <a:ext cx="74676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2735627" y="5157192"/>
            <a:ext cx="124813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87756" y="5517232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Combine doc-term matrix(generic function)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3284985"/>
            <a:ext cx="119507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9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700" y="1129284"/>
            <a:ext cx="10972800" cy="45994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문서에 대한 </a:t>
            </a:r>
            <a:r>
              <a:rPr lang="en-US" altLang="ko-KR" dirty="0" smtClean="0"/>
              <a:t>labeling(label column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학습 </a:t>
            </a:r>
            <a:r>
              <a:rPr lang="ko-KR" altLang="en-US" dirty="0" smtClean="0"/>
              <a:t>및 테스트 데이터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7" y="1772817"/>
            <a:ext cx="787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5229201"/>
            <a:ext cx="10134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96318"/>
              </p:ext>
            </p:extLst>
          </p:nvPr>
        </p:nvGraphicFramePr>
        <p:xfrm>
          <a:off x="1871531" y="3501009"/>
          <a:ext cx="6144678" cy="57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13"/>
                <a:gridCol w="1024113"/>
                <a:gridCol w="1024113"/>
                <a:gridCol w="1024113"/>
                <a:gridCol w="1024113"/>
                <a:gridCol w="1024113"/>
              </a:tblGrid>
              <a:tr h="192021"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21920" marR="121920"/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21920" marR="121920"/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03445" y="364502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3766" y="306896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term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00257" y="29969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label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0" idx="1"/>
          </p:cNvCxnSpPr>
          <p:nvPr/>
        </p:nvCxnSpPr>
        <p:spPr>
          <a:xfrm flipH="1">
            <a:off x="7440150" y="3181618"/>
            <a:ext cx="960107" cy="319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중괄호 11"/>
          <p:cNvSpPr/>
          <p:nvPr/>
        </p:nvSpPr>
        <p:spPr>
          <a:xfrm rot="16200000">
            <a:off x="4391811" y="932723"/>
            <a:ext cx="144016" cy="4992555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5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테스트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46" y="2153817"/>
            <a:ext cx="9779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3645025"/>
            <a:ext cx="9664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32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파일로부터 </a:t>
            </a:r>
            <a:r>
              <a:rPr lang="en-US" altLang="ko-KR" dirty="0"/>
              <a:t>Corpus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tm</a:t>
            </a:r>
            <a:r>
              <a:rPr lang="ko-KR" altLang="en-US" dirty="0"/>
              <a:t>이 지원하는 </a:t>
            </a:r>
            <a:r>
              <a:rPr lang="ko-KR" altLang="en-US" dirty="0" smtClean="0"/>
              <a:t>소스의 목록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DataframeSource</a:t>
            </a:r>
            <a:r>
              <a:rPr lang="ko-KR" altLang="en-US" dirty="0"/>
              <a:t>를 </a:t>
            </a:r>
            <a:r>
              <a:rPr lang="ko-KR" altLang="en-US" dirty="0" smtClean="0"/>
              <a:t>사용하는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원본 파일</a:t>
            </a:r>
            <a:r>
              <a:rPr lang="en-US" altLang="ko-KR" dirty="0" smtClean="0"/>
              <a:t>(csv</a:t>
            </a:r>
            <a:r>
              <a:rPr lang="ko-KR" altLang="en-US" dirty="0" smtClean="0"/>
              <a:t>라고 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143176"/>
            <a:ext cx="9575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861049"/>
            <a:ext cx="95758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663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파일로부터 </a:t>
            </a:r>
            <a:r>
              <a:rPr lang="en-US" altLang="ko-KR" dirty="0"/>
              <a:t>Corpus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900" y="1234948"/>
            <a:ext cx="10972800" cy="4599432"/>
          </a:xfrm>
        </p:spPr>
        <p:txBody>
          <a:bodyPr/>
          <a:lstStyle/>
          <a:p>
            <a:r>
              <a:rPr lang="en-US" altLang="ko-KR" dirty="0" smtClean="0"/>
              <a:t>Data frame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1844825"/>
            <a:ext cx="96393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13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파일로부터 </a:t>
            </a:r>
            <a:r>
              <a:rPr lang="en-US" altLang="ko-KR" dirty="0"/>
              <a:t>Corpus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9548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Corpus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함수에 </a:t>
            </a:r>
            <a:r>
              <a:rPr lang="en-US" altLang="ko-KR" sz="2000" dirty="0" err="1"/>
              <a:t>DataframeSource</a:t>
            </a:r>
            <a:r>
              <a:rPr lang="en-US" altLang="ko-KR" sz="2000" dirty="0"/>
              <a:t>()</a:t>
            </a:r>
            <a:r>
              <a:rPr lang="ko-KR" altLang="en-US" sz="2000" dirty="0"/>
              <a:t>를 지정해 </a:t>
            </a:r>
            <a:r>
              <a:rPr lang="en-US" altLang="ko-KR" sz="2000" dirty="0" smtClean="0"/>
              <a:t>data frame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Corpus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변환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Title</a:t>
            </a:r>
            <a:r>
              <a:rPr lang="ko-KR" altLang="en-US" sz="1800" dirty="0" smtClean="0"/>
              <a:t>과 본문만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9" y="1916833"/>
            <a:ext cx="960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9" y="2852937"/>
            <a:ext cx="9525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446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로딩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Text, PDF, MS word, XML </a:t>
            </a:r>
            <a:r>
              <a:rPr lang="ko-KR" altLang="en-US" dirty="0" smtClean="0"/>
              <a:t>등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86" y="2199221"/>
            <a:ext cx="4550329" cy="106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2" y="2674888"/>
            <a:ext cx="1100571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746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23392" y="1671141"/>
            <a:ext cx="10751311" cy="967358"/>
            <a:chOff x="323528" y="1052736"/>
            <a:chExt cx="8063483" cy="9673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24744"/>
              <a:ext cx="799147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052736"/>
              <a:ext cx="2880320" cy="279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3" y="3068961"/>
            <a:ext cx="4508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문서 분류</a:t>
            </a:r>
            <a:r>
              <a:rPr lang="en-US" altLang="ko-KR" dirty="0"/>
              <a:t>(Document Classification)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 descr="http://upload.wikimedia.org/wikipedia/commons/f/f9/Obama_portrait_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1412776"/>
            <a:ext cx="2644599" cy="266429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340768"/>
            <a:ext cx="286445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3553" y="4437112"/>
            <a:ext cx="8326156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오른쪽 화살표 7"/>
          <p:cNvSpPr/>
          <p:nvPr/>
        </p:nvSpPr>
        <p:spPr>
          <a:xfrm rot="2943551" flipH="1">
            <a:off x="4405812" y="3596199"/>
            <a:ext cx="1153683" cy="105611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 rot="18646000">
            <a:off x="6761984" y="3559375"/>
            <a:ext cx="1055814" cy="105611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47862" y="3212976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누구의 연설문인가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7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자동분류 시스템 구성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19403" y="1916832"/>
            <a:ext cx="10273140" cy="1656184"/>
            <a:chOff x="1008112" y="2852936"/>
            <a:chExt cx="4476656" cy="43204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195736" y="2852936"/>
              <a:ext cx="936104" cy="4320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smtClean="0">
                  <a:latin typeface="맑은 고딕" pitchFamily="50" charset="-127"/>
                  <a:ea typeface="맑은 고딕" pitchFamily="50" charset="-127"/>
                </a:rPr>
                <a:t>데이터가공</a:t>
              </a:r>
              <a:endParaRPr lang="ko-KR" altLang="en-US" sz="32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347864" y="2852936"/>
              <a:ext cx="1008112" cy="4320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atin typeface="맑은 고딕" pitchFamily="50" charset="-127"/>
                  <a:ea typeface="맑은 고딕" pitchFamily="50" charset="-127"/>
                </a:rPr>
                <a:t>분류</a:t>
              </a:r>
              <a:endParaRPr lang="en-US" altLang="ko-KR" sz="3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3200" b="1" dirty="0" smtClean="0">
                  <a:latin typeface="맑은 고딕" pitchFamily="50" charset="-127"/>
                  <a:ea typeface="맑은 고딕" pitchFamily="50" charset="-127"/>
                </a:rPr>
                <a:t>모델</a:t>
              </a:r>
              <a:endParaRPr lang="en-US" altLang="ko-KR" sz="3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3200" b="1" dirty="0" smtClean="0">
                  <a:latin typeface="맑은 고딕" pitchFamily="50" charset="-127"/>
                  <a:ea typeface="맑은 고딕" pitchFamily="50" charset="-127"/>
                </a:rPr>
                <a:t>구축</a:t>
              </a:r>
              <a:endParaRPr lang="en-US" altLang="ko-KR" sz="32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572000" y="2852936"/>
              <a:ext cx="912768" cy="4320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atin typeface="맑은 고딕" pitchFamily="50" charset="-127"/>
                  <a:ea typeface="맑은 고딕" pitchFamily="50" charset="-127"/>
                </a:rPr>
                <a:t>분류</a:t>
              </a:r>
              <a:endParaRPr lang="en-US" altLang="ko-KR" sz="3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3200" b="1" dirty="0" smtClean="0">
                  <a:latin typeface="맑은 고딕" pitchFamily="50" charset="-127"/>
                  <a:ea typeface="맑은 고딕" pitchFamily="50" charset="-127"/>
                </a:rPr>
                <a:t>및</a:t>
              </a:r>
              <a:endParaRPr lang="en-US" altLang="ko-KR" sz="3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3200" b="1" dirty="0" smtClean="0">
                  <a:latin typeface="맑은 고딕" pitchFamily="50" charset="-127"/>
                  <a:ea typeface="맑은 고딕" pitchFamily="50" charset="-127"/>
                </a:rPr>
                <a:t>평가</a:t>
              </a:r>
              <a:endParaRPr lang="ko-KR" altLang="en-US" sz="3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3131840" y="3068960"/>
              <a:ext cx="21602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8" idx="1"/>
            </p:cNvCxnSpPr>
            <p:nvPr/>
          </p:nvCxnSpPr>
          <p:spPr>
            <a:xfrm>
              <a:off x="4355976" y="3068960"/>
              <a:ext cx="216025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1008112" y="2852936"/>
              <a:ext cx="936104" cy="4320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 smtClean="0">
                  <a:latin typeface="맑은 고딕" pitchFamily="50" charset="-127"/>
                  <a:ea typeface="맑은 고딕" pitchFamily="50" charset="-127"/>
                </a:rPr>
                <a:t>데이터</a:t>
              </a:r>
              <a:endParaRPr lang="en-US" altLang="ko-KR" sz="32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3200" b="1" dirty="0" smtClean="0">
                  <a:latin typeface="맑은 고딕" pitchFamily="50" charset="-127"/>
                  <a:ea typeface="맑은 고딕" pitchFamily="50" charset="-127"/>
                </a:rPr>
                <a:t>수집</a:t>
              </a:r>
              <a:endParaRPr lang="ko-KR" altLang="en-US" sz="3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>
              <a:stCxn id="11" idx="3"/>
              <a:endCxn id="6" idx="1"/>
            </p:cNvCxnSpPr>
            <p:nvPr/>
          </p:nvCxnSpPr>
          <p:spPr>
            <a:xfrm>
              <a:off x="1944216" y="3068960"/>
              <a:ext cx="25152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1871531" y="2744924"/>
            <a:ext cx="5184576" cy="3276364"/>
            <a:chOff x="1403648" y="2744924"/>
            <a:chExt cx="3888432" cy="3276364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403648" y="4293096"/>
              <a:ext cx="1008112" cy="1728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맑은 고딕" pitchFamily="50" charset="-127"/>
                  <a:ea typeface="맑은 고딕" pitchFamily="50" charset="-127"/>
                </a:rPr>
                <a:t>DB</a:t>
              </a:r>
            </a:p>
            <a:p>
              <a:pPr algn="ctr"/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구성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55776" y="4293096"/>
              <a:ext cx="1296144" cy="1728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 smtClean="0">
                  <a:latin typeface="맑은 고딕" pitchFamily="50" charset="-127"/>
                  <a:ea typeface="맑은 고딕" pitchFamily="50" charset="-127"/>
                </a:rPr>
                <a:t>노이즈</a:t>
              </a:r>
              <a:endParaRPr lang="en-US" altLang="ko-KR" sz="2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제거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995936" y="4293096"/>
              <a:ext cx="1296144" cy="17281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데이터</a:t>
              </a:r>
              <a:endParaRPr lang="en-US" altLang="ko-KR" sz="2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2400" b="1" dirty="0" smtClean="0">
                  <a:latin typeface="맑은 고딕" pitchFamily="50" charset="-127"/>
                  <a:ea typeface="맑은 고딕" pitchFamily="50" charset="-127"/>
                </a:rPr>
                <a:t>변환</a:t>
              </a:r>
              <a:endParaRPr lang="ko-KR" altLang="en-US" sz="2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연결선 16"/>
            <p:cNvCxnSpPr>
              <a:stCxn id="6" idx="1"/>
            </p:cNvCxnSpPr>
            <p:nvPr/>
          </p:nvCxnSpPr>
          <p:spPr>
            <a:xfrm flipH="1">
              <a:off x="1547664" y="2744924"/>
              <a:ext cx="1035930" cy="15481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6" idx="3"/>
            </p:cNvCxnSpPr>
            <p:nvPr/>
          </p:nvCxnSpPr>
          <p:spPr>
            <a:xfrm>
              <a:off x="4194740" y="2744924"/>
              <a:ext cx="1025332" cy="16201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2339752" y="5157192"/>
              <a:ext cx="37180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779912" y="5157192"/>
              <a:ext cx="37180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12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Corpus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document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3656" y="1196848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Corpus</a:t>
            </a:r>
          </a:p>
          <a:p>
            <a:pPr lvl="1"/>
            <a:r>
              <a:rPr lang="ko-KR" altLang="en-US" sz="2000" dirty="0"/>
              <a:t>문서 집합을 표현하는 특수한 데이터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  <a:p>
            <a:r>
              <a:rPr lang="ko-KR" altLang="en-US" sz="2400" dirty="0" smtClean="0"/>
              <a:t>문서분류 관련 패키지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“tm”</a:t>
            </a:r>
          </a:p>
          <a:p>
            <a:pPr lvl="1"/>
            <a:r>
              <a:rPr lang="en-US" altLang="ko-KR" sz="2000" dirty="0"/>
              <a:t>tm</a:t>
            </a:r>
            <a:r>
              <a:rPr lang="ko-KR" altLang="en-US" sz="2000" dirty="0"/>
              <a:t>에서 문서의 집합은 </a:t>
            </a:r>
            <a:r>
              <a:rPr lang="en-US" altLang="ko-KR" sz="2000" dirty="0"/>
              <a:t>Corpus</a:t>
            </a:r>
            <a:r>
              <a:rPr lang="ko-KR" altLang="en-US" sz="2000" dirty="0"/>
              <a:t>로</a:t>
            </a:r>
            <a:r>
              <a:rPr lang="en-US" altLang="ko-KR" sz="2000" dirty="0"/>
              <a:t>, </a:t>
            </a:r>
            <a:r>
              <a:rPr lang="ko-KR" altLang="en-US" sz="2000" dirty="0"/>
              <a:t>각 문서는 </a:t>
            </a:r>
            <a:r>
              <a:rPr lang="en-US" altLang="ko-KR" sz="2000" dirty="0" err="1"/>
              <a:t>TextDocument</a:t>
            </a:r>
            <a:r>
              <a:rPr lang="ko-KR" altLang="en-US" sz="2000" dirty="0"/>
              <a:t>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212976"/>
            <a:ext cx="96012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36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Corpus</a:t>
            </a:r>
            <a:r>
              <a:rPr lang="ko-KR" altLang="en-US" dirty="0"/>
              <a:t>와 </a:t>
            </a:r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133348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Corpus</a:t>
            </a:r>
            <a:r>
              <a:rPr lang="ko-KR" altLang="en-US" sz="2800" dirty="0" smtClean="0"/>
              <a:t>의 본문은 </a:t>
            </a:r>
            <a:r>
              <a:rPr lang="en-US" altLang="ko-KR" sz="2800" dirty="0"/>
              <a:t>inspect() </a:t>
            </a:r>
            <a:r>
              <a:rPr lang="ko-KR" altLang="en-US" sz="2800" dirty="0" smtClean="0"/>
              <a:t>함수로 볼 수 있음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9" y="1613324"/>
            <a:ext cx="7296811" cy="11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9" y="2780928"/>
            <a:ext cx="7200800" cy="372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58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문서를 직접적으로 모델링 못함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Vector Space Model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통일성 및 </a:t>
            </a:r>
            <a:r>
              <a:rPr lang="ko-KR" altLang="en-US" dirty="0" err="1"/>
              <a:t>노이즈</a:t>
            </a:r>
            <a:r>
              <a:rPr lang="ko-KR" altLang="en-US" dirty="0"/>
              <a:t> 제거를 위한 전처리 과정이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문장 부호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를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문자를 </a:t>
            </a:r>
            <a:r>
              <a:rPr lang="ko-KR" altLang="en-US" dirty="0"/>
              <a:t>모두 소문자로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 err="1"/>
              <a:t>불용어</a:t>
            </a:r>
            <a:r>
              <a:rPr lang="en-US" altLang="ko-KR" dirty="0"/>
              <a:t>(stop word)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2"/>
            <a:r>
              <a:rPr lang="en-US" altLang="ko-KR" dirty="0"/>
              <a:t>the, a, an, this, that, and, but, </a:t>
            </a:r>
            <a:r>
              <a:rPr lang="en-US" altLang="ko-KR" dirty="0" smtClean="0"/>
              <a:t>...</a:t>
            </a:r>
          </a:p>
          <a:p>
            <a:pPr lvl="1"/>
            <a:r>
              <a:rPr lang="ko-KR" altLang="en-US" dirty="0" smtClean="0"/>
              <a:t>어근추출</a:t>
            </a:r>
            <a:r>
              <a:rPr lang="en-US" altLang="ko-KR" dirty="0" smtClean="0"/>
              <a:t>(stemming) </a:t>
            </a:r>
            <a:r>
              <a:rPr lang="ko-KR" altLang="en-US" dirty="0" smtClean="0"/>
              <a:t>등의 전처리 작업이 필요함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4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Corpus</a:t>
            </a:r>
            <a:r>
              <a:rPr lang="ko-KR" altLang="en-US" dirty="0"/>
              <a:t>내 문서 전처리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data(“crude”)  # 20</a:t>
            </a:r>
            <a:r>
              <a:rPr lang="ko-KR" altLang="en-US" dirty="0"/>
              <a:t>개 </a:t>
            </a:r>
            <a:r>
              <a:rPr lang="en-US" altLang="ko-KR" dirty="0"/>
              <a:t>crude </a:t>
            </a:r>
            <a:r>
              <a:rPr lang="ko-KR" altLang="en-US" dirty="0"/>
              <a:t>관련 문서 로딩</a:t>
            </a:r>
            <a:endParaRPr lang="en-US" altLang="ko-KR" dirty="0"/>
          </a:p>
          <a:p>
            <a:pPr lvl="1"/>
            <a:r>
              <a:rPr lang="en-US" altLang="ko-KR" dirty="0"/>
              <a:t>inspect(crude)</a:t>
            </a:r>
          </a:p>
          <a:p>
            <a:pPr lvl="1"/>
            <a:r>
              <a:rPr lang="en-US" altLang="ko-KR" dirty="0"/>
              <a:t>d1 &lt;- crude[[1</a:t>
            </a:r>
            <a:r>
              <a:rPr lang="en-US" altLang="ko-KR" dirty="0" smtClean="0"/>
              <a:t>]]  </a:t>
            </a:r>
            <a:r>
              <a:rPr lang="en-US" altLang="ko-KR" dirty="0"/>
              <a:t># 1</a:t>
            </a:r>
            <a:r>
              <a:rPr lang="ko-KR" altLang="en-US" dirty="0"/>
              <a:t>번째 문서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TextDocument</a:t>
            </a:r>
            <a:endParaRPr lang="en-US" altLang="ko-KR" dirty="0"/>
          </a:p>
          <a:p>
            <a:pPr lvl="1"/>
            <a:r>
              <a:rPr lang="en-US" altLang="ko-KR" dirty="0"/>
              <a:t>d1 &lt;- </a:t>
            </a:r>
            <a:r>
              <a:rPr lang="en-US" altLang="ko-KR" dirty="0" err="1"/>
              <a:t>removeNumbers</a:t>
            </a:r>
            <a:r>
              <a:rPr lang="en-US" altLang="ko-KR" dirty="0"/>
              <a:t>(d1</a:t>
            </a:r>
            <a:r>
              <a:rPr lang="en-US" altLang="ko-KR" dirty="0" smtClean="0"/>
              <a:t>) #</a:t>
            </a:r>
            <a:r>
              <a:rPr lang="ko-KR" altLang="en-US" dirty="0" smtClean="0"/>
              <a:t>숫자삭제</a:t>
            </a:r>
            <a:endParaRPr lang="en-US" altLang="ko-KR" dirty="0"/>
          </a:p>
          <a:p>
            <a:pPr lvl="1"/>
            <a:r>
              <a:rPr lang="en-US" altLang="ko-KR" dirty="0"/>
              <a:t>d1 &lt;- </a:t>
            </a:r>
            <a:r>
              <a:rPr lang="en-US" altLang="ko-KR" dirty="0" err="1"/>
              <a:t>removePunctuation</a:t>
            </a:r>
            <a:r>
              <a:rPr lang="en-US" altLang="ko-KR" dirty="0"/>
              <a:t>(d1</a:t>
            </a:r>
            <a:r>
              <a:rPr lang="en-US" altLang="ko-KR" dirty="0" smtClean="0"/>
              <a:t>) #</a:t>
            </a:r>
            <a:r>
              <a:rPr lang="ko-KR" altLang="en-US" dirty="0" smtClean="0"/>
              <a:t>구두점 삭제</a:t>
            </a:r>
            <a:endParaRPr lang="en-US" altLang="ko-KR" dirty="0"/>
          </a:p>
          <a:p>
            <a:pPr lvl="1"/>
            <a:r>
              <a:rPr lang="en-US" altLang="ko-KR" dirty="0"/>
              <a:t>d1 &lt;- </a:t>
            </a:r>
            <a:r>
              <a:rPr lang="en-US" altLang="ko-KR" dirty="0" err="1"/>
              <a:t>stripWhitespace</a:t>
            </a:r>
            <a:r>
              <a:rPr lang="en-US" altLang="ko-KR" dirty="0"/>
              <a:t>(d1) </a:t>
            </a:r>
            <a:r>
              <a:rPr lang="en-US" altLang="ko-KR" dirty="0" smtClean="0"/>
              <a:t> # </a:t>
            </a:r>
            <a:r>
              <a:rPr lang="ko-KR" altLang="en-US" dirty="0"/>
              <a:t>공백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tab, newline </a:t>
            </a:r>
            <a:r>
              <a:rPr lang="ko-KR" altLang="en-US" dirty="0"/>
              <a:t>등 제거</a:t>
            </a:r>
            <a:endParaRPr lang="en-US" altLang="ko-KR" dirty="0"/>
          </a:p>
          <a:p>
            <a:pPr lvl="1"/>
            <a:r>
              <a:rPr lang="en-US" altLang="ko-KR" dirty="0"/>
              <a:t>d1 &lt;- </a:t>
            </a:r>
            <a:r>
              <a:rPr lang="en-US" altLang="ko-KR" dirty="0" err="1"/>
              <a:t>tolower</a:t>
            </a:r>
            <a:r>
              <a:rPr lang="en-US" altLang="ko-KR" dirty="0"/>
              <a:t>(d1</a:t>
            </a:r>
            <a:r>
              <a:rPr lang="en-US" altLang="ko-KR" dirty="0" smtClean="0"/>
              <a:t>) #</a:t>
            </a:r>
            <a:r>
              <a:rPr lang="ko-KR" altLang="en-US" dirty="0" smtClean="0"/>
              <a:t>소문자변환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tolower</a:t>
            </a:r>
            <a:r>
              <a:rPr lang="ko-KR" altLang="en-US" dirty="0" smtClean="0"/>
              <a:t>를 적용하면 </a:t>
            </a:r>
            <a:r>
              <a:rPr lang="en-US" altLang="ko-KR" dirty="0" smtClean="0"/>
              <a:t>d1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TextDocument</a:t>
            </a:r>
            <a:r>
              <a:rPr lang="ko-KR" altLang="en-US" dirty="0" smtClean="0"/>
              <a:t>가 아닌 문자열로 변환되어 다른 함수적용에 문제가 발생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방법은  </a:t>
            </a:r>
            <a:r>
              <a:rPr lang="en-US" altLang="ko-KR" dirty="0" smtClean="0"/>
              <a:t>d1[1] </a:t>
            </a:r>
            <a:r>
              <a:rPr lang="en-US" altLang="ko-KR" dirty="0"/>
              <a:t>&lt;- </a:t>
            </a:r>
            <a:r>
              <a:rPr lang="en-US" altLang="ko-KR" dirty="0" err="1"/>
              <a:t>tolower</a:t>
            </a:r>
            <a:r>
              <a:rPr lang="en-US" altLang="ko-KR" dirty="0"/>
              <a:t>(d1)</a:t>
            </a:r>
          </a:p>
          <a:p>
            <a:pPr lvl="1"/>
            <a:r>
              <a:rPr lang="en-US" altLang="ko-KR" dirty="0"/>
              <a:t>d1 &lt;- </a:t>
            </a:r>
            <a:r>
              <a:rPr lang="en-US" altLang="ko-KR" dirty="0" err="1"/>
              <a:t>removeWords</a:t>
            </a:r>
            <a:r>
              <a:rPr lang="en-US" altLang="ko-KR" dirty="0"/>
              <a:t>(d1, </a:t>
            </a:r>
            <a:r>
              <a:rPr lang="en-US" altLang="ko-KR" dirty="0" err="1"/>
              <a:t>stopwords</a:t>
            </a:r>
            <a:r>
              <a:rPr lang="en-US" altLang="ko-KR" dirty="0"/>
              <a:t>("</a:t>
            </a:r>
            <a:r>
              <a:rPr lang="en-US" altLang="ko-KR" dirty="0" err="1"/>
              <a:t>english</a:t>
            </a:r>
            <a:r>
              <a:rPr lang="en-US" altLang="ko-KR" dirty="0" smtClean="0"/>
              <a:t>")) </a:t>
            </a:r>
          </a:p>
          <a:p>
            <a:pPr lvl="2"/>
            <a:r>
              <a:rPr lang="ko-KR" altLang="en-US" dirty="0" err="1" smtClean="0"/>
              <a:t>불용어</a:t>
            </a:r>
            <a:r>
              <a:rPr lang="en-US" altLang="ko-KR" dirty="0" smtClean="0"/>
              <a:t>:  the</a:t>
            </a:r>
            <a:r>
              <a:rPr lang="en-US" altLang="ko-KR" dirty="0"/>
              <a:t>, a, an, this, that, and, but,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등 제거</a:t>
            </a:r>
            <a:endParaRPr lang="en-US" altLang="ko-KR" dirty="0" smtClean="0"/>
          </a:p>
          <a:p>
            <a:pPr lvl="2"/>
            <a:r>
              <a:rPr lang="en-US" altLang="ko-KR" dirty="0" err="1"/>
              <a:t>stopwords</a:t>
            </a:r>
            <a:r>
              <a:rPr lang="en-US" altLang="ko-KR" dirty="0"/>
              <a:t>("</a:t>
            </a:r>
            <a:r>
              <a:rPr lang="en-US" altLang="ko-KR" dirty="0" err="1"/>
              <a:t>english</a:t>
            </a:r>
            <a:r>
              <a:rPr lang="en-US" altLang="ko-KR" dirty="0" smtClean="0"/>
              <a:t>")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단어들에 대한 </a:t>
            </a:r>
            <a:r>
              <a:rPr lang="en-US" altLang="ko-KR" dirty="0" smtClean="0"/>
              <a:t>vector</a:t>
            </a:r>
            <a:endParaRPr lang="en-US" altLang="ko-KR" dirty="0"/>
          </a:p>
          <a:p>
            <a:pPr lvl="1"/>
            <a:r>
              <a:rPr lang="en-US" altLang="ko-KR" dirty="0" smtClean="0"/>
              <a:t>d1 &lt;- </a:t>
            </a:r>
            <a:r>
              <a:rPr lang="en-US" altLang="ko-KR" dirty="0" err="1" smtClean="0"/>
              <a:t>stemDocument</a:t>
            </a:r>
            <a:r>
              <a:rPr lang="en-US" altLang="ko-KR" dirty="0" smtClean="0"/>
              <a:t>(d1) #</a:t>
            </a:r>
            <a:r>
              <a:rPr lang="ko-KR" altLang="en-US" dirty="0" smtClean="0"/>
              <a:t>어근추출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"</a:t>
            </a:r>
            <a:r>
              <a:rPr lang="en-US" altLang="ko-KR" dirty="0" err="1" smtClean="0"/>
              <a:t>SnowballC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패키지 설치 후 사용가능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67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구두점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556792"/>
            <a:ext cx="10972800" cy="476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Before: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After: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4" y="2132856"/>
            <a:ext cx="105537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425" y="4221089"/>
            <a:ext cx="1027430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5"/>
          <p:cNvSpPr/>
          <p:nvPr/>
        </p:nvSpPr>
        <p:spPr>
          <a:xfrm>
            <a:off x="815414" y="5733257"/>
            <a:ext cx="10457689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d1&lt;- </a:t>
            </a:r>
            <a:r>
              <a:rPr lang="en-US" sz="2400" dirty="0" err="1" smtClean="0"/>
              <a:t>removePunctuation</a:t>
            </a:r>
            <a:r>
              <a:rPr lang="en-US" sz="2400" dirty="0" smtClean="0"/>
              <a:t>(d1)</a:t>
            </a:r>
            <a:endParaRPr 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82" y="5676056"/>
            <a:ext cx="76808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2308</TotalTime>
  <Words>664</Words>
  <Application>Microsoft Office PowerPoint</Application>
  <PresentationFormat>사용자 지정</PresentationFormat>
  <Paragraphs>184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New_Education02</vt:lpstr>
      <vt:lpstr>소프트웨어시스템실습 텍스트마이닝 Text Mining</vt:lpstr>
      <vt:lpstr>문서 분류(Document Classification)</vt:lpstr>
      <vt:lpstr>문서 분류(Document Classification)</vt:lpstr>
      <vt:lpstr>자동분류 시스템 구성 과정</vt:lpstr>
      <vt:lpstr>Corpus와 document</vt:lpstr>
      <vt:lpstr>Corpus와 document</vt:lpstr>
      <vt:lpstr>문서변환</vt:lpstr>
      <vt:lpstr>Corpus내 문서 전처리</vt:lpstr>
      <vt:lpstr>구두점 제거</vt:lpstr>
      <vt:lpstr>불용어 제거</vt:lpstr>
      <vt:lpstr>불용어 제거</vt:lpstr>
      <vt:lpstr>소문자 변환</vt:lpstr>
      <vt:lpstr>Corpus 전체에 대한 전처리</vt:lpstr>
      <vt:lpstr>문서의 행렬 표현</vt:lpstr>
      <vt:lpstr>문서의 행렬 표현</vt:lpstr>
      <vt:lpstr>문서의 행렬 표현</vt:lpstr>
      <vt:lpstr>참고(TF-IDF)</vt:lpstr>
      <vt:lpstr>문서의 행렬 표현</vt:lpstr>
      <vt:lpstr>문서의 행렬 표현</vt:lpstr>
      <vt:lpstr>문서분류</vt:lpstr>
      <vt:lpstr>문서분류</vt:lpstr>
      <vt:lpstr>문서분류</vt:lpstr>
      <vt:lpstr>파일로부터 Corpus 생성</vt:lpstr>
      <vt:lpstr>파일로부터 Corpus 생성</vt:lpstr>
      <vt:lpstr>파일로부터 Corpus 생성</vt:lpstr>
      <vt:lpstr>다양한 파일 로딩 기능</vt:lpstr>
      <vt:lpstr>WordCloud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빅데이터를 활용한 스마트 관광 서비스 모델 연구</dc:title>
  <dc:creator>김한준</dc:creator>
  <cp:lastModifiedBy>HAN JOON KIM</cp:lastModifiedBy>
  <cp:revision>113</cp:revision>
  <cp:lastPrinted>2015-12-19T05:25:18Z</cp:lastPrinted>
  <dcterms:created xsi:type="dcterms:W3CDTF">2015-09-16T18:58:04Z</dcterms:created>
  <dcterms:modified xsi:type="dcterms:W3CDTF">2018-09-28T11:29:06Z</dcterms:modified>
</cp:coreProperties>
</file>