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656" autoAdjust="0"/>
  </p:normalViewPr>
  <p:slideViewPr>
    <p:cSldViewPr snapToGrid="0">
      <p:cViewPr varScale="1">
        <p:scale>
          <a:sx n="104" d="100"/>
          <a:sy n="104" d="100"/>
        </p:scale>
        <p:origin x="-96" y="-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97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95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8135"/>
          </a:xfrm>
          <a:prstGeom prst="rect">
            <a:avLst/>
          </a:prstGeom>
        </p:spPr>
        <p:txBody>
          <a:bodyPr vert="horz" lIns="95255" tIns="47627" rIns="95255" bIns="47627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8135"/>
          </a:xfrm>
          <a:prstGeom prst="rect">
            <a:avLst/>
          </a:prstGeom>
        </p:spPr>
        <p:txBody>
          <a:bodyPr vert="horz" lIns="95255" tIns="47627" rIns="95255" bIns="47627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30092"/>
            <a:ext cx="2945659" cy="498134"/>
          </a:xfrm>
          <a:prstGeom prst="rect">
            <a:avLst/>
          </a:prstGeom>
        </p:spPr>
        <p:txBody>
          <a:bodyPr vert="horz" lIns="95255" tIns="47627" rIns="95255" bIns="47627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30092"/>
            <a:ext cx="2945659" cy="498134"/>
          </a:xfrm>
          <a:prstGeom prst="rect">
            <a:avLst/>
          </a:prstGeom>
        </p:spPr>
        <p:txBody>
          <a:bodyPr vert="horz" lIns="95255" tIns="47627" rIns="95255" bIns="47627" rtlCol="0" anchor="b"/>
          <a:lstStyle>
            <a:lvl1pPr algn="r">
              <a:defRPr sz="1300"/>
            </a:lvl1pPr>
          </a:lstStyle>
          <a:p>
            <a:fld id="{B76ECB58-72AC-4DC0-AC09-1DC27F7EF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0361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705"/>
            <a:ext cx="5438775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304C4-2833-4A52-B2AE-2FE740A05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74658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9462E437-3C5B-4746-A4C8-402DFB2448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B6CD7AEE-6A96-434F-A465-A1956974407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2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7AEE-6A96-434F-A465-A1956974407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E437-3C5B-4746-A4C8-402DFB2448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7395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B6CD7AEE-6A96-434F-A465-A1956974407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9462E437-3C5B-4746-A4C8-402DFB244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08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7AEE-6A96-434F-A465-A1956974407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E437-3C5B-4746-A4C8-402DFB2448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9562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7AEE-6A96-434F-A465-A1956974407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E437-3C5B-4746-A4C8-402DFB2448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4017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7AEE-6A96-434F-A465-A1956974407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E437-3C5B-4746-A4C8-402DFB2448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0939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7AEE-6A96-434F-A465-A1956974407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E437-3C5B-4746-A4C8-402DFB2448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0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7AEE-6A96-434F-A465-A1956974407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E437-3C5B-4746-A4C8-402DFB2448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5791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7AEE-6A96-434F-A465-A1956974407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E437-3C5B-4746-A4C8-402DFB244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92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B6CD7AEE-6A96-434F-A465-A1956974407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E437-3C5B-4746-A4C8-402DFB2448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7810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7AEE-6A96-434F-A465-A1956974407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E437-3C5B-4746-A4C8-402DFB2448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411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6CD7AEE-6A96-434F-A465-A1956974407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462E437-3C5B-4746-A4C8-402DFB244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3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hiny.rstudio.com/tutorial/lesson6/stockVis/server.R" TargetMode="External"/><Relationship Id="rId2" Type="http://schemas.openxmlformats.org/officeDocument/2006/relationships/hyperlink" Target="http://shiny.rstudio.com/tutorial/lesson6/stockVis/ui.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hyperlink" Target="http://shiny.rstudio.com/tutorial/lesson6/stockVis/helpers.R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3440" y="1906800"/>
            <a:ext cx="10363200" cy="1069848"/>
          </a:xfrm>
        </p:spPr>
        <p:txBody>
          <a:bodyPr>
            <a:noAutofit/>
          </a:bodyPr>
          <a:lstStyle/>
          <a:p>
            <a:pPr fontAlgn="base"/>
            <a:r>
              <a:rPr lang="ko-KR" altLang="en-US" dirty="0" smtClean="0"/>
              <a:t>소프트웨어시스템실습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88270" y="3268418"/>
            <a:ext cx="8583168" cy="1647825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latin typeface="+mj-ea"/>
                <a:ea typeface="+mj-ea"/>
              </a:rPr>
              <a:t>Shiny </a:t>
            </a:r>
            <a:r>
              <a:rPr lang="ko-KR" altLang="en-US" sz="3200" b="1" dirty="0" smtClean="0">
                <a:latin typeface="+mj-ea"/>
                <a:ea typeface="+mj-ea"/>
              </a:rPr>
              <a:t>프로그래밍</a:t>
            </a:r>
            <a:endParaRPr lang="en-US" altLang="ko-KR" sz="3200" b="1" dirty="0" smtClean="0">
              <a:latin typeface="+mj-ea"/>
              <a:ea typeface="+mj-ea"/>
            </a:endParaRPr>
          </a:p>
          <a:p>
            <a:endParaRPr lang="en-US" altLang="ko-KR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7768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481329"/>
            <a:ext cx="11343051" cy="4525963"/>
          </a:xfrm>
        </p:spPr>
        <p:txBody>
          <a:bodyPr/>
          <a:lstStyle/>
          <a:p>
            <a:r>
              <a:rPr lang="en-US" altLang="ko-KR" dirty="0"/>
              <a:t>Layout</a:t>
            </a:r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User-Interface </a:t>
            </a:r>
            <a:r>
              <a:rPr lang="ko-KR" altLang="en-US" dirty="0" err="1"/>
              <a:t>빌드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84032" y="1700808"/>
            <a:ext cx="537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2" y="2204864"/>
            <a:ext cx="6144683" cy="23908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75520" y="2843644"/>
            <a:ext cx="4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03530" y="3861048"/>
            <a:ext cx="4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59830" y="3861048"/>
            <a:ext cx="4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93664" y="2224407"/>
            <a:ext cx="6018959" cy="28623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① </a:t>
            </a:r>
            <a:r>
              <a:rPr lang="en-US" altLang="ko-KR" sz="2400" b="1" dirty="0" err="1" smtClean="0"/>
              <a:t>headerPanel</a:t>
            </a:r>
            <a:endParaRPr lang="en-US" altLang="ko-KR" sz="2400" b="1" dirty="0" smtClean="0"/>
          </a:p>
          <a:p>
            <a:r>
              <a:rPr lang="ko-KR" altLang="en-US" sz="2000" b="1" dirty="0" smtClean="0"/>
              <a:t>기본적인 제목과 주제가 들어가는 곳</a:t>
            </a:r>
            <a:endParaRPr lang="en-US" altLang="ko-KR" sz="2000" b="1" dirty="0" smtClean="0"/>
          </a:p>
          <a:p>
            <a:endParaRPr lang="en-US" altLang="ko-KR" sz="2400" b="1" dirty="0"/>
          </a:p>
          <a:p>
            <a:r>
              <a:rPr lang="ko-KR" altLang="en-US" sz="2400" b="1" dirty="0" smtClean="0"/>
              <a:t>② </a:t>
            </a:r>
            <a:r>
              <a:rPr lang="en-US" altLang="ko-KR" sz="2400" b="1" dirty="0" err="1" smtClean="0"/>
              <a:t>sidebarPanel</a:t>
            </a:r>
            <a:endParaRPr lang="en-US" altLang="ko-KR" sz="2400" b="1" dirty="0"/>
          </a:p>
          <a:p>
            <a:r>
              <a:rPr lang="en-US" altLang="ko-KR" sz="2000" b="1" dirty="0" err="1" smtClean="0"/>
              <a:t>mainPanel</a:t>
            </a:r>
            <a:r>
              <a:rPr lang="ko-KR" altLang="en-US" sz="2000" b="1" dirty="0" smtClean="0"/>
              <a:t>을 다룰 수 있는 컴포넌트들이 들어가는 곳</a:t>
            </a:r>
            <a:endParaRPr lang="en-US" altLang="ko-KR" sz="2000" b="1" dirty="0" smtClean="0"/>
          </a:p>
          <a:p>
            <a:endParaRPr lang="en-US" altLang="ko-KR" sz="2400" b="1" dirty="0"/>
          </a:p>
          <a:p>
            <a:r>
              <a:rPr lang="ko-KR" altLang="en-US" sz="2400" b="1" dirty="0" smtClean="0"/>
              <a:t>③ </a:t>
            </a:r>
            <a:r>
              <a:rPr lang="en-US" altLang="ko-KR" sz="2400" b="1" dirty="0" err="1" smtClean="0"/>
              <a:t>mainPanel</a:t>
            </a:r>
            <a:endParaRPr lang="en-US" altLang="ko-KR" sz="2400" b="1" dirty="0" smtClean="0"/>
          </a:p>
          <a:p>
            <a:r>
              <a:rPr lang="ko-KR" altLang="en-US" sz="2000" b="1" dirty="0" smtClean="0"/>
              <a:t>실질적인 작업의 결과가 보여지는 곳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678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User-Interface </a:t>
            </a:r>
            <a:r>
              <a:rPr lang="ko-KR" altLang="en-US" dirty="0" err="1"/>
              <a:t>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Headers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45" y="2348880"/>
            <a:ext cx="3839923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2348880"/>
            <a:ext cx="5374773" cy="228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5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User-Interface </a:t>
            </a:r>
            <a:r>
              <a:rPr lang="ko-KR" altLang="en-US" dirty="0" err="1"/>
              <a:t>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Formatted Text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2276873"/>
            <a:ext cx="7531827" cy="4167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597" y="2276873"/>
            <a:ext cx="6565596" cy="2683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334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User-Interface </a:t>
            </a:r>
            <a:r>
              <a:rPr lang="ko-KR" altLang="en-US" dirty="0" err="1"/>
              <a:t>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이미지 출력</a:t>
            </a:r>
            <a:endParaRPr lang="ko-KR" altLang="en-US" dirty="0"/>
          </a:p>
        </p:txBody>
      </p:sp>
      <p:sp>
        <p:nvSpPr>
          <p:cNvPr id="7" name="자유형 6"/>
          <p:cNvSpPr/>
          <p:nvPr/>
        </p:nvSpPr>
        <p:spPr>
          <a:xfrm>
            <a:off x="9801412" y="2859742"/>
            <a:ext cx="609600" cy="134471"/>
          </a:xfrm>
          <a:custGeom>
            <a:avLst/>
            <a:gdLst>
              <a:gd name="connsiteX0" fmla="*/ 0 w 457200"/>
              <a:gd name="connsiteY0" fmla="*/ 134471 h 134471"/>
              <a:gd name="connsiteX1" fmla="*/ 71717 w 457200"/>
              <a:gd name="connsiteY1" fmla="*/ 125506 h 134471"/>
              <a:gd name="connsiteX2" fmla="*/ 340659 w 457200"/>
              <a:gd name="connsiteY2" fmla="*/ 98612 h 134471"/>
              <a:gd name="connsiteX3" fmla="*/ 457200 w 457200"/>
              <a:gd name="connsiteY3" fmla="*/ 0 h 13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134471">
                <a:moveTo>
                  <a:pt x="0" y="134471"/>
                </a:moveTo>
                <a:cubicBezTo>
                  <a:pt x="7470" y="132976"/>
                  <a:pt x="71717" y="125506"/>
                  <a:pt x="71717" y="125506"/>
                </a:cubicBezTo>
                <a:cubicBezTo>
                  <a:pt x="128493" y="119530"/>
                  <a:pt x="276412" y="119530"/>
                  <a:pt x="340659" y="98612"/>
                </a:cubicBezTo>
                <a:cubicBezTo>
                  <a:pt x="404906" y="77694"/>
                  <a:pt x="431053" y="38847"/>
                  <a:pt x="457200" y="0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47" y="2062821"/>
            <a:ext cx="5513842" cy="2052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862" y="3645024"/>
            <a:ext cx="6562868" cy="28214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862" y="1953114"/>
            <a:ext cx="5446644" cy="94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68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481329"/>
            <a:ext cx="11343051" cy="4525963"/>
          </a:xfrm>
        </p:spPr>
        <p:txBody>
          <a:bodyPr/>
          <a:lstStyle/>
          <a:p>
            <a:r>
              <a:rPr lang="en-US" altLang="ko-KR" dirty="0"/>
              <a:t>Control widgets</a:t>
            </a:r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Control Widgets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84032" y="1700808"/>
            <a:ext cx="537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2348880"/>
            <a:ext cx="6096993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365" y="2322756"/>
            <a:ext cx="5280587" cy="2895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528365" y="1783849"/>
            <a:ext cx="27863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Standard </a:t>
            </a:r>
            <a:r>
              <a:rPr lang="en-US" altLang="ko-KR" sz="2000" b="1" dirty="0"/>
              <a:t>Shiny </a:t>
            </a:r>
            <a:r>
              <a:rPr lang="en-US" altLang="ko-KR" sz="2000" b="1" dirty="0" smtClean="0"/>
              <a:t>widgets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781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481329"/>
            <a:ext cx="11343051" cy="4525963"/>
          </a:xfrm>
        </p:spPr>
        <p:txBody>
          <a:bodyPr/>
          <a:lstStyle/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Reactive Output </a:t>
            </a:r>
            <a:r>
              <a:rPr lang="ko-KR" altLang="en-US" dirty="0" smtClean="0"/>
              <a:t>디스플레이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17" y="1700808"/>
            <a:ext cx="11050543" cy="33342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4157" y="4580763"/>
            <a:ext cx="10273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목표 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widget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내용을 바꾸었을 때 </a:t>
            </a:r>
            <a:r>
              <a:rPr lang="en-US" altLang="ko-KR" sz="2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mainPanel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정보가 자동으로 수정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37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3600" dirty="0" smtClean="0"/>
              <a:t>Reactive output </a:t>
            </a:r>
            <a:r>
              <a:rPr lang="ko-KR" altLang="en-US" sz="3600" dirty="0" smtClean="0"/>
              <a:t>생성을 위한 </a:t>
            </a:r>
            <a:r>
              <a:rPr lang="en-US" altLang="ko-KR" sz="3600" dirty="0" smtClean="0"/>
              <a:t>2</a:t>
            </a:r>
            <a:r>
              <a:rPr lang="ko-KR" altLang="en-US" sz="3600" dirty="0" smtClean="0"/>
              <a:t>단계</a:t>
            </a:r>
            <a:endParaRPr lang="en-US" altLang="ko-KR" sz="3600" dirty="0" smtClean="0"/>
          </a:p>
          <a:p>
            <a:pPr marL="109728" indent="0">
              <a:buNone/>
            </a:pPr>
            <a:endParaRPr lang="en-US" altLang="ko-KR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 smtClean="0">
                <a:solidFill>
                  <a:schemeClr val="tx1"/>
                </a:solidFill>
              </a:rPr>
              <a:t>User Interface</a:t>
            </a:r>
            <a:r>
              <a:rPr lang="ko-KR" altLang="en-US" sz="2800" dirty="0" smtClean="0">
                <a:solidFill>
                  <a:schemeClr val="tx1"/>
                </a:solidFill>
              </a:rPr>
              <a:t>에 </a:t>
            </a:r>
            <a:r>
              <a:rPr lang="en-US" altLang="ko-KR" sz="2800" dirty="0" smtClean="0">
                <a:solidFill>
                  <a:schemeClr val="tx1"/>
                </a:solidFill>
              </a:rPr>
              <a:t>R </a:t>
            </a:r>
            <a:r>
              <a:rPr lang="en-US" altLang="ko-KR" sz="2800" dirty="0">
                <a:solidFill>
                  <a:schemeClr val="tx1"/>
                </a:solidFill>
              </a:rPr>
              <a:t>object </a:t>
            </a:r>
            <a:r>
              <a:rPr lang="ko-KR" altLang="en-US" sz="2800" dirty="0" smtClean="0">
                <a:solidFill>
                  <a:schemeClr val="tx1"/>
                </a:solidFill>
              </a:rPr>
              <a:t>추가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 smtClean="0">
                <a:solidFill>
                  <a:schemeClr val="tx1"/>
                </a:solidFill>
              </a:rPr>
              <a:t>R object</a:t>
            </a:r>
            <a:r>
              <a:rPr lang="ko-KR" altLang="en-US" sz="2800" dirty="0" smtClean="0">
                <a:solidFill>
                  <a:schemeClr val="tx1"/>
                </a:solidFill>
              </a:rPr>
              <a:t>를 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빌드하기</a:t>
            </a:r>
            <a:r>
              <a:rPr lang="ko-KR" altLang="en-US" sz="2800" dirty="0" smtClean="0">
                <a:solidFill>
                  <a:schemeClr val="tx1"/>
                </a:solidFill>
              </a:rPr>
              <a:t> 위해 </a:t>
            </a:r>
            <a:r>
              <a:rPr lang="en-US" altLang="ko-KR" sz="2800" dirty="0" smtClean="0">
                <a:solidFill>
                  <a:schemeClr val="tx1"/>
                </a:solidFill>
              </a:rPr>
              <a:t>R </a:t>
            </a:r>
            <a:r>
              <a:rPr lang="ko-KR" altLang="en-US" sz="2800" dirty="0" smtClean="0">
                <a:solidFill>
                  <a:schemeClr val="tx1"/>
                </a:solidFill>
              </a:rPr>
              <a:t>코드를 삽입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Reactive Output </a:t>
            </a:r>
            <a:r>
              <a:rPr lang="ko-KR" altLang="en-US" dirty="0"/>
              <a:t>디스플레이</a:t>
            </a:r>
          </a:p>
        </p:txBody>
      </p:sp>
    </p:spTree>
    <p:extLst>
      <p:ext uri="{BB962C8B-B14F-4D97-AF65-F5344CB8AC3E}">
        <p14:creationId xmlns:p14="http://schemas.microsoft.com/office/powerpoint/2010/main" val="9072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1: User Interface</a:t>
            </a:r>
            <a:r>
              <a:rPr lang="ko-KR" altLang="en-US" dirty="0"/>
              <a:t>에 </a:t>
            </a:r>
            <a:r>
              <a:rPr lang="en-US" altLang="ko-KR" dirty="0"/>
              <a:t>R object 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en-US" altLang="ko-KR" dirty="0"/>
          </a:p>
          <a:p>
            <a:pPr marL="109728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Reactive Output </a:t>
            </a:r>
            <a:r>
              <a:rPr lang="ko-KR" altLang="en-US" dirty="0"/>
              <a:t>디스플레이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058144"/>
            <a:ext cx="6192443" cy="3819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56133"/>
              </p:ext>
            </p:extLst>
          </p:nvPr>
        </p:nvGraphicFramePr>
        <p:xfrm>
          <a:off x="7536160" y="2636912"/>
          <a:ext cx="4152694" cy="244827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650491"/>
                <a:gridCol w="1502203"/>
              </a:tblGrid>
              <a:tr h="306034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Output function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creates</a:t>
                      </a:r>
                    </a:p>
                  </a:txBody>
                  <a:tcPr marL="121920" marR="121920" anchor="ctr"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htmlOutput</a:t>
                      </a:r>
                      <a:endParaRPr lang="en-US" sz="1400" dirty="0">
                        <a:effectLst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raw HTML</a:t>
                      </a:r>
                    </a:p>
                  </a:txBody>
                  <a:tcPr marL="121920" marR="121920" anchor="ctr"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imageOutput</a:t>
                      </a:r>
                      <a:endParaRPr lang="en-US" sz="1400" dirty="0">
                        <a:effectLst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image</a:t>
                      </a:r>
                    </a:p>
                  </a:txBody>
                  <a:tcPr marL="121920" marR="121920" anchor="ctr"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plotOutput</a:t>
                      </a:r>
                      <a:endParaRPr lang="en-US" sz="1400" dirty="0">
                        <a:effectLst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plot</a:t>
                      </a:r>
                    </a:p>
                  </a:txBody>
                  <a:tcPr marL="121920" marR="121920" anchor="ctr"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tableOutput</a:t>
                      </a:r>
                      <a:endParaRPr lang="en-US" sz="1400" dirty="0">
                        <a:effectLst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table</a:t>
                      </a:r>
                    </a:p>
                  </a:txBody>
                  <a:tcPr marL="121920" marR="121920" anchor="ctr"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n-US" sz="1400" u="sng" dirty="0" err="1">
                          <a:effectLst/>
                        </a:rPr>
                        <a:t>textOutput</a:t>
                      </a:r>
                      <a:endParaRPr lang="en-US" sz="1400" u="sng" dirty="0">
                        <a:effectLst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sz="1400" u="sng" dirty="0">
                          <a:effectLst/>
                        </a:rPr>
                        <a:t>text</a:t>
                      </a:r>
                    </a:p>
                  </a:txBody>
                  <a:tcPr marL="121920" marR="121920" anchor="ctr"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uiOutput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raw HTML</a:t>
                      </a:r>
                    </a:p>
                  </a:txBody>
                  <a:tcPr marL="121920" marR="121920" anchor="ctr"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verbatimTextOutput</a:t>
                      </a:r>
                      <a:endParaRPr lang="en-US" sz="1400" dirty="0">
                        <a:effectLst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text</a:t>
                      </a:r>
                    </a:p>
                  </a:txBody>
                  <a:tcPr marL="121920" marR="121920" anchor="ctr"/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 flipH="1" flipV="1">
            <a:off x="3407701" y="5373216"/>
            <a:ext cx="288032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80043" y="5426640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en-US" altLang="ko-KR" sz="1400" dirty="0" smtClean="0"/>
              <a:t>Output </a:t>
            </a:r>
            <a:r>
              <a:rPr lang="ko-KR" altLang="en-US" sz="1400" dirty="0" smtClean="0"/>
              <a:t>함수의 첫 번째 인자인 </a:t>
            </a:r>
            <a:r>
              <a:rPr lang="en-US" altLang="ko-KR" sz="1400" dirty="0" err="1" smtClean="0"/>
              <a:t>outputId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해당 예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“text1”)</a:t>
            </a:r>
            <a:r>
              <a:rPr lang="ko-KR" altLang="en-US" sz="1400" dirty="0" smtClean="0"/>
              <a:t>를 </a:t>
            </a:r>
            <a:r>
              <a:rPr lang="en-US" altLang="ko-KR" sz="1400" dirty="0"/>
              <a:t>reactive output </a:t>
            </a:r>
            <a:r>
              <a:rPr lang="en-US" altLang="ko-KR" sz="1400" dirty="0" smtClean="0"/>
              <a:t>variable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id</a:t>
            </a:r>
            <a:r>
              <a:rPr lang="ko-KR" altLang="en-US" sz="1400" dirty="0" smtClean="0"/>
              <a:t>로 사용 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39618" y="3573016"/>
            <a:ext cx="480053" cy="233954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39617" y="4365104"/>
            <a:ext cx="768084" cy="233954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43873" y="2564904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inputId</a:t>
            </a:r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3107766" y="2895600"/>
            <a:ext cx="2163481" cy="690282"/>
          </a:xfrm>
          <a:custGeom>
            <a:avLst/>
            <a:gdLst>
              <a:gd name="connsiteX0" fmla="*/ 0 w 1622611"/>
              <a:gd name="connsiteY0" fmla="*/ 690282 h 690282"/>
              <a:gd name="connsiteX1" fmla="*/ 125505 w 1622611"/>
              <a:gd name="connsiteY1" fmla="*/ 609600 h 690282"/>
              <a:gd name="connsiteX2" fmla="*/ 744070 w 1622611"/>
              <a:gd name="connsiteY2" fmla="*/ 242047 h 690282"/>
              <a:gd name="connsiteX3" fmla="*/ 1165411 w 1622611"/>
              <a:gd name="connsiteY3" fmla="*/ 367553 h 690282"/>
              <a:gd name="connsiteX4" fmla="*/ 1622611 w 1622611"/>
              <a:gd name="connsiteY4" fmla="*/ 0 h 69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611" h="690282">
                <a:moveTo>
                  <a:pt x="0" y="690282"/>
                </a:moveTo>
                <a:cubicBezTo>
                  <a:pt x="746" y="687294"/>
                  <a:pt x="125505" y="609600"/>
                  <a:pt x="125505" y="609600"/>
                </a:cubicBezTo>
                <a:cubicBezTo>
                  <a:pt x="249517" y="534894"/>
                  <a:pt x="570752" y="282388"/>
                  <a:pt x="744070" y="242047"/>
                </a:cubicBezTo>
                <a:cubicBezTo>
                  <a:pt x="917388" y="201706"/>
                  <a:pt x="1018988" y="407894"/>
                  <a:pt x="1165411" y="367553"/>
                </a:cubicBezTo>
                <a:cubicBezTo>
                  <a:pt x="1311834" y="327212"/>
                  <a:pt x="1467222" y="163606"/>
                  <a:pt x="1622611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3418541" y="2913530"/>
            <a:ext cx="2393587" cy="1660057"/>
          </a:xfrm>
          <a:custGeom>
            <a:avLst/>
            <a:gdLst>
              <a:gd name="connsiteX0" fmla="*/ 0 w 1795190"/>
              <a:gd name="connsiteY0" fmla="*/ 1532965 h 1660057"/>
              <a:gd name="connsiteX1" fmla="*/ 1604682 w 1795190"/>
              <a:gd name="connsiteY1" fmla="*/ 1506071 h 1660057"/>
              <a:gd name="connsiteX2" fmla="*/ 1703294 w 1795190"/>
              <a:gd name="connsiteY2" fmla="*/ 0 h 166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5190" h="1660057">
                <a:moveTo>
                  <a:pt x="0" y="1532965"/>
                </a:moveTo>
                <a:cubicBezTo>
                  <a:pt x="660400" y="1647265"/>
                  <a:pt x="1320800" y="1761565"/>
                  <a:pt x="1604682" y="1506071"/>
                </a:cubicBezTo>
                <a:cubicBezTo>
                  <a:pt x="1888564" y="1250577"/>
                  <a:pt x="1795929" y="625288"/>
                  <a:pt x="1703294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239350" y="5085184"/>
            <a:ext cx="624069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268" y="3368716"/>
            <a:ext cx="588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입력제어</a:t>
            </a:r>
            <a:endParaRPr lang="ko-KR" altLang="en-US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왼쪽 중괄호 15"/>
          <p:cNvSpPr/>
          <p:nvPr/>
        </p:nvSpPr>
        <p:spPr>
          <a:xfrm>
            <a:off x="677350" y="2780348"/>
            <a:ext cx="330085" cy="2232828"/>
          </a:xfrm>
          <a:prstGeom prst="leftBrace">
            <a:avLst>
              <a:gd name="adj1" fmla="val 4402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72429" y="5147609"/>
            <a:ext cx="588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ko-KR" altLang="en-US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왼쪽 중괄호 18"/>
          <p:cNvSpPr/>
          <p:nvPr/>
        </p:nvSpPr>
        <p:spPr>
          <a:xfrm>
            <a:off x="659178" y="5161912"/>
            <a:ext cx="330085" cy="499337"/>
          </a:xfrm>
          <a:prstGeom prst="leftBrace">
            <a:avLst>
              <a:gd name="adj1" fmla="val 4402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2: </a:t>
            </a:r>
            <a:r>
              <a:rPr lang="en-US" altLang="ko-KR" dirty="0">
                <a:solidFill>
                  <a:schemeClr val="tx1"/>
                </a:solidFill>
              </a:rPr>
              <a:t>R object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ko-KR" altLang="en-US" dirty="0" err="1">
                <a:solidFill>
                  <a:schemeClr val="tx1"/>
                </a:solidFill>
              </a:rPr>
              <a:t>빌드하기</a:t>
            </a:r>
            <a:r>
              <a:rPr lang="ko-KR" altLang="en-US" dirty="0">
                <a:solidFill>
                  <a:schemeClr val="tx1"/>
                </a:solidFill>
              </a:rPr>
              <a:t> 위해 </a:t>
            </a:r>
            <a:r>
              <a:rPr lang="en-US" altLang="ko-KR" dirty="0">
                <a:solidFill>
                  <a:schemeClr val="tx1"/>
                </a:solidFill>
              </a:rPr>
              <a:t>R </a:t>
            </a:r>
            <a:r>
              <a:rPr lang="ko-KR" altLang="en-US" dirty="0">
                <a:solidFill>
                  <a:schemeClr val="tx1"/>
                </a:solidFill>
              </a:rPr>
              <a:t>코드를 </a:t>
            </a:r>
            <a:r>
              <a:rPr lang="ko-KR" altLang="en-US" dirty="0" smtClean="0">
                <a:solidFill>
                  <a:schemeClr val="tx1"/>
                </a:solidFill>
              </a:rPr>
              <a:t>삽입</a:t>
            </a:r>
            <a:endParaRPr lang="en-US" altLang="ko-KR" dirty="0"/>
          </a:p>
          <a:p>
            <a:pPr marL="109728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Reactive Output </a:t>
            </a:r>
            <a:r>
              <a:rPr lang="ko-KR" altLang="en-US" dirty="0"/>
              <a:t>디스플레이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3446" y="5057308"/>
            <a:ext cx="940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render*</a:t>
            </a:r>
            <a:r>
              <a:rPr lang="ko-KR" altLang="en-US" b="1" dirty="0" smtClean="0">
                <a:latin typeface="+mj-ea"/>
                <a:ea typeface="+mj-ea"/>
              </a:rPr>
              <a:t>함수는 </a:t>
            </a:r>
            <a:r>
              <a:rPr lang="en-US" altLang="ko-KR" b="1" dirty="0" smtClean="0">
                <a:latin typeface="+mj-ea"/>
                <a:ea typeface="+mj-ea"/>
              </a:rPr>
              <a:t>{ }</a:t>
            </a:r>
            <a:r>
              <a:rPr lang="ko-KR" altLang="en-US" b="1" dirty="0" smtClean="0">
                <a:latin typeface="+mj-ea"/>
                <a:ea typeface="+mj-ea"/>
              </a:rPr>
              <a:t>로</a:t>
            </a:r>
            <a:r>
              <a:rPr lang="en-US" altLang="ko-KR" b="1" dirty="0" smtClean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둘러싸인 </a:t>
            </a:r>
            <a:r>
              <a:rPr lang="en-US" altLang="ko-KR" b="1" dirty="0" smtClean="0">
                <a:latin typeface="+mj-ea"/>
                <a:ea typeface="+mj-ea"/>
              </a:rPr>
              <a:t>R expression</a:t>
            </a:r>
            <a:r>
              <a:rPr lang="ko-KR" altLang="en-US" b="1" dirty="0" smtClean="0">
                <a:latin typeface="+mj-ea"/>
                <a:ea typeface="+mj-ea"/>
              </a:rPr>
              <a:t>을 인자로 가짐</a:t>
            </a:r>
            <a:endParaRPr lang="en-US" altLang="ko-KR" b="1" dirty="0" smtClean="0">
              <a:latin typeface="+mj-ea"/>
              <a:ea typeface="+mj-ea"/>
            </a:endParaRPr>
          </a:p>
          <a:p>
            <a:r>
              <a:rPr lang="en-US" altLang="ko-KR" b="1" dirty="0" smtClean="0">
                <a:latin typeface="+mj-ea"/>
                <a:ea typeface="+mj-ea"/>
              </a:rPr>
              <a:t>R expression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수행 후</a:t>
            </a:r>
            <a:r>
              <a:rPr lang="en-US" altLang="ko-KR" b="1" dirty="0" smtClean="0">
                <a:latin typeface="+mj-ea"/>
                <a:ea typeface="+mj-ea"/>
              </a:rPr>
              <a:t>, object</a:t>
            </a:r>
            <a:r>
              <a:rPr lang="ko-KR" altLang="en-US" b="1" dirty="0" smtClean="0">
                <a:latin typeface="+mj-ea"/>
                <a:ea typeface="+mj-ea"/>
              </a:rPr>
              <a:t>를 </a:t>
            </a:r>
            <a:r>
              <a:rPr lang="en-US" altLang="ko-KR" b="1" dirty="0" smtClean="0">
                <a:latin typeface="+mj-ea"/>
                <a:ea typeface="+mj-ea"/>
              </a:rPr>
              <a:t>return </a:t>
            </a:r>
            <a:r>
              <a:rPr lang="en-US" altLang="ko-KR" b="1" dirty="0">
                <a:latin typeface="+mj-ea"/>
                <a:ea typeface="+mj-ea"/>
              </a:rPr>
              <a:t>(a piece of text, a plot, a data frame, </a:t>
            </a:r>
            <a:r>
              <a:rPr lang="en-US" altLang="ko-KR" b="1" dirty="0" err="1">
                <a:latin typeface="+mj-ea"/>
                <a:ea typeface="+mj-ea"/>
              </a:rPr>
              <a:t>etc</a:t>
            </a:r>
            <a:r>
              <a:rPr lang="en-US" altLang="ko-KR" b="1" dirty="0">
                <a:latin typeface="+mj-ea"/>
                <a:ea typeface="+mj-ea"/>
              </a:rPr>
              <a:t>)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4" y="2164946"/>
            <a:ext cx="5496695" cy="2748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606587"/>
              </p:ext>
            </p:extLst>
          </p:nvPr>
        </p:nvGraphicFramePr>
        <p:xfrm>
          <a:off x="6384032" y="2060849"/>
          <a:ext cx="5568618" cy="2526801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806077"/>
                <a:gridCol w="3762541"/>
              </a:tblGrid>
              <a:tr h="296986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render function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creates</a:t>
                      </a:r>
                    </a:p>
                  </a:txBody>
                  <a:tcPr marL="121920" marR="121920" anchor="ctr"/>
                </a:tc>
              </a:tr>
              <a:tr h="50487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renderImage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images (saved as a link to a source file)</a:t>
                      </a:r>
                    </a:p>
                  </a:txBody>
                  <a:tcPr marL="121920" marR="121920" anchor="ctr"/>
                </a:tc>
              </a:tr>
              <a:tr h="30262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renderPlot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plots</a:t>
                      </a:r>
                    </a:p>
                  </a:txBody>
                  <a:tcPr marL="121920" marR="121920" anchor="ctr"/>
                </a:tc>
              </a:tr>
              <a:tr h="302621"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renderPrint</a:t>
                      </a:r>
                      <a:endParaRPr lang="en-US" sz="1200" dirty="0">
                        <a:effectLst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any printed output</a:t>
                      </a:r>
                    </a:p>
                  </a:txBody>
                  <a:tcPr marL="121920" marR="121920" anchor="ctr"/>
                </a:tc>
              </a:tr>
              <a:tr h="51445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renderTable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data frame, matrix, other table like structures</a:t>
                      </a:r>
                    </a:p>
                  </a:txBody>
                  <a:tcPr marL="121920" marR="121920" anchor="ctr"/>
                </a:tc>
              </a:tr>
              <a:tr h="302621">
                <a:tc>
                  <a:txBody>
                    <a:bodyPr/>
                    <a:lstStyle/>
                    <a:p>
                      <a:r>
                        <a:rPr lang="en-US" sz="1200" u="sng" dirty="0" err="1">
                          <a:effectLst/>
                        </a:rPr>
                        <a:t>renderText</a:t>
                      </a:r>
                      <a:endParaRPr lang="en-US" sz="1200" u="sng" dirty="0">
                        <a:effectLst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effectLst/>
                        </a:rPr>
                        <a:t>character strings</a:t>
                      </a:r>
                    </a:p>
                  </a:txBody>
                  <a:tcPr marL="121920" marR="121920" anchor="ctr"/>
                </a:tc>
              </a:tr>
              <a:tr h="30262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renderUI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 Shiny tag object or HTML</a:t>
                      </a:r>
                    </a:p>
                  </a:txBody>
                  <a:tcPr marL="121920" marR="121920" anchor="ctr"/>
                </a:tc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8659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979495" y="3267054"/>
            <a:ext cx="564111" cy="161946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79495" y="3861048"/>
            <a:ext cx="564111" cy="161946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93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58368" y="1319784"/>
            <a:ext cx="10972800" cy="4599432"/>
          </a:xfrm>
        </p:spPr>
        <p:txBody>
          <a:bodyPr/>
          <a:lstStyle/>
          <a:p>
            <a:r>
              <a:rPr lang="en-US" altLang="ko-KR" dirty="0" smtClean="0"/>
              <a:t>App</a:t>
            </a:r>
            <a:r>
              <a:rPr lang="ko-KR" altLang="en-US" dirty="0" smtClean="0"/>
              <a:t>의 구동 및 </a:t>
            </a:r>
            <a:r>
              <a:rPr lang="en-US" altLang="ko-KR" dirty="0" smtClean="0"/>
              <a:t>Reactive output </a:t>
            </a:r>
            <a:r>
              <a:rPr lang="ko-KR" altLang="en-US" dirty="0" smtClean="0"/>
              <a:t>확인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109728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Reactive Output </a:t>
            </a:r>
            <a:r>
              <a:rPr lang="ko-KR" altLang="en-US" dirty="0"/>
              <a:t>디스플레이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8659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347" y="2050544"/>
            <a:ext cx="6720747" cy="412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4497355" y="4112592"/>
            <a:ext cx="2366731" cy="406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6705600" y="3284984"/>
            <a:ext cx="878565" cy="935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27915" y="3933056"/>
            <a:ext cx="10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36160" y="3779748"/>
            <a:ext cx="134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pic>
        <p:nvPicPr>
          <p:cNvPr id="11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363" y="4216136"/>
            <a:ext cx="1476375" cy="895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43038" y="4189118"/>
            <a:ext cx="149902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Server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142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Shiny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0832" y="1271016"/>
            <a:ext cx="10972800" cy="459943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Shiny</a:t>
            </a:r>
            <a:r>
              <a:rPr lang="ko-KR" altLang="en-US" sz="2800" dirty="0" smtClean="0"/>
              <a:t> 란</a:t>
            </a:r>
            <a:r>
              <a:rPr lang="en-US" altLang="ko-KR" sz="2800" dirty="0" smtClean="0"/>
              <a:t>?</a:t>
            </a:r>
          </a:p>
          <a:p>
            <a:pPr lvl="1"/>
            <a:r>
              <a:rPr lang="en-US" altLang="ko-KR" sz="2400" b="1" dirty="0" smtClean="0"/>
              <a:t>R + Interactivity (</a:t>
            </a:r>
            <a:r>
              <a:rPr lang="ko-KR" altLang="en-US" sz="2400" b="1" dirty="0" smtClean="0"/>
              <a:t>사용자 반응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지원</a:t>
            </a:r>
            <a:r>
              <a:rPr lang="en-US" altLang="ko-KR" sz="2400" b="1" dirty="0" smtClean="0"/>
              <a:t>) + Web</a:t>
            </a:r>
          </a:p>
          <a:p>
            <a:pPr lvl="1"/>
            <a:r>
              <a:rPr lang="en-US" altLang="ko-KR" sz="2400" b="1" dirty="0" smtClean="0"/>
              <a:t>R </a:t>
            </a:r>
            <a:r>
              <a:rPr lang="ko-KR" altLang="en-US" sz="2400" b="1" dirty="0" smtClean="0"/>
              <a:t>환경에서의 분석작업을 프로그램 수준에서 지원하기 위한 프레임워크</a:t>
            </a:r>
            <a:endParaRPr lang="en-US" altLang="ko-KR" sz="24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95" y="2892258"/>
            <a:ext cx="7100245" cy="29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11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 code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45275" y="1246632"/>
            <a:ext cx="10972800" cy="4599432"/>
          </a:xfrm>
        </p:spPr>
        <p:txBody>
          <a:bodyPr/>
          <a:lstStyle/>
          <a:p>
            <a:r>
              <a:rPr lang="en-US" altLang="ko-KR" dirty="0" smtClean="0"/>
              <a:t>Showcase </a:t>
            </a:r>
            <a:r>
              <a:rPr lang="ko-KR" altLang="en-US" dirty="0" smtClean="0"/>
              <a:t>모드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99456" y="2143311"/>
            <a:ext cx="9985109" cy="276999"/>
          </a:xfrm>
          <a:prstGeom prst="rect">
            <a:avLst/>
          </a:prstGeom>
          <a:solidFill>
            <a:srgbClr val="E1E2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runApp("test", display.mode = "showcase")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66" y="2641096"/>
            <a:ext cx="10589309" cy="3576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자유형 8"/>
          <p:cNvSpPr/>
          <p:nvPr/>
        </p:nvSpPr>
        <p:spPr>
          <a:xfrm>
            <a:off x="6446222" y="2420472"/>
            <a:ext cx="1290917" cy="986117"/>
          </a:xfrm>
          <a:custGeom>
            <a:avLst/>
            <a:gdLst>
              <a:gd name="connsiteX0" fmla="*/ 0 w 968188"/>
              <a:gd name="connsiteY0" fmla="*/ 0 h 986117"/>
              <a:gd name="connsiteX1" fmla="*/ 161365 w 968188"/>
              <a:gd name="connsiteY1" fmla="*/ 367553 h 986117"/>
              <a:gd name="connsiteX2" fmla="*/ 618565 w 968188"/>
              <a:gd name="connsiteY2" fmla="*/ 421341 h 986117"/>
              <a:gd name="connsiteX3" fmla="*/ 968188 w 968188"/>
              <a:gd name="connsiteY3" fmla="*/ 986117 h 986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8188" h="986117">
                <a:moveTo>
                  <a:pt x="0" y="0"/>
                </a:moveTo>
                <a:cubicBezTo>
                  <a:pt x="29135" y="148665"/>
                  <a:pt x="58271" y="297330"/>
                  <a:pt x="161365" y="367553"/>
                </a:cubicBezTo>
                <a:cubicBezTo>
                  <a:pt x="264459" y="437776"/>
                  <a:pt x="484095" y="318247"/>
                  <a:pt x="618565" y="421341"/>
                </a:cubicBezTo>
                <a:cubicBezTo>
                  <a:pt x="753035" y="524435"/>
                  <a:pt x="860611" y="755276"/>
                  <a:pt x="968188" y="98611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291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31371" y="1331976"/>
            <a:ext cx="10972800" cy="4599432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Stock </a:t>
            </a:r>
            <a:r>
              <a:rPr lang="ko-KR" altLang="en-US" sz="2000" dirty="0" smtClean="0">
                <a:solidFill>
                  <a:schemeClr val="tx1"/>
                </a:solidFill>
              </a:rPr>
              <a:t>이라는 이름의 폴더 생성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다음 파일을 다운로드</a:t>
            </a:r>
            <a:r>
              <a:rPr lang="en-US" altLang="ko-KR" sz="2000" dirty="0" smtClean="0">
                <a:solidFill>
                  <a:schemeClr val="tx1"/>
                </a:solidFill>
              </a:rPr>
              <a:t>:</a:t>
            </a:r>
            <a:r>
              <a:rPr lang="en-US" altLang="ko-KR" sz="2000" dirty="0">
                <a:solidFill>
                  <a:schemeClr val="tx1"/>
                </a:solidFill>
              </a:rPr>
              <a:t> </a:t>
            </a:r>
            <a:r>
              <a:rPr lang="en-US" altLang="ko-KR" sz="2000" dirty="0" err="1">
                <a:solidFill>
                  <a:schemeClr val="tx1"/>
                </a:solidFill>
                <a:hlinkClick r:id="rId2"/>
              </a:rPr>
              <a:t>ui.R</a:t>
            </a:r>
            <a:r>
              <a:rPr lang="en-US" altLang="ko-KR" sz="2000" dirty="0">
                <a:solidFill>
                  <a:schemeClr val="tx1"/>
                </a:solidFill>
              </a:rPr>
              <a:t>, </a:t>
            </a:r>
            <a:r>
              <a:rPr lang="en-US" altLang="ko-KR" sz="2000" dirty="0" err="1">
                <a:solidFill>
                  <a:schemeClr val="tx1"/>
                </a:solidFill>
                <a:hlinkClick r:id="rId3"/>
              </a:rPr>
              <a:t>server.R</a:t>
            </a:r>
            <a:r>
              <a:rPr lang="en-US" altLang="ko-KR" sz="2000" dirty="0">
                <a:solidFill>
                  <a:schemeClr val="tx1"/>
                </a:solidFill>
              </a:rPr>
              <a:t>, and </a:t>
            </a:r>
            <a:r>
              <a:rPr lang="en-US" altLang="ko-KR" sz="2000" dirty="0" err="1">
                <a:solidFill>
                  <a:schemeClr val="tx1"/>
                </a:solidFill>
                <a:hlinkClick r:id="rId4"/>
              </a:rPr>
              <a:t>helpers.R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App </a:t>
            </a:r>
            <a:r>
              <a:rPr lang="ko-KR" altLang="en-US" sz="2000" dirty="0" smtClean="0">
                <a:solidFill>
                  <a:schemeClr val="tx1"/>
                </a:solidFill>
              </a:rPr>
              <a:t>구동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runApp</a:t>
            </a:r>
            <a:r>
              <a:rPr lang="en-US" altLang="ko-KR" sz="2000" dirty="0">
                <a:solidFill>
                  <a:schemeClr val="tx1"/>
                </a:solidFill>
              </a:rPr>
              <a:t>("</a:t>
            </a:r>
            <a:r>
              <a:rPr lang="en-US" altLang="ko-KR" sz="2000" dirty="0" err="1">
                <a:solidFill>
                  <a:schemeClr val="tx1"/>
                </a:solidFill>
              </a:rPr>
              <a:t>stockVis</a:t>
            </a:r>
            <a:r>
              <a:rPr lang="en-US" altLang="ko-KR" sz="2000" dirty="0">
                <a:solidFill>
                  <a:schemeClr val="tx1"/>
                </a:solidFill>
              </a:rPr>
              <a:t>")</a:t>
            </a:r>
          </a:p>
          <a:p>
            <a:pPr marL="109728" indent="0">
              <a:buNone/>
            </a:pPr>
            <a:endParaRPr lang="en-US" altLang="ko-KR" sz="3600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ko-KR" sz="3600" dirty="0" smtClean="0">
                <a:solidFill>
                  <a:schemeClr val="tx1"/>
                </a:solidFill>
              </a:rPr>
              <a:t>                                          </a:t>
            </a:r>
            <a:r>
              <a:rPr lang="en-US" altLang="ko-KR" sz="3600" dirty="0">
                <a:solidFill>
                  <a:schemeClr val="tx1"/>
                </a:solidFill>
              </a:rPr>
              <a:t/>
            </a:r>
            <a:br>
              <a:rPr lang="en-US" altLang="ko-KR" sz="3600" dirty="0">
                <a:solidFill>
                  <a:schemeClr val="tx1"/>
                </a:solidFill>
              </a:rPr>
            </a:br>
            <a:endParaRPr lang="en-US" altLang="ko-KR" sz="3600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ko-KR" sz="3600" dirty="0">
                <a:solidFill>
                  <a:schemeClr val="tx1"/>
                </a:solidFill>
              </a:rPr>
              <a:t/>
            </a:r>
            <a:br>
              <a:rPr lang="en-US" altLang="ko-KR" sz="3600" dirty="0">
                <a:solidFill>
                  <a:schemeClr val="tx1"/>
                </a:solidFill>
              </a:rPr>
            </a:b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ffectLst/>
              </a:rPr>
              <a:t>Reactive Expressions</a:t>
            </a:r>
            <a:endParaRPr lang="en-US" altLang="ko-KR" dirty="0">
              <a:effectLst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8659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2922656"/>
            <a:ext cx="6720747" cy="247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48128" y="3212976"/>
            <a:ext cx="48005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Select </a:t>
            </a:r>
            <a:r>
              <a:rPr lang="en-US" altLang="ko-KR" sz="1400" dirty="0"/>
              <a:t>a stock to examine</a:t>
            </a:r>
          </a:p>
          <a:p>
            <a:r>
              <a:rPr lang="en-US" altLang="ko-KR" sz="1400" dirty="0" smtClean="0"/>
              <a:t>2. Pick </a:t>
            </a:r>
            <a:r>
              <a:rPr lang="en-US" altLang="ko-KR" sz="1400" dirty="0"/>
              <a:t>a range of dates to review</a:t>
            </a:r>
          </a:p>
          <a:p>
            <a:r>
              <a:rPr lang="en-US" altLang="ko-KR" sz="1400" dirty="0" smtClean="0"/>
              <a:t>3. Choose </a:t>
            </a:r>
            <a:r>
              <a:rPr lang="en-US" altLang="ko-KR" sz="1400" dirty="0"/>
              <a:t>whether to plot stock prices </a:t>
            </a:r>
            <a:r>
              <a:rPr lang="en-US" altLang="ko-KR" sz="1400" dirty="0" smtClean="0"/>
              <a:t>   or </a:t>
            </a:r>
            <a:r>
              <a:rPr lang="en-US" altLang="ko-KR" sz="1400" dirty="0"/>
              <a:t>the log of the stock prices on the y axis, and</a:t>
            </a:r>
          </a:p>
          <a:p>
            <a:r>
              <a:rPr lang="en-US" altLang="ko-KR" sz="1400" dirty="0" smtClean="0"/>
              <a:t>4. Decide </a:t>
            </a:r>
            <a:r>
              <a:rPr lang="en-US" altLang="ko-KR" sz="1400" dirty="0"/>
              <a:t>whether or not to correct prices for inflation.</a:t>
            </a:r>
          </a:p>
        </p:txBody>
      </p:sp>
    </p:spTree>
    <p:extLst>
      <p:ext uri="{BB962C8B-B14F-4D97-AF65-F5344CB8AC3E}">
        <p14:creationId xmlns:p14="http://schemas.microsoft.com/office/powerpoint/2010/main" val="19930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Streamline </a:t>
            </a:r>
            <a:r>
              <a:rPr lang="ko-KR" altLang="en-US" sz="2400" dirty="0" smtClean="0"/>
              <a:t>계</a:t>
            </a:r>
            <a:r>
              <a:rPr lang="ko-KR" altLang="en-US" sz="2400" dirty="0"/>
              <a:t>산</a:t>
            </a:r>
            <a:endParaRPr lang="en-US" altLang="ko-KR" sz="2400" dirty="0"/>
          </a:p>
          <a:p>
            <a:pPr marL="109728" indent="0">
              <a:buNone/>
            </a:pPr>
            <a:r>
              <a:rPr lang="en-US" altLang="ko-KR" sz="1800" dirty="0"/>
              <a:t/>
            </a:r>
            <a:br>
              <a:rPr lang="en-US" altLang="ko-KR" sz="1800" dirty="0"/>
            </a:br>
            <a:endParaRPr lang="en-US" altLang="ko-KR" dirty="0"/>
          </a:p>
          <a:p>
            <a:pPr marL="109728" indent="0">
              <a:buNone/>
            </a:pPr>
            <a:r>
              <a:rPr lang="en-US" altLang="ko-KR" dirty="0" smtClean="0"/>
              <a:t>                                         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109728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Use Reactive Expressions</a:t>
            </a:r>
            <a:endParaRPr lang="en-US" altLang="ko-KR" b="0" dirty="0">
              <a:effectLst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8659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6" y="2189163"/>
            <a:ext cx="8842209" cy="2002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07435" y="4270399"/>
            <a:ext cx="10273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+mj-ea"/>
                <a:ea typeface="+mj-ea"/>
              </a:rPr>
              <a:t>문제점</a:t>
            </a:r>
            <a:r>
              <a:rPr lang="en-US" altLang="ko-KR" sz="2400" b="1" dirty="0" smtClean="0">
                <a:latin typeface="+mj-ea"/>
                <a:ea typeface="+mj-ea"/>
              </a:rPr>
              <a:t>: </a:t>
            </a:r>
          </a:p>
          <a:p>
            <a:r>
              <a:rPr lang="en-US" altLang="ko-KR" sz="2400" dirty="0" smtClean="0">
                <a:latin typeface="+mj-ea"/>
                <a:ea typeface="+mj-ea"/>
              </a:rPr>
              <a:t>“Plot y axis on the log scale” </a:t>
            </a:r>
            <a:r>
              <a:rPr lang="ko-KR" altLang="en-US" sz="2400" dirty="0" smtClean="0">
                <a:latin typeface="+mj-ea"/>
                <a:ea typeface="+mj-ea"/>
              </a:rPr>
              <a:t>클릭 시</a:t>
            </a:r>
            <a:r>
              <a:rPr lang="en-US" altLang="ko-KR" sz="2400" dirty="0" smtClean="0">
                <a:latin typeface="+mj-ea"/>
                <a:ea typeface="+mj-ea"/>
              </a:rPr>
              <a:t>,</a:t>
            </a:r>
            <a:r>
              <a:rPr lang="en-US" altLang="ko-KR" sz="2400" dirty="0" err="1" smtClean="0">
                <a:latin typeface="+mj-ea"/>
                <a:ea typeface="+mj-ea"/>
              </a:rPr>
              <a:t>renderPlot</a:t>
            </a:r>
            <a:r>
              <a:rPr lang="ko-KR" altLang="en-US" sz="2400" dirty="0" smtClean="0">
                <a:latin typeface="+mj-ea"/>
                <a:ea typeface="+mj-ea"/>
              </a:rPr>
              <a:t>의</a:t>
            </a:r>
            <a:r>
              <a:rPr lang="en-US" altLang="ko-KR" sz="2400" dirty="0" smtClean="0">
                <a:latin typeface="+mj-ea"/>
                <a:ea typeface="+mj-ea"/>
              </a:rPr>
              <a:t> </a:t>
            </a:r>
            <a:r>
              <a:rPr lang="ko-KR" altLang="en-US" sz="2400" dirty="0" smtClean="0">
                <a:latin typeface="+mj-ea"/>
                <a:ea typeface="+mj-ea"/>
              </a:rPr>
              <a:t>전체가 </a:t>
            </a:r>
            <a:r>
              <a:rPr lang="en-US" altLang="ko-KR" sz="2400" dirty="0" smtClean="0">
                <a:latin typeface="+mj-ea"/>
                <a:ea typeface="+mj-ea"/>
              </a:rPr>
              <a:t>re-run</a:t>
            </a:r>
            <a:r>
              <a:rPr lang="ko-KR" altLang="en-US" sz="2400" dirty="0" smtClean="0">
                <a:latin typeface="+mj-ea"/>
                <a:ea typeface="+mj-ea"/>
              </a:rPr>
              <a:t>함</a:t>
            </a:r>
            <a:endParaRPr lang="en-US" altLang="ko-KR" sz="2400" dirty="0" smtClean="0">
              <a:latin typeface="+mj-ea"/>
              <a:ea typeface="+mj-ea"/>
            </a:endParaRPr>
          </a:p>
          <a:p>
            <a:r>
              <a:rPr lang="en-US" altLang="ko-KR" sz="2400" dirty="0" smtClean="0">
                <a:latin typeface="+mj-ea"/>
                <a:ea typeface="+mj-ea"/>
              </a:rPr>
              <a:t> </a:t>
            </a:r>
            <a:r>
              <a:rPr lang="en-US" altLang="ko-KR" sz="2400" dirty="0" err="1" smtClean="0">
                <a:latin typeface="+mj-ea"/>
                <a:ea typeface="+mj-ea"/>
              </a:rPr>
              <a:t>getSymbols</a:t>
            </a:r>
            <a:r>
              <a:rPr lang="ko-KR" altLang="en-US" sz="2400" dirty="0" smtClean="0">
                <a:latin typeface="+mj-ea"/>
                <a:ea typeface="+mj-ea"/>
              </a:rPr>
              <a:t>에서 </a:t>
            </a:r>
            <a:r>
              <a:rPr lang="en-US" altLang="ko-KR" sz="2400" dirty="0" smtClean="0">
                <a:latin typeface="+mj-ea"/>
                <a:ea typeface="+mj-ea"/>
              </a:rPr>
              <a:t>yahoo finance data re-fetch</a:t>
            </a:r>
          </a:p>
        </p:txBody>
      </p:sp>
    </p:spTree>
    <p:extLst>
      <p:ext uri="{BB962C8B-B14F-4D97-AF65-F5344CB8AC3E}">
        <p14:creationId xmlns:p14="http://schemas.microsoft.com/office/powerpoint/2010/main" val="348543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12064" y="1201293"/>
            <a:ext cx="10972800" cy="459943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Reactive </a:t>
            </a:r>
            <a:r>
              <a:rPr lang="en-US" altLang="ko-KR" sz="2400" dirty="0" smtClean="0"/>
              <a:t>expressions</a:t>
            </a:r>
          </a:p>
          <a:p>
            <a:endParaRPr lang="en-US" altLang="ko-KR" sz="2400" dirty="0"/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/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/>
          </a:p>
          <a:p>
            <a:pPr marL="109728" indent="0">
              <a:buNone/>
            </a:pPr>
            <a:r>
              <a:rPr lang="en-US" altLang="ko-KR" sz="2000" dirty="0" smtClean="0"/>
              <a:t>reactive</a:t>
            </a:r>
            <a:r>
              <a:rPr lang="en-US" altLang="ko-KR" sz="2000" dirty="0"/>
              <a:t> </a:t>
            </a:r>
            <a:r>
              <a:rPr lang="ko-KR" altLang="en-US" sz="2000" dirty="0"/>
              <a:t>함수를 이용하여</a:t>
            </a:r>
            <a:r>
              <a:rPr lang="en-US" altLang="ko-KR" sz="2000" dirty="0"/>
              <a:t> render*  </a:t>
            </a:r>
            <a:r>
              <a:rPr lang="ko-KR" altLang="en-US" sz="2000" dirty="0"/>
              <a:t>함수처럼 </a:t>
            </a:r>
            <a:r>
              <a:rPr lang="en-US" altLang="ko-KR" sz="2000" dirty="0"/>
              <a:t>R expression</a:t>
            </a:r>
            <a:r>
              <a:rPr lang="ko-KR" altLang="en-US" sz="2000" dirty="0"/>
              <a:t>을 </a:t>
            </a:r>
            <a:r>
              <a:rPr lang="en-US" altLang="ko-KR" sz="2000" dirty="0"/>
              <a:t>{}</a:t>
            </a:r>
            <a:r>
              <a:rPr lang="ko-KR" altLang="en-US" sz="2000" dirty="0"/>
              <a:t>안에 </a:t>
            </a:r>
            <a:r>
              <a:rPr lang="ko-KR" altLang="en-US" sz="2000" dirty="0" smtClean="0"/>
              <a:t>구현</a:t>
            </a:r>
            <a:endParaRPr lang="en-US" altLang="ko-KR" sz="2000" dirty="0"/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en-US" altLang="ko-KR" dirty="0" smtClean="0"/>
              <a:t>                                         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109728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Use Reactive Expressions</a:t>
            </a:r>
            <a:endParaRPr lang="en-US" altLang="ko-KR" b="0" dirty="0">
              <a:effectLst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8659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5" y="1631015"/>
            <a:ext cx="8160907" cy="12895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34" y="3501009"/>
            <a:ext cx="8309308" cy="9562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1424" y="4437112"/>
            <a:ext cx="110412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“Plot y axis on the log scale</a:t>
            </a:r>
            <a:r>
              <a:rPr lang="en-US" altLang="ko-KR" sz="2000" b="1" dirty="0" smtClean="0"/>
              <a:t>” </a:t>
            </a:r>
            <a:r>
              <a:rPr lang="ko-KR" altLang="en-US" sz="2000" b="1" dirty="0" smtClean="0"/>
              <a:t>클릭 시</a:t>
            </a:r>
            <a:r>
              <a:rPr lang="en-US" altLang="ko-KR" sz="2000" b="1" dirty="0" smtClean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b="1" dirty="0" err="1" smtClean="0"/>
              <a:t>renderPlot</a:t>
            </a:r>
            <a:r>
              <a:rPr lang="en-US" altLang="ko-KR" sz="2000" b="1" dirty="0" smtClean="0"/>
              <a:t>: call</a:t>
            </a:r>
            <a:r>
              <a:rPr lang="en-US" altLang="ko-KR" sz="2000" b="1" dirty="0"/>
              <a:t> </a:t>
            </a:r>
            <a:r>
              <a:rPr lang="en-US" altLang="ko-KR" sz="2000" b="1" dirty="0" err="1"/>
              <a:t>dataInput</a:t>
            </a:r>
            <a:r>
              <a:rPr lang="en-US" altLang="ko-KR" sz="2000" b="1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000" b="1" dirty="0" err="1" smtClean="0"/>
              <a:t>dataInput</a:t>
            </a:r>
            <a:r>
              <a:rPr lang="en-US" altLang="ko-KR" sz="2000" b="1" dirty="0" smtClean="0"/>
              <a:t>:  dates  </a:t>
            </a:r>
            <a:r>
              <a:rPr lang="ko-KR" altLang="en-US" sz="2000" b="1" dirty="0" smtClean="0"/>
              <a:t>및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/>
              <a:t>symb</a:t>
            </a:r>
            <a:r>
              <a:rPr lang="en-US" altLang="ko-KR" sz="2000" b="1" dirty="0"/>
              <a:t> widgets </a:t>
            </a:r>
            <a:r>
              <a:rPr lang="ko-KR" altLang="en-US" sz="2000" b="1" dirty="0" smtClean="0"/>
              <a:t>의 변경 여부를 확인</a:t>
            </a:r>
            <a:endParaRPr lang="en-US" altLang="ko-KR" sz="20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2000" b="1" dirty="0" err="1" smtClean="0"/>
              <a:t>dataInput</a:t>
            </a:r>
            <a:r>
              <a:rPr lang="en-US" altLang="ko-KR" sz="2000" b="1" dirty="0" smtClean="0"/>
              <a:t>:   Yahoo</a:t>
            </a:r>
            <a:r>
              <a:rPr lang="ko-KR" altLang="en-US" sz="2000" b="1" dirty="0" smtClean="0"/>
              <a:t>로부터 </a:t>
            </a:r>
            <a:r>
              <a:rPr lang="en-US" altLang="ko-KR" sz="2000" b="1" dirty="0" smtClean="0"/>
              <a:t>re-fetch</a:t>
            </a:r>
            <a:r>
              <a:rPr lang="ko-KR" altLang="en-US" sz="2000" b="1" dirty="0" smtClean="0"/>
              <a:t>되는 데이터 없이 저장된 데이터 집합을 리턴</a:t>
            </a:r>
            <a:endParaRPr lang="en-US" altLang="ko-KR" sz="2000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2000" b="1" dirty="0" err="1" smtClean="0"/>
              <a:t>renderPlot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차트를 다시 그림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7227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68052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Reactive </a:t>
            </a:r>
            <a:r>
              <a:rPr lang="en-US" altLang="ko-KR" sz="2400" dirty="0" smtClean="0"/>
              <a:t>expressions </a:t>
            </a:r>
            <a:r>
              <a:rPr lang="ko-KR" altLang="en-US" sz="2400" dirty="0" smtClean="0"/>
              <a:t>수행과정</a:t>
            </a:r>
            <a:endParaRPr lang="en-US" altLang="ko-KR" sz="2400" dirty="0"/>
          </a:p>
          <a:p>
            <a:pPr marL="65151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Reactive expression</a:t>
            </a:r>
            <a:r>
              <a:rPr lang="ko-KR" altLang="en-US" sz="2000" b="1" dirty="0"/>
              <a:t>은 처음 실행 결과를 저장</a:t>
            </a:r>
            <a:endParaRPr lang="en-US" altLang="ko-KR" sz="2000" b="1" dirty="0"/>
          </a:p>
          <a:p>
            <a:pPr marL="65151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Reactive expression</a:t>
            </a:r>
            <a:r>
              <a:rPr lang="ko-KR" altLang="en-US" sz="2000" b="1" dirty="0"/>
              <a:t>이 다시 호출되었을 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저장된 값을 다시 계산해야 하는 지 확인</a:t>
            </a:r>
            <a:r>
              <a:rPr lang="en-US" altLang="ko-KR" sz="2000" b="1" dirty="0"/>
              <a:t>(widget</a:t>
            </a:r>
            <a:r>
              <a:rPr lang="ko-KR" altLang="en-US" sz="2000" b="1" dirty="0"/>
              <a:t>의 값이 바뀌었는가</a:t>
            </a:r>
            <a:r>
              <a:rPr lang="en-US" altLang="ko-KR" sz="2000" b="1" dirty="0"/>
              <a:t>)</a:t>
            </a:r>
          </a:p>
          <a:p>
            <a:pPr marL="65151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Widget</a:t>
            </a:r>
            <a:r>
              <a:rPr lang="ko-KR" altLang="en-US" sz="2000" b="1" dirty="0"/>
              <a:t>의 값이 바뀌었으면 다시 계산</a:t>
            </a:r>
            <a:endParaRPr lang="en-US" altLang="ko-KR" sz="2000" b="1" dirty="0"/>
          </a:p>
          <a:p>
            <a:pPr marL="65151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그대로면 저장된 값 다시 </a:t>
            </a:r>
            <a:r>
              <a:rPr lang="en-US" altLang="ko-KR" sz="2000" b="1" dirty="0" smtClean="0"/>
              <a:t>return</a:t>
            </a:r>
          </a:p>
          <a:p>
            <a:pPr marL="651510" lvl="1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</a:rPr>
              <a:t>불필요한 </a:t>
            </a:r>
            <a:r>
              <a:rPr lang="en-US" altLang="ko-KR" sz="2400" dirty="0">
                <a:latin typeface="맑은 고딕" panose="020B0503020000020004" pitchFamily="50" charset="-127"/>
              </a:rPr>
              <a:t>code</a:t>
            </a:r>
            <a:r>
              <a:rPr lang="ko-KR" altLang="en-US" sz="2400" dirty="0">
                <a:latin typeface="맑은 고딕" panose="020B0503020000020004" pitchFamily="50" charset="-127"/>
              </a:rPr>
              <a:t>의 </a:t>
            </a:r>
            <a:r>
              <a:rPr lang="en-US" altLang="ko-KR" sz="2400" dirty="0">
                <a:latin typeface="맑은 고딕" panose="020B0503020000020004" pitchFamily="50" charset="-127"/>
              </a:rPr>
              <a:t>re-run</a:t>
            </a:r>
            <a:r>
              <a:rPr lang="ko-KR" altLang="en-US" sz="2400" dirty="0">
                <a:latin typeface="맑은 고딕" panose="020B0503020000020004" pitchFamily="50" charset="-127"/>
              </a:rPr>
              <a:t>을 </a:t>
            </a:r>
            <a:r>
              <a:rPr lang="ko-KR" altLang="en-US" sz="2400" dirty="0" smtClean="0">
                <a:latin typeface="맑은 고딕" panose="020B0503020000020004" pitchFamily="50" charset="-127"/>
              </a:rPr>
              <a:t>막아줌</a:t>
            </a:r>
            <a:endParaRPr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Use Reactive Expressions</a:t>
            </a:r>
            <a:endParaRPr lang="en-US" altLang="ko-KR" b="0" dirty="0">
              <a:effectLst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8659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03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빅데이터 분석 어플리케이션 </a:t>
            </a:r>
            <a:r>
              <a:rPr lang="ko-KR" altLang="en-US" dirty="0" smtClean="0"/>
              <a:t>개발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+mj-ea"/>
                <a:ea typeface="+mj-ea"/>
              </a:rPr>
              <a:t>빅데이터 분석을 위한 </a:t>
            </a:r>
            <a:r>
              <a:rPr lang="en-US" altLang="ko-KR" sz="2800" b="1" dirty="0">
                <a:solidFill>
                  <a:srgbClr val="FF0000"/>
                </a:solidFill>
                <a:latin typeface="+mj-ea"/>
                <a:ea typeface="+mj-ea"/>
              </a:rPr>
              <a:t>Shiny Application </a:t>
            </a:r>
            <a:r>
              <a:rPr lang="ko-KR" altLang="en-US" sz="2800" b="1" dirty="0">
                <a:solidFill>
                  <a:srgbClr val="FF0000"/>
                </a:solidFill>
                <a:latin typeface="+mj-ea"/>
                <a:ea typeface="+mj-ea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547176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Iris Classification </a:t>
            </a:r>
            <a:r>
              <a:rPr lang="ko-KR" altLang="en-US" dirty="0" smtClean="0"/>
              <a:t>어플리케이션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452" y="1557338"/>
            <a:ext cx="10347097" cy="476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51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Iris Classification </a:t>
            </a:r>
            <a:r>
              <a:rPr lang="ko-KR" altLang="en-US" dirty="0"/>
              <a:t>어플리케이션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Server.R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14" y="2564905"/>
            <a:ext cx="10401300" cy="3324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6019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Iris Classification </a:t>
            </a:r>
            <a:r>
              <a:rPr lang="ko-KR" altLang="en-US" dirty="0"/>
              <a:t>어플리케이션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Server.R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2276872"/>
            <a:ext cx="1022350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7593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Iris Classification </a:t>
            </a:r>
            <a:r>
              <a:rPr lang="ko-KR" altLang="en-US" dirty="0"/>
              <a:t>어플리케이션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ui.R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38" y="1308283"/>
            <a:ext cx="8470900" cy="5210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971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Shiny Programming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402" y="1094640"/>
            <a:ext cx="5057216" cy="26435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978" y="1094641"/>
            <a:ext cx="5766363" cy="26435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03" y="3954207"/>
            <a:ext cx="5062913" cy="23618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124" y="3909793"/>
            <a:ext cx="5210043" cy="240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6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ko-KR" dirty="0"/>
              <a:t>Shiny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파일을 가짐</a:t>
            </a:r>
            <a:endParaRPr lang="en-US" altLang="ko-KR" dirty="0"/>
          </a:p>
          <a:p>
            <a:r>
              <a:rPr lang="en-US" altLang="ko-KR" dirty="0" smtClean="0"/>
              <a:t>User-interface </a:t>
            </a:r>
            <a:r>
              <a:rPr lang="en-US" altLang="ko-KR" dirty="0"/>
              <a:t>script</a:t>
            </a:r>
          </a:p>
          <a:p>
            <a:r>
              <a:rPr lang="en-US" altLang="ko-KR" dirty="0" smtClean="0"/>
              <a:t>Server </a:t>
            </a:r>
            <a:r>
              <a:rPr lang="en-US" altLang="ko-KR" dirty="0"/>
              <a:t>script</a:t>
            </a:r>
          </a:p>
          <a:p>
            <a:pPr marL="109728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ffectLst/>
              </a:rPr>
              <a:t>Shiny Application </a:t>
            </a:r>
            <a:r>
              <a:rPr lang="ko-KR" altLang="en-US" dirty="0" smtClean="0">
                <a:effectLst/>
              </a:rPr>
              <a:t>의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41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ui.R</a:t>
            </a:r>
            <a:endParaRPr lang="en-US" altLang="ko-KR" dirty="0" smtClean="0"/>
          </a:p>
          <a:p>
            <a:pPr marL="109728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Shiny Application </a:t>
            </a:r>
            <a:r>
              <a:rPr lang="ko-KR" altLang="en-US" dirty="0"/>
              <a:t>의 구조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627" y="1243585"/>
            <a:ext cx="8296473" cy="4392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68096" y="5754590"/>
            <a:ext cx="10918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The user-interface (</a:t>
            </a:r>
            <a:r>
              <a:rPr lang="en-US" altLang="ko-KR" sz="2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script: App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layout, appearance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제어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7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server.R</a:t>
            </a:r>
            <a:endParaRPr lang="en-US" altLang="ko-KR" b="1" dirty="0"/>
          </a:p>
          <a:p>
            <a:endParaRPr lang="en-US" altLang="ko-KR" dirty="0" smtClean="0"/>
          </a:p>
          <a:p>
            <a:pPr marL="109728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Shiny Application </a:t>
            </a:r>
            <a:r>
              <a:rPr lang="ko-KR" altLang="en-US" dirty="0"/>
              <a:t>의 구조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50976" y="5809128"/>
            <a:ext cx="10760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 </a:t>
            </a:r>
            <a:r>
              <a:rPr lang="en-US" altLang="ko-KR" sz="2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server.R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script: App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구성하는 필요한 명령어를 포함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729" y="1499615"/>
            <a:ext cx="9303864" cy="4163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1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ui.R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과 </a:t>
            </a:r>
            <a:r>
              <a:rPr lang="en-US" altLang="ko-KR" sz="2400" dirty="0" err="1" smtClean="0"/>
              <a:t>server.R</a:t>
            </a:r>
            <a:r>
              <a:rPr lang="ko-KR" altLang="en-US" sz="2400" dirty="0" smtClean="0"/>
              <a:t>이 있어야 함</a:t>
            </a:r>
            <a:endParaRPr lang="en-US" altLang="ko-KR" sz="2400" dirty="0" smtClean="0"/>
          </a:p>
          <a:p>
            <a:r>
              <a:rPr lang="en-US" altLang="ko-KR" sz="2400" dirty="0" err="1" smtClean="0"/>
              <a:t>runApp</a:t>
            </a:r>
            <a:r>
              <a:rPr lang="en-US" altLang="ko-KR" sz="2400" dirty="0" smtClean="0"/>
              <a:t>() </a:t>
            </a:r>
            <a:r>
              <a:rPr lang="ko-KR" altLang="en-US" sz="2400" dirty="0" smtClean="0"/>
              <a:t>첫 번째 인자에 </a:t>
            </a:r>
            <a:r>
              <a:rPr lang="en-US" altLang="ko-KR" sz="2400" dirty="0" smtClean="0"/>
              <a:t>working directory </a:t>
            </a:r>
            <a:r>
              <a:rPr lang="ko-KR" altLang="en-US" sz="2400" dirty="0" smtClean="0"/>
              <a:t>지정</a:t>
            </a:r>
            <a:endParaRPr lang="en-US" altLang="ko-KR" sz="2400" dirty="0" smtClean="0"/>
          </a:p>
          <a:p>
            <a:pPr marL="109728" indent="0">
              <a:buNone/>
            </a:pPr>
            <a:endParaRPr lang="en-US" altLang="ko-KR" sz="2400" dirty="0" smtClean="0"/>
          </a:p>
          <a:p>
            <a:pPr marL="109728" indent="0">
              <a:buNone/>
            </a:pPr>
            <a:endParaRPr lang="en-US" altLang="ko-KR" sz="2400" dirty="0" smtClean="0"/>
          </a:p>
          <a:p>
            <a:pPr marL="109728" indent="0">
              <a:buNone/>
            </a:pPr>
            <a:endParaRPr lang="en-US" altLang="ko-KR" sz="2400" dirty="0"/>
          </a:p>
          <a:p>
            <a:pPr marL="109728" indent="0">
              <a:buNone/>
            </a:pPr>
            <a:endParaRPr lang="en-US" altLang="ko-KR" sz="2400" dirty="0" smtClean="0"/>
          </a:p>
          <a:p>
            <a:pPr marL="109728" indent="0">
              <a:buNone/>
            </a:pPr>
            <a:endParaRPr lang="en-US" altLang="ko-KR" sz="2400" dirty="0"/>
          </a:p>
          <a:p>
            <a:pPr marL="109728" indent="0">
              <a:buNone/>
            </a:pPr>
            <a:endParaRPr lang="en-US" altLang="ko-KR" sz="2400" dirty="0" smtClean="0"/>
          </a:p>
          <a:p>
            <a:pPr marL="109728" indent="0">
              <a:buNone/>
            </a:pPr>
            <a:endParaRPr lang="en-US" altLang="ko-KR" sz="2400" dirty="0"/>
          </a:p>
          <a:p>
            <a:pPr marL="109728" indent="0">
              <a:buNone/>
            </a:pPr>
            <a:endParaRPr lang="en-US" altLang="ko-KR" sz="2400" dirty="0" smtClean="0"/>
          </a:p>
          <a:p>
            <a:pPr marL="109728" indent="0">
              <a:buNone/>
            </a:pPr>
            <a:endParaRPr lang="en-US" altLang="ko-KR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Shiny App.</a:t>
            </a:r>
            <a:r>
              <a:rPr lang="ko-KR" altLang="en-US" dirty="0" smtClean="0"/>
              <a:t>의 구동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55" y="2492896"/>
            <a:ext cx="6765080" cy="250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609745"/>
              </p:ext>
            </p:extLst>
          </p:nvPr>
        </p:nvGraphicFramePr>
        <p:xfrm>
          <a:off x="1443155" y="5085184"/>
          <a:ext cx="8256917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6917"/>
              </a:tblGrid>
              <a:tr h="1008112"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2000" b="1" dirty="0" smtClean="0"/>
                        <a:t>library(shiny)</a:t>
                      </a:r>
                    </a:p>
                    <a:p>
                      <a:pPr latinLnBrk="1"/>
                      <a:r>
                        <a:rPr lang="en-US" altLang="ko-KR" sz="2000" b="1" dirty="0" err="1" smtClean="0"/>
                        <a:t>runApp</a:t>
                      </a:r>
                      <a:r>
                        <a:rPr lang="en-US" altLang="ko-KR" sz="2000" b="1" dirty="0" smtClean="0"/>
                        <a:t>("App-1")</a:t>
                      </a:r>
                      <a:endParaRPr lang="ko-KR" altLang="en-US" sz="2000" b="1" dirty="0"/>
                    </a:p>
                  </a:txBody>
                  <a:tcPr marL="121920" marR="1219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04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Shiny </a:t>
            </a:r>
            <a:r>
              <a:rPr lang="ko-KR" altLang="en-US" dirty="0" smtClean="0"/>
              <a:t>프레임워크상에서 개발된 </a:t>
            </a:r>
            <a:r>
              <a:rPr lang="en-US" altLang="ko-KR" dirty="0" smtClean="0"/>
              <a:t>R </a:t>
            </a:r>
            <a:r>
              <a:rPr lang="ko-KR" altLang="en-US" dirty="0" smtClean="0"/>
              <a:t>프로그램의 구동</a:t>
            </a:r>
            <a:endParaRPr lang="en-US" altLang="ko-KR" dirty="0" smtClean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Shiny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의 </a:t>
            </a:r>
            <a:r>
              <a:rPr lang="ko-KR" altLang="en-US" dirty="0"/>
              <a:t>구동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93" y="2195514"/>
            <a:ext cx="10684368" cy="321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41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481329"/>
            <a:ext cx="11343051" cy="4525963"/>
          </a:xfrm>
        </p:spPr>
        <p:txBody>
          <a:bodyPr/>
          <a:lstStyle/>
          <a:p>
            <a:r>
              <a:rPr lang="en-US" altLang="ko-KR" dirty="0"/>
              <a:t>Layout</a:t>
            </a:r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ffectLst/>
              </a:rPr>
              <a:t>User-Interface </a:t>
            </a:r>
            <a:r>
              <a:rPr lang="ko-KR" altLang="en-US" dirty="0" err="1" smtClean="0">
                <a:effectLst/>
              </a:rPr>
              <a:t>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719403" y="2132856"/>
          <a:ext cx="5472608" cy="3168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08"/>
              </a:tblGrid>
              <a:tr h="3168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 </a:t>
                      </a:r>
                      <a:r>
                        <a:rPr lang="en-US" altLang="ko-KR" dirty="0" err="1" smtClean="0"/>
                        <a:t>ui.R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shinyUI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fluidPage</a:t>
                      </a:r>
                      <a:r>
                        <a:rPr lang="en-US" altLang="ko-KR" dirty="0" smtClean="0"/>
                        <a:t>(</a:t>
                      </a:r>
                    </a:p>
                    <a:p>
                      <a:pPr latinLnBrk="1"/>
                      <a:r>
                        <a:rPr lang="en-US" altLang="ko-KR" dirty="0" smtClean="0"/>
                        <a:t>  </a:t>
                      </a:r>
                      <a:r>
                        <a:rPr lang="en-US" altLang="ko-KR" dirty="0" err="1" smtClean="0"/>
                        <a:t>titlePanel</a:t>
                      </a:r>
                      <a:r>
                        <a:rPr lang="en-US" altLang="ko-KR" dirty="0" smtClean="0"/>
                        <a:t>("title panel"),</a:t>
                      </a:r>
                    </a:p>
                    <a:p>
                      <a:pPr latinLnBrk="1"/>
                      <a:r>
                        <a:rPr lang="en-US" altLang="ko-KR" dirty="0" smtClean="0"/>
                        <a:t>  </a:t>
                      </a:r>
                    </a:p>
                    <a:p>
                      <a:pPr latinLnBrk="1"/>
                      <a:r>
                        <a:rPr lang="en-US" altLang="ko-KR" dirty="0" smtClean="0"/>
                        <a:t>  </a:t>
                      </a:r>
                      <a:r>
                        <a:rPr lang="en-US" altLang="ko-KR" dirty="0" err="1" smtClean="0"/>
                        <a:t>sidebarLayout</a:t>
                      </a:r>
                      <a:r>
                        <a:rPr lang="en-US" altLang="ko-KR" dirty="0" smtClean="0"/>
                        <a:t>(</a:t>
                      </a:r>
                    </a:p>
                    <a:p>
                      <a:pPr latinLnBrk="1"/>
                      <a:r>
                        <a:rPr lang="en-US" altLang="ko-KR" dirty="0" smtClean="0"/>
                        <a:t>    </a:t>
                      </a:r>
                      <a:r>
                        <a:rPr lang="en-US" altLang="ko-KR" dirty="0" err="1" smtClean="0"/>
                        <a:t>sidebarPanel</a:t>
                      </a:r>
                      <a:r>
                        <a:rPr lang="en-US" altLang="ko-KR" dirty="0" smtClean="0"/>
                        <a:t>( "sidebar panel"),</a:t>
                      </a:r>
                    </a:p>
                    <a:p>
                      <a:pPr latinLnBrk="1"/>
                      <a:r>
                        <a:rPr lang="en-US" altLang="ko-KR" dirty="0" smtClean="0"/>
                        <a:t>    </a:t>
                      </a:r>
                      <a:r>
                        <a:rPr lang="en-US" altLang="ko-KR" dirty="0" err="1" smtClean="0"/>
                        <a:t>mainPanel</a:t>
                      </a:r>
                      <a:r>
                        <a:rPr lang="en-US" altLang="ko-KR" dirty="0" smtClean="0"/>
                        <a:t>("main panel")</a:t>
                      </a:r>
                    </a:p>
                    <a:p>
                      <a:pPr latinLnBrk="1"/>
                      <a:r>
                        <a:rPr lang="en-US" altLang="ko-KR" dirty="0" smtClean="0"/>
                        <a:t>  )</a:t>
                      </a:r>
                    </a:p>
                    <a:p>
                      <a:pPr latinLnBrk="1"/>
                      <a:r>
                        <a:rPr lang="en-US" altLang="ko-KR" dirty="0" smtClean="0"/>
                        <a:t>))</a:t>
                      </a:r>
                      <a:endParaRPr lang="ko-KR" alt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84032" y="1700808"/>
            <a:ext cx="537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60084" y="1700808"/>
            <a:ext cx="5568619" cy="2123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fluidPage</a:t>
            </a:r>
            <a:r>
              <a:rPr lang="en-US" altLang="ko-KR" sz="2000" b="1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사용자 브라우</a:t>
            </a:r>
            <a:r>
              <a:rPr lang="ko-KR" altLang="en-US" b="1" dirty="0"/>
              <a:t>저</a:t>
            </a:r>
            <a:r>
              <a:rPr lang="ko-KR" altLang="en-US" b="1" dirty="0" smtClean="0"/>
              <a:t> 크기에 맞게 </a:t>
            </a:r>
            <a:r>
              <a:rPr lang="en-US" altLang="ko-KR" b="1" dirty="0" smtClean="0"/>
              <a:t>UI </a:t>
            </a:r>
            <a:r>
              <a:rPr lang="ko-KR" altLang="en-US" b="1" dirty="0" smtClean="0"/>
              <a:t>자동 조절</a:t>
            </a:r>
            <a:endParaRPr lang="en-US" altLang="ko-KR" b="1" dirty="0" smtClean="0"/>
          </a:p>
          <a:p>
            <a:endParaRPr lang="en-US" altLang="ko-KR" sz="2000" b="1" dirty="0" smtClean="0"/>
          </a:p>
          <a:p>
            <a:r>
              <a:rPr lang="en-US" altLang="ko-KR" sz="2000" b="1" dirty="0" err="1" smtClean="0"/>
              <a:t>sidebarLayout</a:t>
            </a:r>
            <a:r>
              <a:rPr lang="en-US" altLang="ko-KR" sz="2000" b="1" dirty="0"/>
              <a:t> </a:t>
            </a:r>
            <a:endParaRPr lang="en-US" altLang="ko-K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가장 많이 쓰이는 </a:t>
            </a:r>
            <a:r>
              <a:rPr lang="en-US" altLang="ko-KR" b="1" dirty="0" smtClean="0"/>
              <a:t>layout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sidebar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main area</a:t>
            </a:r>
            <a:r>
              <a:rPr lang="ko-KR" altLang="en-US" b="1" dirty="0" smtClean="0"/>
              <a:t>로 분할하는 </a:t>
            </a:r>
            <a:r>
              <a:rPr lang="en-US" altLang="ko-KR" b="1" dirty="0" smtClean="0"/>
              <a:t>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sidebarPanel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mainPanel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함수를 꼭 구현해야 함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922" y="4154409"/>
            <a:ext cx="5549781" cy="217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0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2302</TotalTime>
  <Words>593</Words>
  <Application>Microsoft Office PowerPoint</Application>
  <PresentationFormat>사용자 지정</PresentationFormat>
  <Paragraphs>223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New_Education02</vt:lpstr>
      <vt:lpstr>소프트웨어시스템실습</vt:lpstr>
      <vt:lpstr>Shiny Programming</vt:lpstr>
      <vt:lpstr>Shiny Programming</vt:lpstr>
      <vt:lpstr>Shiny Application 의 구조</vt:lpstr>
      <vt:lpstr>Shiny Application 의 구조</vt:lpstr>
      <vt:lpstr>Shiny Application 의 구조</vt:lpstr>
      <vt:lpstr>Shiny App.의 구동</vt:lpstr>
      <vt:lpstr>Shiny Application의 구동</vt:lpstr>
      <vt:lpstr>User-Interface 빌드</vt:lpstr>
      <vt:lpstr>User-Interface 빌드</vt:lpstr>
      <vt:lpstr>User-Interface 빌드</vt:lpstr>
      <vt:lpstr>User-Interface 빌드</vt:lpstr>
      <vt:lpstr>User-Interface 빌드</vt:lpstr>
      <vt:lpstr>Control Widgets 추가</vt:lpstr>
      <vt:lpstr>Reactive Output 디스플레이</vt:lpstr>
      <vt:lpstr>Reactive Output 디스플레이</vt:lpstr>
      <vt:lpstr>Reactive Output 디스플레이</vt:lpstr>
      <vt:lpstr>Reactive Output 디스플레이</vt:lpstr>
      <vt:lpstr>Reactive Output 디스플레이</vt:lpstr>
      <vt:lpstr>Source code 보기</vt:lpstr>
      <vt:lpstr>Reactive Expressions</vt:lpstr>
      <vt:lpstr>Use Reactive Expressions</vt:lpstr>
      <vt:lpstr>Use Reactive Expressions</vt:lpstr>
      <vt:lpstr>Use Reactive Expressions</vt:lpstr>
      <vt:lpstr>빅데이터 분석 어플리케이션 개발</vt:lpstr>
      <vt:lpstr>Iris Classification 어플리케이션</vt:lpstr>
      <vt:lpstr>Iris Classification 어플리케이션</vt:lpstr>
      <vt:lpstr>Iris Classification 어플리케이션</vt:lpstr>
      <vt:lpstr>Iris Classification 어플리케이션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빅데이터를 활용한 스마트 관광 서비스 모델 연구</dc:title>
  <dc:creator>김한준</dc:creator>
  <cp:lastModifiedBy>HAN JOON KIM</cp:lastModifiedBy>
  <cp:revision>112</cp:revision>
  <cp:lastPrinted>2015-12-19T05:25:18Z</cp:lastPrinted>
  <dcterms:created xsi:type="dcterms:W3CDTF">2015-09-16T18:58:04Z</dcterms:created>
  <dcterms:modified xsi:type="dcterms:W3CDTF">2018-09-28T11:21:48Z</dcterms:modified>
</cp:coreProperties>
</file>