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  <p:sldMasterId id="2147484206" r:id="rId2"/>
  </p:sldMasterIdLst>
  <p:notesMasterIdLst>
    <p:notesMasterId r:id="rId77"/>
  </p:notesMasterIdLst>
  <p:handoutMasterIdLst>
    <p:handoutMasterId r:id="rId78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265" r:id="rId21"/>
    <p:sldId id="266" r:id="rId22"/>
    <p:sldId id="267" r:id="rId23"/>
    <p:sldId id="268" r:id="rId24"/>
    <p:sldId id="269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270" r:id="rId49"/>
    <p:sldId id="271" r:id="rId50"/>
    <p:sldId id="272" r:id="rId51"/>
    <p:sldId id="273" r:id="rId52"/>
    <p:sldId id="274" r:id="rId53"/>
    <p:sldId id="275" r:id="rId54"/>
    <p:sldId id="276" r:id="rId55"/>
    <p:sldId id="277" r:id="rId56"/>
    <p:sldId id="278" r:id="rId57"/>
    <p:sldId id="279" r:id="rId58"/>
    <p:sldId id="280" r:id="rId59"/>
    <p:sldId id="281" r:id="rId60"/>
    <p:sldId id="282" r:id="rId61"/>
    <p:sldId id="283" r:id="rId62"/>
    <p:sldId id="284" r:id="rId63"/>
    <p:sldId id="285" r:id="rId64"/>
    <p:sldId id="286" r:id="rId65"/>
    <p:sldId id="287" r:id="rId66"/>
    <p:sldId id="288" r:id="rId67"/>
    <p:sldId id="289" r:id="rId68"/>
    <p:sldId id="290" r:id="rId69"/>
    <p:sldId id="291" r:id="rId70"/>
    <p:sldId id="292" r:id="rId71"/>
    <p:sldId id="293" r:id="rId72"/>
    <p:sldId id="294" r:id="rId73"/>
    <p:sldId id="295" r:id="rId74"/>
    <p:sldId id="296" r:id="rId75"/>
    <p:sldId id="297" r:id="rId76"/>
  </p:sldIdLst>
  <p:sldSz cx="12192000" cy="6858000"/>
  <p:notesSz cx="6735763" cy="9869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14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8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2A683-C0F9-4538-9870-CA8144B75450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4188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9552F-BEE5-41C8-B868-B4BAD7CD2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47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69B40-F283-4E63-B8DA-4CBF4EFEE8AA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788" y="739775"/>
            <a:ext cx="658018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6F0F6-F502-4781-8470-11D1D6EFDA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571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4FA0-2592-4879-9FFC-B7E68EC9B725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6823-241E-4295-807D-1710DBFC28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4FA0-2592-4879-9FFC-B7E68EC9B725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6823-241E-4295-807D-1710DBFC28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8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4FA0-2592-4879-9FFC-B7E68EC9B725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6823-241E-4295-807D-1710DBFC28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355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5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47474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61242049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23839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4B346823-241E-4295-807D-1710DBFC28E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652D4FA0-2592-4879-9FFC-B7E68EC9B725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14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FF0000"/>
                </a:solidFill>
                <a:latin typeface="+mj-ea"/>
                <a:ea typeface="+mj-ea"/>
              </a:defRPr>
            </a:lvl1pPr>
            <a:lvl2pPr>
              <a:defRPr sz="24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1800">
                <a:latin typeface="+mj-ea"/>
                <a:ea typeface="+mj-ea"/>
              </a:defRPr>
            </a:lvl4pPr>
            <a:lvl5pPr>
              <a:defRPr sz="1800"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4FA0-2592-4879-9FFC-B7E68EC9B725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6823-241E-4295-807D-1710DBFC28E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79436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4FA0-2592-4879-9FFC-B7E68EC9B725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6823-241E-4295-807D-1710DBFC28E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61505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4FA0-2592-4879-9FFC-B7E68EC9B725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6823-241E-4295-807D-1710DBFC28E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194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4FA0-2592-4879-9FFC-B7E68EC9B725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6823-241E-4295-807D-1710DBFC28E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90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4FA0-2592-4879-9FFC-B7E68EC9B725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6823-241E-4295-807D-1710DBFC28E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1415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4FA0-2592-4879-9FFC-B7E68EC9B725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6823-241E-4295-807D-1710DBFC28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98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4FA0-2592-4879-9FFC-B7E68EC9B725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6823-241E-4295-807D-1710DBFC28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752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652D4FA0-2592-4879-9FFC-B7E68EC9B725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6823-241E-4295-807D-1710DBFC28E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10004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4FA0-2592-4879-9FFC-B7E68EC9B725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6823-241E-4295-807D-1710DBFC28E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053590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4FA0-2592-4879-9FFC-B7E68EC9B725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6823-241E-4295-807D-1710DBFC28E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13738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652D4FA0-2592-4879-9FFC-B7E68EC9B725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4B346823-241E-4295-807D-1710DBFC28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05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4FA0-2592-4879-9FFC-B7E68EC9B725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6823-241E-4295-807D-1710DBFC28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16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4FA0-2592-4879-9FFC-B7E68EC9B725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6823-241E-4295-807D-1710DBFC28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4FA0-2592-4879-9FFC-B7E68EC9B725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6823-241E-4295-807D-1710DBFC28E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3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4FA0-2592-4879-9FFC-B7E68EC9B725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6823-241E-4295-807D-1710DBFC28E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4FA0-2592-4879-9FFC-B7E68EC9B725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6823-241E-4295-807D-1710DBFC28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5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4FA0-2592-4879-9FFC-B7E68EC9B725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6823-241E-4295-807D-1710DBFC28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93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4FA0-2592-4879-9FFC-B7E68EC9B725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6823-241E-4295-807D-1710DBFC28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9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2D4FA0-2592-4879-9FFC-B7E68EC9B725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46823-241E-4295-807D-1710DBFC28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7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52D4FA0-2592-4879-9FFC-B7E68EC9B725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346823-241E-4295-807D-1710DBFC28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49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8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0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10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8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emf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0.png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5" Type="http://schemas.openxmlformats.org/officeDocument/2006/relationships/image" Target="../media/image7.emf"/><Relationship Id="rId4" Type="http://schemas.openxmlformats.org/officeDocument/2006/relationships/image" Target="../media/image11.e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7179" y="1371599"/>
            <a:ext cx="10835992" cy="1808853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소프트웨어시스템 실습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ko-KR" altLang="en-US" sz="4000" dirty="0"/>
              <a:t>머신러닝 </a:t>
            </a:r>
            <a:r>
              <a:rPr lang="en-US" altLang="ko-KR" sz="4000" dirty="0"/>
              <a:t>Machine Learning </a:t>
            </a:r>
            <a:r>
              <a:rPr lang="en-US" altLang="ko-KR" sz="4000" dirty="0" smtClean="0"/>
              <a:t>(2): </a:t>
            </a:r>
            <a:r>
              <a:rPr lang="ko-KR" altLang="en-US" sz="4000" dirty="0" smtClean="0"/>
              <a:t>회귀분석</a:t>
            </a:r>
            <a:endParaRPr lang="ko-KR" altLang="en-US" sz="6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8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단순선형회귀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회귀 </a:t>
            </a:r>
            <a:r>
              <a:rPr lang="ko-KR" altLang="en-US" dirty="0" smtClean="0"/>
              <a:t>계수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예측 </a:t>
            </a:r>
            <a:r>
              <a:rPr lang="ko-KR" altLang="en-US" dirty="0"/>
              <a:t>값</a:t>
            </a:r>
            <a:r>
              <a:rPr lang="en-US" altLang="ko-KR" dirty="0"/>
              <a:t>(Fitted Values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잔차</a:t>
            </a:r>
            <a:r>
              <a:rPr lang="en-US" altLang="ko-KR" dirty="0"/>
              <a:t>(Residuals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실제 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예측값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신뢰구</a:t>
            </a:r>
            <a:r>
              <a:rPr lang="ko-KR" altLang="en-US" dirty="0"/>
              <a:t>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691" y="980729"/>
            <a:ext cx="34544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819" y="2420889"/>
            <a:ext cx="54229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947" y="3717032"/>
            <a:ext cx="54991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37" y="5157192"/>
            <a:ext cx="46736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0271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단순선형회귀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예측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700809"/>
            <a:ext cx="9474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9" y="2132856"/>
            <a:ext cx="95377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H="1">
            <a:off x="5999990" y="3645024"/>
            <a:ext cx="163218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32171" y="3356993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column</a:t>
            </a:r>
          </a:p>
          <a:p>
            <a:r>
              <a:rPr lang="en-US" altLang="ko-KR" dirty="0"/>
              <a:t>d</a:t>
            </a:r>
            <a:r>
              <a:rPr lang="en-US" altLang="ko-KR" dirty="0" smtClean="0"/>
              <a:t>ata frame</a:t>
            </a:r>
            <a:r>
              <a:rPr lang="ko-KR" altLang="en-US" dirty="0" smtClean="0"/>
              <a:t> 형태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94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신뢰구간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2924945"/>
            <a:ext cx="77216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7" y="1844825"/>
            <a:ext cx="90551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40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단순선형회귀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모델평가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06" y="980728"/>
            <a:ext cx="95123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479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p-value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변수가 얼마나 유의한지 판단하는 기준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0.05</a:t>
            </a:r>
            <a:r>
              <a:rPr lang="ko-KR" altLang="en-US" dirty="0" smtClean="0"/>
              <a:t>보다 크면 해당 계수가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이라는 </a:t>
            </a:r>
            <a:r>
              <a:rPr lang="ko-KR" altLang="en-US" dirty="0" err="1" smtClean="0"/>
              <a:t>귀무가설을</a:t>
            </a:r>
            <a:r>
              <a:rPr lang="ko-KR" altLang="en-US" dirty="0" smtClean="0"/>
              <a:t> 기각할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계수를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보아야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504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R-squared error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381" y="1340769"/>
            <a:ext cx="10541000" cy="11525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3" y="3356993"/>
            <a:ext cx="2882900" cy="1266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0891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회귀직선의 시각화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659" y="1268760"/>
            <a:ext cx="5088565" cy="93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627" y="2852936"/>
            <a:ext cx="55499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484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회귀직선의 시각화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추정값의</a:t>
            </a:r>
            <a:r>
              <a:rPr lang="ko-KR" altLang="en-US" dirty="0" smtClean="0"/>
              <a:t> 신뢰구간을 고려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2223828"/>
            <a:ext cx="110744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23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회귀직선의 시각화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51" y="1117600"/>
            <a:ext cx="11214100" cy="53530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716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linear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Correlation coefficient</a:t>
            </a:r>
          </a:p>
          <a:p>
            <a:pPr lvl="1"/>
            <a:r>
              <a:rPr lang="ko-KR" altLang="en-US" dirty="0" smtClean="0"/>
              <a:t>두 변수 사이의 관계의 선형적인 관계 정도를 정량적으로 계산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Pearson’s correlation coefficient (</a:t>
            </a:r>
            <a:r>
              <a:rPr lang="ko-KR" altLang="en-US" dirty="0" smtClean="0"/>
              <a:t>상관계수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-1 ~ 1</a:t>
            </a:r>
          </a:p>
          <a:p>
            <a:pPr lvl="2"/>
            <a:r>
              <a:rPr lang="en-US" altLang="ko-KR" dirty="0" smtClean="0"/>
              <a:t>0 </a:t>
            </a:r>
            <a:r>
              <a:rPr lang="ko-KR" altLang="en-US" dirty="0" smtClean="0"/>
              <a:t>값을 가지면 두 변수 사이에 상관성이 없음을 의미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789" y="3210677"/>
            <a:ext cx="3683085" cy="731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" y="5099635"/>
            <a:ext cx="5743575" cy="103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975" y="5099634"/>
            <a:ext cx="5418394" cy="603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00304" y="5794346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음의 상관관계 </a:t>
            </a:r>
            <a:r>
              <a:rPr lang="en-US" altLang="ko-KR" b="1" dirty="0" smtClean="0">
                <a:solidFill>
                  <a:srgbClr val="FF0000"/>
                </a:solidFill>
              </a:rPr>
              <a:t>(negative correlation)</a:t>
            </a: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실세계에서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0.5</a:t>
            </a:r>
            <a:r>
              <a:rPr lang="ko-KR" altLang="en-US" b="1" dirty="0" smtClean="0">
                <a:solidFill>
                  <a:srgbClr val="FF0000"/>
                </a:solidFill>
              </a:rPr>
              <a:t>를 초과하면 매우 큰 상관관계임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19" descr="https://pixabay.com/static/uploads/photo/2014/04/03/10/29/arrow-310635_6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55574">
            <a:off x="7906329" y="5604788"/>
            <a:ext cx="287161" cy="33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73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Linear regression</a:t>
            </a:r>
          </a:p>
          <a:p>
            <a:pPr lvl="1"/>
            <a:r>
              <a:rPr lang="en-US" altLang="ko-KR" dirty="0" smtClean="0"/>
              <a:t>Simple linear regression: </a:t>
            </a:r>
            <a:r>
              <a:rPr lang="ko-KR" altLang="en-US" dirty="0" smtClean="0"/>
              <a:t>독립변수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Multiple linear regression: </a:t>
            </a:r>
            <a:r>
              <a:rPr lang="ko-KR" altLang="en-US" dirty="0" smtClean="0"/>
              <a:t>독립변수 다수</a:t>
            </a:r>
            <a:endParaRPr lang="en-US" altLang="ko-KR" dirty="0" smtClean="0"/>
          </a:p>
          <a:p>
            <a:r>
              <a:rPr lang="en-US" altLang="ko-KR" dirty="0" smtClean="0"/>
              <a:t>Logistic regression</a:t>
            </a:r>
          </a:p>
          <a:p>
            <a:pPr lvl="1"/>
            <a:r>
              <a:rPr lang="en-US" altLang="ko-KR" dirty="0" smtClean="0"/>
              <a:t>Binary categorical </a:t>
            </a:r>
            <a:r>
              <a:rPr lang="ko-KR" altLang="en-US" dirty="0" smtClean="0"/>
              <a:t>변수 예측</a:t>
            </a:r>
            <a:endParaRPr lang="en-US" altLang="ko-KR" dirty="0" smtClean="0"/>
          </a:p>
          <a:p>
            <a:r>
              <a:rPr lang="en-US" altLang="ko-KR" dirty="0" err="1" smtClean="0"/>
              <a:t>Possion</a:t>
            </a:r>
            <a:r>
              <a:rPr lang="en-US" altLang="ko-KR" dirty="0" smtClean="0"/>
              <a:t> regression</a:t>
            </a:r>
          </a:p>
          <a:p>
            <a:pPr lvl="1"/>
            <a:r>
              <a:rPr lang="en-US" altLang="ko-KR" dirty="0" smtClean="0"/>
              <a:t>Multinomial logistic regression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536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linear </a:t>
            </a:r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독립변수가 다수 개</a:t>
            </a:r>
            <a:endParaRPr lang="en-US" altLang="ko-KR" dirty="0" smtClean="0"/>
          </a:p>
          <a:p>
            <a:r>
              <a:rPr lang="en-US" altLang="ko-KR" dirty="0" smtClean="0"/>
              <a:t>Multiple linear regression equation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8178" y="3208240"/>
            <a:ext cx="2642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residual term (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잔차항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6" name="Picture 19" descr="https://pixabay.com/static/uploads/photo/2014/04/03/10/29/arrow-310635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55574">
            <a:off x="7762987" y="2944330"/>
            <a:ext cx="287161" cy="33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178" y="2654457"/>
            <a:ext cx="5597389" cy="39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178" y="3823034"/>
            <a:ext cx="5463222" cy="440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55757" y="4288258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Georgia" panose="02040502050405020303" pitchFamily="18" charset="0"/>
              </a:rPr>
              <a:t>(</a:t>
            </a:r>
            <a:r>
              <a:rPr lang="en-US" altLang="ko-KR" sz="2400" i="1" dirty="0" smtClean="0">
                <a:latin typeface="Georgia" panose="02040502050405020303" pitchFamily="18" charset="0"/>
              </a:rPr>
              <a:t>x</a:t>
            </a:r>
            <a:r>
              <a:rPr lang="en-US" altLang="ko-KR" sz="2400" i="1" baseline="-25000" dirty="0" smtClean="0">
                <a:latin typeface="Georgia" panose="02040502050405020303" pitchFamily="18" charset="0"/>
              </a:rPr>
              <a:t>0</a:t>
            </a:r>
            <a:r>
              <a:rPr lang="en-US" altLang="ko-KR" sz="2400" i="1" dirty="0" smtClean="0">
                <a:latin typeface="Georgia" panose="02040502050405020303" pitchFamily="18" charset="0"/>
              </a:rPr>
              <a:t> </a:t>
            </a:r>
            <a:r>
              <a:rPr lang="en-US" altLang="ko-KR" sz="2400" dirty="0" smtClean="0">
                <a:latin typeface="Georgia" panose="02040502050405020303" pitchFamily="18" charset="0"/>
              </a:rPr>
              <a:t>= 1)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00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247" y="2094680"/>
            <a:ext cx="5854616" cy="455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linear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Multiple linear regression equation</a:t>
            </a:r>
            <a:endParaRPr lang="ko-KR" altLang="en-US" dirty="0"/>
          </a:p>
          <a:p>
            <a:pPr lvl="1"/>
            <a:r>
              <a:rPr lang="en-US" altLang="ko-KR" dirty="0" smtClean="0"/>
              <a:t>Matrix notation</a:t>
            </a:r>
            <a:endParaRPr lang="ko-KR" altLang="en-U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271" y="3328890"/>
            <a:ext cx="2249286" cy="48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2" descr="http://cfile213.uf.daum.net/attach/153BAA1D4BB9D02E1A750D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6507990" y="3464000"/>
            <a:ext cx="1735069" cy="69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13031" y="4181821"/>
            <a:ext cx="3459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Sum of Squared Errors </a:t>
            </a:r>
            <a:r>
              <a:rPr lang="ko-KR" altLang="en-US" b="1" dirty="0" smtClean="0">
                <a:solidFill>
                  <a:srgbClr val="FF0000"/>
                </a:solidFill>
              </a:rPr>
              <a:t>값을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최소로 하는 </a:t>
            </a:r>
            <a:r>
              <a:rPr lang="en-US" altLang="ko-KR" b="1" dirty="0" smtClean="0">
                <a:solidFill>
                  <a:srgbClr val="FF0000"/>
                </a:solidFill>
                <a:sym typeface="Symbol"/>
              </a:rPr>
              <a:t> (</a:t>
            </a:r>
            <a:r>
              <a:rPr lang="ko-KR" altLang="en-US" b="1" dirty="0" smtClean="0">
                <a:solidFill>
                  <a:srgbClr val="FF0000"/>
                </a:solidFill>
                <a:sym typeface="Symbol"/>
              </a:rPr>
              <a:t>벡터</a:t>
            </a:r>
            <a:r>
              <a:rPr lang="en-US" altLang="ko-KR" b="1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  <a:sym typeface="Symbol"/>
              </a:rPr>
              <a:t>를 구해야 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314" y="5278854"/>
            <a:ext cx="2798010" cy="48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9192819" y="3824570"/>
            <a:ext cx="36095" cy="1360831"/>
          </a:xfrm>
          <a:prstGeom prst="straightConnector1">
            <a:avLst/>
          </a:prstGeom>
          <a:ln>
            <a:prstDash val="sysDash"/>
            <a:tailEnd type="arrow"/>
          </a:ln>
          <a:effectLst>
            <a:glow rad="101600">
              <a:schemeClr val="accent1">
                <a:satMod val="175000"/>
                <a:alpha val="40000"/>
              </a:schemeClr>
            </a:glow>
            <a:innerShdw blurRad="254000" dist="25400" dir="13500000">
              <a:srgbClr val="000000">
                <a:alpha val="80000"/>
              </a:srgb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219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linear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Multiple linear regression equation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292" y="2680785"/>
            <a:ext cx="2798010" cy="48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592" y="2500313"/>
            <a:ext cx="5741229" cy="2757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2" descr="http://cfile213.uf.daum.net/attach/153BAA1D4BB9D02E1A750D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728176" y="2641379"/>
            <a:ext cx="927441" cy="58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6845968" y="4030579"/>
            <a:ext cx="661737" cy="0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81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linear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Multiple linear regression equation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67" y="2301290"/>
            <a:ext cx="8513151" cy="3461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74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Multiple linear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하나이상의 설명변수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4" y="1916832"/>
            <a:ext cx="95631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5" y="2996953"/>
            <a:ext cx="95377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031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45" y="332657"/>
            <a:ext cx="9499600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042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Multiple linear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예측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2" y="2344696"/>
            <a:ext cx="106807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100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Multiple linear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41" y="1196752"/>
            <a:ext cx="9609164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840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Multiple linear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범주형변수를</a:t>
            </a:r>
            <a:r>
              <a:rPr lang="ko-KR" altLang="en-US" dirty="0" smtClean="0"/>
              <a:t> 설명변수에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42" y="1484784"/>
            <a:ext cx="74803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4725145"/>
            <a:ext cx="64897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4751851" y="4149080"/>
            <a:ext cx="19202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344139" y="4149080"/>
            <a:ext cx="19202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288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5" y="332657"/>
            <a:ext cx="94615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5" y="3933057"/>
            <a:ext cx="94615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50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linear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Challenger Space Shuttle data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917" y="2437325"/>
            <a:ext cx="6333701" cy="304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94620" y="2802194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primary O-ring (rubber)</a:t>
            </a:r>
          </a:p>
          <a:p>
            <a:r>
              <a:rPr lang="en-US" altLang="ko-KR" b="1" dirty="0" smtClean="0"/>
              <a:t>distresses</a:t>
            </a:r>
            <a:endParaRPr lang="ko-KR" altLang="en-US" b="1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489468" y="3283695"/>
            <a:ext cx="457200" cy="164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09419" y="5766619"/>
            <a:ext cx="2779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31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도에서는 어떨까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?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05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Multiple linear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결국 세가지 모델이 생성됨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1800" dirty="0" err="1"/>
              <a:t>setosa</a:t>
            </a:r>
            <a:r>
              <a:rPr lang="en-US" altLang="ko-KR" sz="1800" dirty="0"/>
              <a:t> : 2.17 + </a:t>
            </a:r>
            <a:r>
              <a:rPr lang="en-US" altLang="ko-KR" sz="1800" dirty="0" err="1"/>
              <a:t>Sepal.Width</a:t>
            </a:r>
            <a:r>
              <a:rPr lang="en-US" altLang="ko-KR" sz="1800" dirty="0"/>
              <a:t> × 0.49 + </a:t>
            </a:r>
            <a:r>
              <a:rPr lang="en-US" altLang="ko-KR" sz="1800" dirty="0" err="1"/>
              <a:t>Petal.Length</a:t>
            </a:r>
            <a:r>
              <a:rPr lang="en-US" altLang="ko-KR" sz="1800" dirty="0"/>
              <a:t> × 0.82 + </a:t>
            </a:r>
            <a:r>
              <a:rPr lang="en-US" altLang="ko-KR" sz="1800" dirty="0" err="1"/>
              <a:t>Petal.Width</a:t>
            </a:r>
            <a:r>
              <a:rPr lang="en-US" altLang="ko-KR" sz="1800" dirty="0"/>
              <a:t> × −0.31</a:t>
            </a:r>
          </a:p>
          <a:p>
            <a:r>
              <a:rPr lang="en-US" altLang="ko-KR" sz="1800" dirty="0" err="1"/>
              <a:t>versicolor</a:t>
            </a:r>
            <a:r>
              <a:rPr lang="en-US" altLang="ko-KR" sz="1800" dirty="0"/>
              <a:t> : 2.17 − 0.72 + </a:t>
            </a:r>
            <a:r>
              <a:rPr lang="en-US" altLang="ko-KR" sz="1800" dirty="0" err="1"/>
              <a:t>Sepal.Width</a:t>
            </a:r>
            <a:r>
              <a:rPr lang="en-US" altLang="ko-KR" sz="1800" dirty="0"/>
              <a:t> × 0.49 + </a:t>
            </a:r>
            <a:r>
              <a:rPr lang="en-US" altLang="ko-KR" sz="1800" dirty="0" err="1"/>
              <a:t>Petal.Length</a:t>
            </a:r>
            <a:r>
              <a:rPr lang="en-US" altLang="ko-KR" sz="1800" dirty="0"/>
              <a:t> × 0.82 + </a:t>
            </a:r>
            <a:r>
              <a:rPr lang="en-US" altLang="ko-KR" sz="1800" dirty="0" err="1"/>
              <a:t>Petal.Width</a:t>
            </a:r>
            <a:r>
              <a:rPr lang="en-US" altLang="ko-KR" sz="1800" dirty="0"/>
              <a:t> × −0.31</a:t>
            </a:r>
          </a:p>
          <a:p>
            <a:r>
              <a:rPr lang="en-US" altLang="ko-KR" sz="1800" dirty="0" err="1"/>
              <a:t>virginica</a:t>
            </a:r>
            <a:r>
              <a:rPr lang="en-US" altLang="ko-KR" sz="1800" dirty="0"/>
              <a:t> : 2.17 − 1.02 + </a:t>
            </a:r>
            <a:r>
              <a:rPr lang="en-US" altLang="ko-KR" sz="1800" dirty="0" err="1"/>
              <a:t>Sepal.Width</a:t>
            </a:r>
            <a:r>
              <a:rPr lang="en-US" altLang="ko-KR" sz="1800" dirty="0"/>
              <a:t> × 0.49 + </a:t>
            </a:r>
            <a:r>
              <a:rPr lang="en-US" altLang="ko-KR" sz="1800" dirty="0" err="1"/>
              <a:t>Petal.Length</a:t>
            </a:r>
            <a:r>
              <a:rPr lang="en-US" altLang="ko-KR" sz="1800" dirty="0"/>
              <a:t> × 0.82 + </a:t>
            </a:r>
            <a:r>
              <a:rPr lang="en-US" altLang="ko-KR" sz="1800" dirty="0" err="1"/>
              <a:t>Petal.Width</a:t>
            </a:r>
            <a:r>
              <a:rPr lang="en-US" altLang="ko-KR" sz="1800" dirty="0"/>
              <a:t> × −0.31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914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Multiple linear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예측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2442232"/>
            <a:ext cx="11411553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109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3</a:t>
            </a:r>
            <a:r>
              <a:rPr lang="ko-KR" altLang="en-US" sz="1800" dirty="0" smtClean="0"/>
              <a:t>차원 이상은 표현이 어려우므로 </a:t>
            </a:r>
            <a:r>
              <a:rPr lang="en-US" altLang="ko-KR" sz="1800" dirty="0"/>
              <a:t>Species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Sepal.Width</a:t>
            </a:r>
            <a:r>
              <a:rPr lang="ko-KR" altLang="en-US" sz="1800" dirty="0"/>
              <a:t>만 </a:t>
            </a:r>
            <a:r>
              <a:rPr lang="ko-KR" altLang="en-US" sz="1800" dirty="0" smtClean="0"/>
              <a:t>사용한 시각화의 예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3" y="2060849"/>
            <a:ext cx="95123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93" y="3233176"/>
            <a:ext cx="94742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>
            <a:off x="6672064" y="2348880"/>
            <a:ext cx="672075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40149" y="2060849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Species</a:t>
            </a:r>
            <a:r>
              <a:rPr lang="ko-KR" altLang="en-US" sz="1400" b="1" dirty="0"/>
              <a:t>의 종별로 </a:t>
            </a:r>
            <a:r>
              <a:rPr lang="en-US" altLang="ko-KR" sz="1400" b="1" dirty="0"/>
              <a:t>1, 2, 3</a:t>
            </a:r>
            <a:r>
              <a:rPr lang="ko-KR" altLang="en-US" sz="1400" b="1" dirty="0"/>
              <a:t>의 </a:t>
            </a:r>
            <a:r>
              <a:rPr lang="ko-KR" altLang="en-US" sz="1400" b="1" dirty="0" smtClean="0"/>
              <a:t>값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07583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3" y="1846556"/>
            <a:ext cx="9398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348881"/>
            <a:ext cx="95758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H="1" flipV="1">
            <a:off x="5039883" y="2060848"/>
            <a:ext cx="57606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3284985"/>
            <a:ext cx="94488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5" y="4869160"/>
            <a:ext cx="95123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256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627" y="260648"/>
            <a:ext cx="8064896" cy="307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2" y="3284984"/>
            <a:ext cx="5088565" cy="355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451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회귀분석식의</a:t>
            </a:r>
            <a:r>
              <a:rPr lang="ko-KR" altLang="en-US" dirty="0" smtClean="0"/>
              <a:t>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I()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652588"/>
            <a:ext cx="110998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5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회귀분석식의</a:t>
            </a:r>
            <a:r>
              <a:rPr lang="ko-KR" altLang="en-US" dirty="0" smtClean="0"/>
              <a:t>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I()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1" y="1504950"/>
            <a:ext cx="7182081" cy="24898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4149405"/>
            <a:ext cx="7924767" cy="12638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085" y="5301209"/>
            <a:ext cx="7918292" cy="78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58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회귀분석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변수의 변환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75" y="1487339"/>
            <a:ext cx="2294036" cy="57350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5" y="2370760"/>
            <a:ext cx="9940991" cy="3170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아래쪽 화살표 6"/>
          <p:cNvSpPr/>
          <p:nvPr/>
        </p:nvSpPr>
        <p:spPr>
          <a:xfrm>
            <a:off x="3119669" y="184482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87755" y="3140969"/>
            <a:ext cx="181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og(Y): </a:t>
            </a:r>
            <a:r>
              <a:rPr lang="ko-KR" altLang="en-US" dirty="0" smtClean="0"/>
              <a:t>종속변수</a:t>
            </a:r>
            <a:endParaRPr lang="en-US" altLang="ko-KR" dirty="0" smtClean="0"/>
          </a:p>
          <a:p>
            <a:r>
              <a:rPr lang="en-US" altLang="ko-KR" dirty="0" smtClean="0"/>
              <a:t>X : </a:t>
            </a:r>
            <a:r>
              <a:rPr lang="ko-KR" altLang="en-US" dirty="0" smtClean="0"/>
              <a:t>독립변수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442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회귀분석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변수의 변환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424" y="1268760"/>
            <a:ext cx="2439800" cy="43204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03" y="2204864"/>
            <a:ext cx="11061700" cy="3486150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3063192" y="1715573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26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상호작용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cars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= (speed, 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범주형 </a:t>
            </a:r>
            <a:r>
              <a:rPr lang="en-US" altLang="ko-KR" dirty="0" smtClean="0"/>
              <a:t>size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추가한 경우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542" y="2655969"/>
            <a:ext cx="8169871" cy="367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9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linear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Challenger Space Shuttle data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2" y="2360202"/>
            <a:ext cx="64674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556192" y="3443381"/>
            <a:ext cx="29610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i="1" dirty="0"/>
              <a:t>y = </a:t>
            </a:r>
            <a:r>
              <a:rPr lang="en-US" altLang="ko-KR" sz="3200" i="1" dirty="0" smtClean="0"/>
              <a:t>4.30 </a:t>
            </a:r>
            <a:r>
              <a:rPr lang="en-US" altLang="ko-KR" sz="3200" i="1" dirty="0"/>
              <a:t>– </a:t>
            </a:r>
            <a:r>
              <a:rPr lang="en-US" altLang="ko-KR" sz="3200" i="1" dirty="0" smtClean="0"/>
              <a:t>0.057x</a:t>
            </a:r>
            <a:endParaRPr lang="ko-KR" altLang="en-US" sz="3200" dirty="0"/>
          </a:p>
        </p:txBody>
      </p:sp>
      <p:pic>
        <p:nvPicPr>
          <p:cNvPr id="11" name="Picture 22" descr="http://cfile213.uf.daum.net/attach/153BAA1D4BB9D02E1A750D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825645" y="2938196"/>
            <a:ext cx="1483758" cy="47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" descr="https://pixabay.com/static/uploads/photo/2014/04/03/10/29/arrow-310635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2284">
            <a:off x="10764149" y="965822"/>
            <a:ext cx="604105" cy="33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071466" y="2990104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regression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6192" y="4605047"/>
            <a:ext cx="3541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i="1" dirty="0" smtClean="0"/>
              <a:t>4.30 </a:t>
            </a:r>
            <a:r>
              <a:rPr lang="en-US" altLang="ko-KR" sz="2800" i="1" dirty="0"/>
              <a:t>- </a:t>
            </a:r>
            <a:r>
              <a:rPr lang="en-US" altLang="ko-KR" sz="2800" i="1" dirty="0" smtClean="0"/>
              <a:t>0.057 </a:t>
            </a:r>
            <a:r>
              <a:rPr lang="en-US" altLang="ko-KR" sz="2800" i="1" dirty="0"/>
              <a:t>* </a:t>
            </a:r>
            <a:r>
              <a:rPr lang="en-US" altLang="ko-KR" sz="2800" i="1" u="sng" dirty="0"/>
              <a:t>31</a:t>
            </a:r>
            <a:r>
              <a:rPr lang="en-US" altLang="ko-KR" sz="2800" i="1" dirty="0"/>
              <a:t> = </a:t>
            </a:r>
            <a:r>
              <a:rPr lang="en-US" altLang="ko-KR" sz="2800" i="1" dirty="0" smtClean="0"/>
              <a:t>2.533</a:t>
            </a:r>
            <a:endParaRPr lang="ko-KR" altLang="en-US" sz="2800" dirty="0"/>
          </a:p>
        </p:txBody>
      </p:sp>
      <p:pic>
        <p:nvPicPr>
          <p:cNvPr id="15" name="Picture 22" descr="http://cfile213.uf.daum.net/attach/153BAA1D4BB9D02E1A750D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874809" y="4125933"/>
            <a:ext cx="1483758" cy="47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103344" y="4125933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prediction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56191" y="2252480"/>
            <a:ext cx="19511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i="1" dirty="0"/>
              <a:t>y = </a:t>
            </a:r>
            <a:r>
              <a:rPr lang="en-US" altLang="ko-KR" sz="3200" i="1" dirty="0" smtClean="0"/>
              <a:t>a </a:t>
            </a:r>
            <a:r>
              <a:rPr lang="en-US" altLang="ko-KR" sz="3200" i="1" dirty="0"/>
              <a:t>– </a:t>
            </a:r>
            <a:r>
              <a:rPr lang="en-US" altLang="ko-KR" sz="3200" i="1" dirty="0" smtClean="0"/>
              <a:t>b*x</a:t>
            </a:r>
            <a:endParaRPr lang="ko-KR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3911864" y="5235234"/>
            <a:ext cx="436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i="1" dirty="0" smtClean="0"/>
              <a:t>x</a:t>
            </a:r>
            <a:endParaRPr lang="ko-KR" altLang="en-US" sz="40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5491" y="2820827"/>
            <a:ext cx="417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i="1" dirty="0" smtClean="0"/>
              <a:t>y</a:t>
            </a:r>
            <a:endParaRPr lang="ko-KR" alt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3358634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상호작용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100" y="1340768"/>
            <a:ext cx="8813800" cy="22860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50" y="4221088"/>
            <a:ext cx="76327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0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상호작용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 변수 </a:t>
            </a:r>
            <a:r>
              <a:rPr lang="en-US" altLang="ko-KR" dirty="0" smtClean="0"/>
              <a:t>A, B, C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상호작용의 표현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상호작용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+ B + C + A:B + A:C + B:C + A:B:C</a:t>
            </a:r>
          </a:p>
          <a:p>
            <a:pPr lvl="1"/>
            <a:r>
              <a:rPr lang="ko-KR" altLang="en-US" dirty="0" smtClean="0"/>
              <a:t>또는 </a:t>
            </a:r>
            <a:r>
              <a:rPr lang="en-US" altLang="ko-KR" dirty="0" smtClean="0"/>
              <a:t>A*B*C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개 변수 </a:t>
            </a:r>
            <a:r>
              <a:rPr lang="en-US" altLang="ko-KR" dirty="0" smtClean="0"/>
              <a:t>A, B, C</a:t>
            </a:r>
            <a:r>
              <a:rPr lang="ko-KR" altLang="en-US" dirty="0" smtClean="0"/>
              <a:t>에 대한 상호작용의 표현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개 이하의 상호작용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/>
              <a:t>+ B + C + A:B + A:C + </a:t>
            </a:r>
            <a:r>
              <a:rPr lang="en-US" altLang="ko-KR" dirty="0" smtClean="0"/>
              <a:t>B:C</a:t>
            </a:r>
          </a:p>
          <a:p>
            <a:pPr lvl="1"/>
            <a:r>
              <a:rPr lang="ko-KR" altLang="en-US" dirty="0" smtClean="0"/>
              <a:t>또는 </a:t>
            </a:r>
            <a:r>
              <a:rPr lang="en-US" altLang="ko-KR" dirty="0" smtClean="0"/>
              <a:t>(A+B+C)^2</a:t>
            </a:r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개 변수 </a:t>
            </a:r>
            <a:r>
              <a:rPr lang="en-US" altLang="ko-KR" dirty="0" smtClean="0"/>
              <a:t>A, B, C, D</a:t>
            </a:r>
            <a:r>
              <a:rPr lang="ko-KR" altLang="en-US" dirty="0" smtClean="0"/>
              <a:t>에 대한 상호작용의 표현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 이하의 상호작용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(A+B+C+D)^3</a:t>
            </a:r>
          </a:p>
          <a:p>
            <a:r>
              <a:rPr lang="ko-KR" altLang="en-US" dirty="0" smtClean="0"/>
              <a:t>주의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(X+Y)^2  =&gt; X + Y + X:Y </a:t>
            </a:r>
            <a:r>
              <a:rPr lang="ko-KR" altLang="en-US" dirty="0" smtClean="0"/>
              <a:t>를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I((X+Y)^2)</a:t>
            </a:r>
            <a:r>
              <a:rPr lang="ko-KR" altLang="en-US" dirty="0"/>
              <a:t> </a:t>
            </a:r>
            <a:r>
              <a:rPr lang="en-US" altLang="ko-KR" dirty="0" smtClean="0"/>
              <a:t>=&gt; 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합의 제곱을 독립변수로 함을 의미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3122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상호작용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371" y="1124745"/>
            <a:ext cx="11061700" cy="8667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2" y="2284881"/>
            <a:ext cx="6602711" cy="431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439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상호작용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88" y="1124745"/>
            <a:ext cx="11226800" cy="45053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9616" y="5837773"/>
            <a:ext cx="515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Tree </a:t>
            </a:r>
            <a:r>
              <a:rPr lang="ko-KR" altLang="en-US" dirty="0" smtClean="0"/>
              <a:t>유형에 따라 </a:t>
            </a:r>
            <a:r>
              <a:rPr lang="en-US" altLang="ko-KR" dirty="0" smtClean="0"/>
              <a:t>age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circumference</a:t>
            </a:r>
            <a:r>
              <a:rPr lang="ko-KR" altLang="en-US" dirty="0" smtClean="0"/>
              <a:t>관계가 다름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166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상호작용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60" y="1124744"/>
            <a:ext cx="11150600" cy="609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950368"/>
            <a:ext cx="11099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123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상호작용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85" y="1734793"/>
            <a:ext cx="11713633" cy="4118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4041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상호작용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Age</a:t>
            </a:r>
            <a:r>
              <a:rPr lang="ko-KR" altLang="en-US" dirty="0" smtClean="0"/>
              <a:t>와 연관 있는 </a:t>
            </a:r>
            <a:r>
              <a:rPr lang="ko-KR" altLang="en-US" dirty="0" err="1" smtClean="0"/>
              <a:t>컬럼만</a:t>
            </a:r>
            <a:r>
              <a:rPr lang="ko-KR" altLang="en-US" dirty="0" smtClean="0"/>
              <a:t> 추출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125241"/>
            <a:ext cx="111633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825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linear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보험 비용 예측</a:t>
            </a:r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60" y="2233359"/>
            <a:ext cx="9495176" cy="2110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503947" y="4343398"/>
            <a:ext cx="5317958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자유형 5"/>
          <p:cNvSpPr/>
          <p:nvPr/>
        </p:nvSpPr>
        <p:spPr>
          <a:xfrm>
            <a:off x="3513221" y="4355432"/>
            <a:ext cx="1094874" cy="469231"/>
          </a:xfrm>
          <a:custGeom>
            <a:avLst/>
            <a:gdLst>
              <a:gd name="connsiteX0" fmla="*/ 0 w 1094874"/>
              <a:gd name="connsiteY0" fmla="*/ 0 h 469231"/>
              <a:gd name="connsiteX1" fmla="*/ 324853 w 1094874"/>
              <a:gd name="connsiteY1" fmla="*/ 300789 h 469231"/>
              <a:gd name="connsiteX2" fmla="*/ 745958 w 1094874"/>
              <a:gd name="connsiteY2" fmla="*/ 204536 h 469231"/>
              <a:gd name="connsiteX3" fmla="*/ 1094874 w 1094874"/>
              <a:gd name="connsiteY3" fmla="*/ 469231 h 469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4874" h="469231">
                <a:moveTo>
                  <a:pt x="0" y="0"/>
                </a:moveTo>
                <a:cubicBezTo>
                  <a:pt x="100263" y="133350"/>
                  <a:pt x="200527" y="266700"/>
                  <a:pt x="324853" y="300789"/>
                </a:cubicBezTo>
                <a:cubicBezTo>
                  <a:pt x="449179" y="334878"/>
                  <a:pt x="617621" y="176462"/>
                  <a:pt x="745958" y="204536"/>
                </a:cubicBezTo>
                <a:cubicBezTo>
                  <a:pt x="874295" y="232610"/>
                  <a:pt x="984584" y="350920"/>
                  <a:pt x="1094874" y="46923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62926" y="4860758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예측하고자 하는 종속변수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96" y="5658100"/>
            <a:ext cx="4290213" cy="345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303" y="4374897"/>
            <a:ext cx="3221362" cy="2267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2" descr="http://cfile213.uf.daum.net/attach/153BAA1D4BB9D02E1A750D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7525117" y="5232449"/>
            <a:ext cx="702073" cy="97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2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095" y="2119561"/>
            <a:ext cx="5137235" cy="415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linear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보험 비용 예측</a:t>
            </a:r>
          </a:p>
          <a:p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02" y="2119561"/>
            <a:ext cx="6134351" cy="1251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5342021" y="2745237"/>
            <a:ext cx="1227221" cy="0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자유형 5"/>
          <p:cNvSpPr/>
          <p:nvPr/>
        </p:nvSpPr>
        <p:spPr>
          <a:xfrm>
            <a:off x="6641432" y="1612244"/>
            <a:ext cx="4331368" cy="1022672"/>
          </a:xfrm>
          <a:custGeom>
            <a:avLst/>
            <a:gdLst>
              <a:gd name="connsiteX0" fmla="*/ 0 w 4331368"/>
              <a:gd name="connsiteY0" fmla="*/ 1022672 h 1022672"/>
              <a:gd name="connsiteX1" fmla="*/ 998621 w 4331368"/>
              <a:gd name="connsiteY1" fmla="*/ 252651 h 1022672"/>
              <a:gd name="connsiteX2" fmla="*/ 2863515 w 4331368"/>
              <a:gd name="connsiteY2" fmla="*/ 12019 h 1022672"/>
              <a:gd name="connsiteX3" fmla="*/ 4331368 w 4331368"/>
              <a:gd name="connsiteY3" fmla="*/ 565472 h 102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1368" h="1022672">
                <a:moveTo>
                  <a:pt x="0" y="1022672"/>
                </a:moveTo>
                <a:cubicBezTo>
                  <a:pt x="260684" y="721882"/>
                  <a:pt x="521369" y="421093"/>
                  <a:pt x="998621" y="252651"/>
                </a:cubicBezTo>
                <a:cubicBezTo>
                  <a:pt x="1475873" y="84209"/>
                  <a:pt x="2308057" y="-40118"/>
                  <a:pt x="2863515" y="12019"/>
                </a:cubicBezTo>
                <a:cubicBezTo>
                  <a:pt x="3418973" y="64156"/>
                  <a:pt x="3875170" y="314814"/>
                  <a:pt x="4331368" y="565472"/>
                </a:cubicBezTo>
              </a:path>
            </a:pathLst>
          </a:cu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430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29" y="1407695"/>
            <a:ext cx="6206169" cy="4615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linear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보험 비용 예측</a:t>
            </a:r>
          </a:p>
          <a:p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72" y="2162426"/>
            <a:ext cx="8457419" cy="496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굽은 화살표 5"/>
          <p:cNvSpPr/>
          <p:nvPr/>
        </p:nvSpPr>
        <p:spPr>
          <a:xfrm flipV="1">
            <a:off x="3766744" y="2868506"/>
            <a:ext cx="1611371" cy="846870"/>
          </a:xfrm>
          <a:prstGeom prst="ben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6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0527" y="4150895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correlation ellipse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52722" y="5133928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loess curve</a:t>
            </a:r>
            <a:endParaRPr lang="ko-KR" altLang="en-US" sz="2400" b="1" dirty="0"/>
          </a:p>
        </p:txBody>
      </p:sp>
      <p:pic>
        <p:nvPicPr>
          <p:cNvPr id="9" name="Picture 19" descr="https://pixabay.com/static/uploads/photo/2014/04/03/10/29/arrow-310635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404137" y="4279550"/>
            <a:ext cx="1575558" cy="33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9" descr="https://pixabay.com/static/uploads/photo/2014/04/03/10/29/arrow-310635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52401">
            <a:off x="4373887" y="4774514"/>
            <a:ext cx="1575558" cy="33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563391" y="946030"/>
            <a:ext cx="3135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correlation coefficient</a:t>
            </a:r>
            <a:endParaRPr lang="ko-KR" altLang="en-US" sz="2400" b="1" dirty="0"/>
          </a:p>
        </p:txBody>
      </p:sp>
      <p:pic>
        <p:nvPicPr>
          <p:cNvPr id="12" name="Picture 19" descr="https://pixabay.com/static/uploads/photo/2014/04/03/10/29/arrow-310635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23401">
            <a:off x="10046013" y="1414363"/>
            <a:ext cx="948043" cy="40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4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linear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a</a:t>
            </a:r>
            <a:r>
              <a:rPr lang="ko-KR" altLang="en-US" dirty="0" smtClean="0">
                <a:sym typeface="Symbol"/>
              </a:rPr>
              <a:t> </a:t>
            </a:r>
            <a:r>
              <a:rPr lang="en-US" altLang="ko-KR" dirty="0" smtClean="0">
                <a:sym typeface="Symbol"/>
              </a:rPr>
              <a:t>=?,  </a:t>
            </a:r>
            <a:r>
              <a:rPr lang="en-US" altLang="ko-KR" i="1" dirty="0" smtClean="0">
                <a:sym typeface="Symbol"/>
              </a:rPr>
              <a:t>b</a:t>
            </a:r>
            <a:r>
              <a:rPr lang="ko-KR" altLang="en-US" dirty="0" smtClean="0">
                <a:sym typeface="Symbol"/>
              </a:rPr>
              <a:t> </a:t>
            </a:r>
            <a:r>
              <a:rPr lang="en-US" altLang="ko-KR" dirty="0" smtClean="0">
                <a:sym typeface="Symbol"/>
              </a:rPr>
              <a:t>= ?</a:t>
            </a:r>
          </a:p>
          <a:p>
            <a:r>
              <a:rPr lang="en-US" altLang="ko-KR" dirty="0" smtClean="0"/>
              <a:t>Least </a:t>
            </a:r>
            <a:r>
              <a:rPr lang="en-US" altLang="ko-KR" dirty="0"/>
              <a:t>squares </a:t>
            </a:r>
            <a:r>
              <a:rPr lang="en-US" altLang="ko-KR" dirty="0" smtClean="0"/>
              <a:t>estimation</a:t>
            </a:r>
          </a:p>
          <a:p>
            <a:pPr lvl="1"/>
            <a:r>
              <a:rPr lang="en-US" altLang="ko-KR" dirty="0" smtClean="0"/>
              <a:t>Sum of squared errors</a:t>
            </a:r>
            <a:r>
              <a:rPr lang="ko-KR" altLang="en-US" dirty="0" smtClean="0"/>
              <a:t>를 최소로 하는 </a:t>
            </a:r>
            <a:r>
              <a:rPr lang="ko-KR" altLang="en-US" dirty="0" smtClean="0">
                <a:sym typeface="Symbol"/>
              </a:rPr>
              <a:t></a:t>
            </a:r>
            <a:r>
              <a:rPr lang="en-US" altLang="ko-KR" dirty="0" smtClean="0">
                <a:sym typeface="Symbol"/>
              </a:rPr>
              <a:t>, </a:t>
            </a:r>
            <a:r>
              <a:rPr lang="ko-KR" altLang="en-US" dirty="0" smtClean="0">
                <a:sym typeface="Symbol"/>
              </a:rPr>
              <a:t> 를 구함</a:t>
            </a:r>
            <a:endParaRPr lang="en-US" altLang="ko-KR" dirty="0">
              <a:sym typeface="Symbol"/>
            </a:endParaRPr>
          </a:p>
          <a:p>
            <a:pPr lvl="1"/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65" y="3025724"/>
            <a:ext cx="673417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018" y="3487993"/>
            <a:ext cx="3779873" cy="58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96093" y="4521927"/>
            <a:ext cx="174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Predicted value </a:t>
            </a:r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예측값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74831" y="4511447"/>
            <a:ext cx="142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Actual value </a:t>
            </a:r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실제값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" name="Picture 19" descr="https://pixabay.com/static/uploads/photo/2014/04/03/10/29/arrow-310635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2284">
            <a:off x="9479640" y="4108371"/>
            <a:ext cx="604105" cy="33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9" descr="https://pixabay.com/static/uploads/photo/2014/04/03/10/29/arrow-310635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91704">
            <a:off x="8177175" y="4082960"/>
            <a:ext cx="604105" cy="33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8721366" y="1771217"/>
            <a:ext cx="19511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i="1" dirty="0"/>
              <a:t>y = </a:t>
            </a:r>
            <a:r>
              <a:rPr lang="en-US" altLang="ko-KR" sz="3200" i="1" dirty="0" smtClean="0"/>
              <a:t>a </a:t>
            </a:r>
            <a:r>
              <a:rPr lang="en-US" altLang="ko-KR" sz="3200" i="1" dirty="0"/>
              <a:t>– </a:t>
            </a:r>
            <a:r>
              <a:rPr lang="en-US" altLang="ko-KR" sz="3200" i="1" dirty="0" smtClean="0"/>
              <a:t>b*x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14350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linear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5536" y="1166100"/>
            <a:ext cx="10972800" cy="4599432"/>
          </a:xfrm>
        </p:spPr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보험 비용 예측</a:t>
            </a:r>
          </a:p>
          <a:p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6" y="1696451"/>
            <a:ext cx="8789225" cy="5041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797216" y="2510681"/>
            <a:ext cx="4062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residual = true </a:t>
            </a:r>
            <a:r>
              <a:rPr lang="en-US" altLang="ko-KR" b="1" dirty="0">
                <a:solidFill>
                  <a:srgbClr val="FF0000"/>
                </a:solidFill>
              </a:rPr>
              <a:t>value </a:t>
            </a:r>
            <a:r>
              <a:rPr lang="en-US" altLang="ko-KR" b="1" dirty="0" smtClean="0">
                <a:solidFill>
                  <a:srgbClr val="FF0000"/>
                </a:solidFill>
              </a:rPr>
              <a:t>- </a:t>
            </a:r>
            <a:r>
              <a:rPr lang="en-US" altLang="ko-KR" b="1" dirty="0">
                <a:solidFill>
                  <a:srgbClr val="FF0000"/>
                </a:solidFill>
              </a:rPr>
              <a:t>predicted value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구부러진 연결선 6"/>
          <p:cNvCxnSpPr>
            <a:endCxn id="4" idx="1"/>
          </p:cNvCxnSpPr>
          <p:nvPr/>
        </p:nvCxnSpPr>
        <p:spPr>
          <a:xfrm flipV="1">
            <a:off x="5182682" y="2695347"/>
            <a:ext cx="614534" cy="54114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39281" y="4403559"/>
            <a:ext cx="5580000" cy="0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23233" y="4736439"/>
            <a:ext cx="5580000" cy="0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31249" y="4924935"/>
            <a:ext cx="5580000" cy="0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39265" y="5125463"/>
            <a:ext cx="5580000" cy="0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507705" y="5457872"/>
            <a:ext cx="3308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에 가까울수록 해당 모델이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데이터를 잘 설명하는 것임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구부러진 연결선 18"/>
          <p:cNvCxnSpPr/>
          <p:nvPr/>
        </p:nvCxnSpPr>
        <p:spPr>
          <a:xfrm flipV="1">
            <a:off x="6419281" y="5747359"/>
            <a:ext cx="1088424" cy="78178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39281" y="6529145"/>
            <a:ext cx="5580000" cy="0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35415" y="3240050"/>
            <a:ext cx="5177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p-value: </a:t>
            </a:r>
            <a:r>
              <a:rPr lang="ko-KR" altLang="en-US" b="1" dirty="0" smtClean="0">
                <a:solidFill>
                  <a:srgbClr val="FF0000"/>
                </a:solidFill>
              </a:rPr>
              <a:t>값이 작을 수록 옳은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계수값이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되지 않을 가능성이 큼</a:t>
            </a:r>
            <a:endParaRPr lang="ko-KR" altLang="en-US" b="1" dirty="0"/>
          </a:p>
        </p:txBody>
      </p:sp>
      <p:cxnSp>
        <p:nvCxnSpPr>
          <p:cNvPr id="26" name="구부러진 연결선 25"/>
          <p:cNvCxnSpPr/>
          <p:nvPr/>
        </p:nvCxnSpPr>
        <p:spPr>
          <a:xfrm flipV="1">
            <a:off x="5991726" y="3609474"/>
            <a:ext cx="643689" cy="36094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3767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linear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improving </a:t>
            </a:r>
            <a:r>
              <a:rPr lang="en-US" altLang="ko-KR" dirty="0" smtClean="0"/>
              <a:t>the model</a:t>
            </a:r>
          </a:p>
          <a:p>
            <a:pPr lvl="1"/>
            <a:r>
              <a:rPr lang="en-US" altLang="ko-KR" dirty="0"/>
              <a:t>adding </a:t>
            </a:r>
            <a:r>
              <a:rPr lang="en-US" altLang="ko-KR" dirty="0" smtClean="0"/>
              <a:t>non-linear relationships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의료 비용은 나이의 증가에 따라 일정하게 증가하지 않을 수 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92" y="4058298"/>
            <a:ext cx="3051000" cy="4060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192" y="3121419"/>
            <a:ext cx="2135700" cy="380700"/>
          </a:xfrm>
          <a:prstGeom prst="rect">
            <a:avLst/>
          </a:prstGeom>
        </p:spPr>
      </p:pic>
      <p:pic>
        <p:nvPicPr>
          <p:cNvPr id="6" name="Picture 22" descr="http://cfile213.uf.daum.net/attach/153BAA1D4BB9D02E1A750D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28042" y="3598699"/>
            <a:ext cx="702073" cy="45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29754" y="4741431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Non-linear term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7211192" y="4464378"/>
            <a:ext cx="209516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2428" y="5299384"/>
            <a:ext cx="5093521" cy="36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265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linear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Improving the model</a:t>
            </a:r>
          </a:p>
          <a:p>
            <a:pPr lvl="1"/>
            <a:r>
              <a:rPr lang="en-US" altLang="ko-KR" b="1" dirty="0"/>
              <a:t>converting a numeric variable to </a:t>
            </a:r>
            <a:r>
              <a:rPr lang="en-US" altLang="ko-KR" b="1" dirty="0" smtClean="0"/>
              <a:t>a binary indicator</a:t>
            </a:r>
          </a:p>
          <a:p>
            <a:pPr lvl="2"/>
            <a:r>
              <a:rPr lang="ko-KR" altLang="en-US" dirty="0" smtClean="0"/>
              <a:t>어떤 </a:t>
            </a:r>
            <a:r>
              <a:rPr lang="en-US" altLang="ko-KR" dirty="0" smtClean="0"/>
              <a:t>numeric </a:t>
            </a:r>
            <a:r>
              <a:rPr lang="ko-KR" altLang="en-US" dirty="0" smtClean="0"/>
              <a:t>변수는 </a:t>
            </a:r>
            <a:r>
              <a:rPr lang="ko-KR" altLang="en-US" dirty="0" err="1" smtClean="0"/>
              <a:t>임계값을</a:t>
            </a:r>
            <a:r>
              <a:rPr lang="ko-KR" altLang="en-US" dirty="0" smtClean="0"/>
              <a:t> 넘은 이후에서야 그 값이 종속변수에 영향을 미칠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BMI </a:t>
            </a:r>
            <a:r>
              <a:rPr lang="ko-KR" altLang="en-US" dirty="0" smtClean="0"/>
              <a:t>지수는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이 넘기 전에는 의료비용에 거의 영향이 없음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adding interaction </a:t>
            </a:r>
            <a:r>
              <a:rPr lang="en-US" altLang="ko-KR" b="1" dirty="0" smtClean="0"/>
              <a:t>effects</a:t>
            </a:r>
          </a:p>
          <a:p>
            <a:pPr lvl="2"/>
            <a:r>
              <a:rPr lang="ko-KR" altLang="en-US" dirty="0" smtClean="0"/>
              <a:t>두 개의 변수가 </a:t>
            </a:r>
            <a:r>
              <a:rPr lang="en-US" altLang="ko-KR" dirty="0" smtClean="0"/>
              <a:t>combined effect</a:t>
            </a:r>
            <a:r>
              <a:rPr lang="ko-KR" altLang="en-US" dirty="0" smtClean="0"/>
              <a:t>를 가질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interaction</a:t>
            </a:r>
            <a:r>
              <a:rPr lang="ko-KR" altLang="en-US" dirty="0" smtClean="0"/>
              <a:t>이라 칭함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826763"/>
            <a:ext cx="7746317" cy="3466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5502152"/>
            <a:ext cx="2238950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631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45" y="1383076"/>
            <a:ext cx="5867765" cy="50013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linear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Improving the model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17" y="2273544"/>
            <a:ext cx="10224920" cy="844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직선 연결선 5"/>
          <p:cNvCxnSpPr/>
          <p:nvPr/>
        </p:nvCxnSpPr>
        <p:spPr>
          <a:xfrm>
            <a:off x="6576646" y="2602523"/>
            <a:ext cx="621323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290645" y="3001108"/>
            <a:ext cx="1872000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162645" y="6126480"/>
            <a:ext cx="5256000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162645" y="3875650"/>
            <a:ext cx="5256000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162645" y="5376204"/>
            <a:ext cx="5256000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8990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Adding regression to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Regression trees</a:t>
            </a:r>
          </a:p>
          <a:p>
            <a:pPr lvl="1"/>
            <a:r>
              <a:rPr lang="ko-KR" altLang="en-US" sz="2000" dirty="0" smtClean="0"/>
              <a:t>이름과 상관없이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실제 </a:t>
            </a:r>
            <a:r>
              <a:rPr lang="en-US" altLang="ko-KR" sz="2000" dirty="0" smtClean="0"/>
              <a:t>regression</a:t>
            </a:r>
            <a:r>
              <a:rPr lang="ko-KR" altLang="en-US" sz="2000" dirty="0" smtClean="0"/>
              <a:t>을 하지는 않음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다만</a:t>
            </a:r>
            <a:r>
              <a:rPr lang="en-US" altLang="ko-KR" sz="2000" dirty="0" smtClean="0"/>
              <a:t>, Regression</a:t>
            </a:r>
            <a:r>
              <a:rPr lang="ko-KR" altLang="en-US" sz="2000" dirty="0" smtClean="0"/>
              <a:t>과 같이 </a:t>
            </a:r>
            <a:r>
              <a:rPr lang="en-US" altLang="ko-KR" sz="2000" dirty="0" smtClean="0"/>
              <a:t>numeric </a:t>
            </a:r>
            <a:r>
              <a:rPr lang="ko-KR" altLang="en-US" sz="2000" dirty="0" smtClean="0"/>
              <a:t>값을 예측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leaf </a:t>
            </a:r>
            <a:r>
              <a:rPr lang="ko-KR" altLang="en-US" sz="1800" dirty="0" err="1" smtClean="0"/>
              <a:t>노드에</a:t>
            </a:r>
            <a:r>
              <a:rPr lang="ko-KR" altLang="en-US" sz="1800" dirty="0" smtClean="0"/>
              <a:t> 포함된 </a:t>
            </a:r>
            <a:r>
              <a:rPr lang="ko-KR" altLang="en-US" sz="1800" dirty="0" err="1" smtClean="0"/>
              <a:t>학습데이타</a:t>
            </a:r>
            <a:r>
              <a:rPr lang="ko-KR" altLang="en-US" sz="1800" dirty="0" smtClean="0"/>
              <a:t> 값들의 평균을 계산하여 예측</a:t>
            </a:r>
            <a:endParaRPr lang="en-US" altLang="ko-KR" sz="1800" dirty="0" smtClean="0"/>
          </a:p>
          <a:p>
            <a:pPr lvl="1"/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en-US" altLang="ko-KR" sz="2000" dirty="0"/>
              <a:t>Classification </a:t>
            </a:r>
            <a:r>
              <a:rPr lang="en-US" altLang="ko-KR" sz="2000" dirty="0" smtClean="0"/>
              <a:t>and Regression </a:t>
            </a:r>
            <a:r>
              <a:rPr lang="en-US" altLang="ko-KR" sz="2000" dirty="0"/>
              <a:t>Tree </a:t>
            </a:r>
            <a:r>
              <a:rPr lang="en-US" altLang="ko-KR" sz="2000" b="0" dirty="0"/>
              <a:t>(</a:t>
            </a:r>
            <a:r>
              <a:rPr lang="en-US" altLang="ko-KR" sz="2000" dirty="0"/>
              <a:t>CART</a:t>
            </a:r>
            <a:r>
              <a:rPr lang="en-US" altLang="ko-KR" sz="2000" b="0" dirty="0"/>
              <a:t>) </a:t>
            </a:r>
            <a:r>
              <a:rPr lang="en-US" altLang="ko-KR" sz="2000" b="0" dirty="0" smtClean="0"/>
              <a:t>algorithm</a:t>
            </a:r>
            <a:endParaRPr lang="en-US" altLang="ko-KR" sz="20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Model trees</a:t>
            </a:r>
          </a:p>
          <a:p>
            <a:pPr lvl="1"/>
            <a:r>
              <a:rPr lang="en-US" altLang="ko-KR" b="0" dirty="0" smtClean="0"/>
              <a:t>Leaf </a:t>
            </a:r>
            <a:r>
              <a:rPr lang="ko-KR" altLang="en-US" b="0" dirty="0" err="1" smtClean="0"/>
              <a:t>노드에서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multiple </a:t>
            </a:r>
            <a:r>
              <a:rPr lang="en-US" altLang="ko-KR" b="0" dirty="0"/>
              <a:t>linear regression </a:t>
            </a:r>
            <a:r>
              <a:rPr lang="en-US" altLang="ko-KR" b="0" dirty="0" smtClean="0"/>
              <a:t>model</a:t>
            </a:r>
            <a:r>
              <a:rPr lang="ko-KR" altLang="en-US" b="0" dirty="0" smtClean="0"/>
              <a:t>을 생성</a:t>
            </a:r>
            <a:endParaRPr lang="en-US" altLang="ko-KR" sz="5600" dirty="0" smtClean="0"/>
          </a:p>
          <a:p>
            <a:pPr lvl="2"/>
            <a:r>
              <a:rPr lang="en-US" altLang="ko-KR" dirty="0" smtClean="0"/>
              <a:t>Leaf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수만 큼의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이 생성됨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785" y="1252728"/>
            <a:ext cx="3336680" cy="3078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2" descr="http://cfile213.uf.daum.net/attach/153BAA1D4BB9D02E1A750D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7702716" y="1880628"/>
            <a:ext cx="702073" cy="56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6643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Regression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Decision Trees</a:t>
            </a:r>
            <a:r>
              <a:rPr lang="ko-KR" altLang="en-US" dirty="0" smtClean="0"/>
              <a:t>와의 차이점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Class (target) </a:t>
            </a:r>
            <a:r>
              <a:rPr lang="ko-KR" altLang="en-US" dirty="0" smtClean="0"/>
              <a:t>변수가 </a:t>
            </a:r>
            <a:r>
              <a:rPr lang="ko-KR" altLang="en-US" dirty="0" err="1" smtClean="0"/>
              <a:t>이산형이</a:t>
            </a:r>
            <a:r>
              <a:rPr lang="ko-KR" altLang="en-US" dirty="0" smtClean="0"/>
              <a:t> 아닌 </a:t>
            </a:r>
            <a:r>
              <a:rPr lang="ko-KR" altLang="en-US" dirty="0" err="1" smtClean="0"/>
              <a:t>연속형</a:t>
            </a:r>
            <a:r>
              <a:rPr lang="ko-KR" altLang="en-US" dirty="0" smtClean="0"/>
              <a:t> 변수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따라서 기존 </a:t>
            </a:r>
            <a:r>
              <a:rPr lang="en-US" altLang="ko-KR" dirty="0" smtClean="0"/>
              <a:t>entropy </a:t>
            </a:r>
            <a:r>
              <a:rPr lang="ko-KR" altLang="en-US" dirty="0" smtClean="0"/>
              <a:t>공식과는 다른 형태의 </a:t>
            </a:r>
            <a:r>
              <a:rPr lang="en-US" altLang="ko-KR" dirty="0" smtClean="0"/>
              <a:t>splitting </a:t>
            </a:r>
            <a:r>
              <a:rPr lang="ko-KR" altLang="en-US" dirty="0" smtClean="0"/>
              <a:t>기준함수가 필요함</a:t>
            </a:r>
            <a:endParaRPr lang="en-US" altLang="ko-KR" dirty="0" smtClean="0"/>
          </a:p>
          <a:p>
            <a:pPr lvl="2"/>
            <a:endParaRPr lang="ko-KR" altLang="en-US" dirty="0"/>
          </a:p>
          <a:p>
            <a:r>
              <a:rPr lang="en-US" altLang="ko-KR" dirty="0"/>
              <a:t>Standard Deviation Reduction </a:t>
            </a:r>
            <a:r>
              <a:rPr lang="en-US" altLang="ko-KR" b="0" dirty="0"/>
              <a:t>(</a:t>
            </a:r>
            <a:r>
              <a:rPr lang="en-US" altLang="ko-KR" dirty="0"/>
              <a:t>SDR</a:t>
            </a:r>
            <a:r>
              <a:rPr lang="en-US" altLang="ko-KR" b="0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848" y="4081018"/>
            <a:ext cx="4807183" cy="91937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8944708" y="3376246"/>
            <a:ext cx="1465384" cy="8206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Georgia" panose="02040502050405020303" pitchFamily="18" charset="0"/>
              </a:rPr>
              <a:t>T</a:t>
            </a:r>
            <a:endParaRPr lang="ko-KR" altLang="en-US" sz="3200" dirty="0">
              <a:latin typeface="Georgia" panose="02040502050405020303" pitchFamily="18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819292" y="4799643"/>
            <a:ext cx="1125416" cy="8206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Georgia" panose="02040502050405020303" pitchFamily="18" charset="0"/>
              </a:rPr>
              <a:t>T</a:t>
            </a:r>
            <a:r>
              <a:rPr lang="en-US" altLang="ko-KR" sz="3200" baseline="-25000" dirty="0">
                <a:latin typeface="Georgia" panose="02040502050405020303" pitchFamily="18" charset="0"/>
              </a:rPr>
              <a:t>1</a:t>
            </a:r>
            <a:endParaRPr lang="ko-KR" altLang="en-US" sz="3200" baseline="-25000" dirty="0">
              <a:latin typeface="Georgia" panose="02040502050405020303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284676" y="4799643"/>
            <a:ext cx="1125416" cy="8206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Georgia" panose="02040502050405020303" pitchFamily="18" charset="0"/>
              </a:rPr>
              <a:t>T</a:t>
            </a:r>
            <a:r>
              <a:rPr lang="en-US" altLang="ko-KR" sz="3200" baseline="-25000" dirty="0" smtClean="0">
                <a:latin typeface="Georgia" panose="02040502050405020303" pitchFamily="18" charset="0"/>
              </a:rPr>
              <a:t>2</a:t>
            </a:r>
            <a:endParaRPr lang="ko-KR" altLang="en-US" sz="3200" baseline="-25000" dirty="0"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02462" y="50252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" idx="2"/>
            <a:endCxn id="6" idx="0"/>
          </p:cNvCxnSpPr>
          <p:nvPr/>
        </p:nvCxnSpPr>
        <p:spPr>
          <a:xfrm flipH="1">
            <a:off x="8382000" y="4196862"/>
            <a:ext cx="1295400" cy="60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7" idx="0"/>
          </p:cNvCxnSpPr>
          <p:nvPr/>
        </p:nvCxnSpPr>
        <p:spPr>
          <a:xfrm>
            <a:off x="9677400" y="4196862"/>
            <a:ext cx="169984" cy="60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2"/>
            <a:endCxn id="8" idx="0"/>
          </p:cNvCxnSpPr>
          <p:nvPr/>
        </p:nvCxnSpPr>
        <p:spPr>
          <a:xfrm>
            <a:off x="9677400" y="4196862"/>
            <a:ext cx="1432811" cy="82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33363" y="5274926"/>
            <a:ext cx="4222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latin typeface="Georgia" panose="02040502050405020303" pitchFamily="18" charset="0"/>
              </a:rPr>
              <a:t>sd</a:t>
            </a:r>
            <a:r>
              <a:rPr lang="en-US" altLang="ko-KR" i="1" dirty="0" smtClean="0">
                <a:latin typeface="Georgia" panose="02040502050405020303" pitchFamily="18" charset="0"/>
              </a:rPr>
              <a:t> </a:t>
            </a:r>
            <a:r>
              <a:rPr lang="en-US" altLang="ko-KR" dirty="0" smtClean="0">
                <a:latin typeface="Georgia" panose="02040502050405020303" pitchFamily="18" charset="0"/>
              </a:rPr>
              <a:t>(T) : T </a:t>
            </a:r>
            <a:r>
              <a:rPr lang="ko-KR" altLang="en-US" dirty="0" smtClean="0">
                <a:latin typeface="Georgia" panose="02040502050405020303" pitchFamily="18" charset="0"/>
              </a:rPr>
              <a:t>분할에 있는 데이터들에 대한  </a:t>
            </a:r>
            <a:endParaRPr lang="en-US" altLang="ko-KR" dirty="0" smtClean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 </a:t>
            </a:r>
            <a:r>
              <a:rPr lang="en-US" altLang="ko-KR" dirty="0" smtClean="0">
                <a:latin typeface="Georgia" panose="02040502050405020303" pitchFamily="18" charset="0"/>
              </a:rPr>
              <a:t>              </a:t>
            </a:r>
            <a:r>
              <a:rPr lang="ko-KR" altLang="en-US" dirty="0" smtClean="0">
                <a:latin typeface="Georgia" panose="02040502050405020303" pitchFamily="18" charset="0"/>
              </a:rPr>
              <a:t>클래스 </a:t>
            </a:r>
            <a:r>
              <a:rPr lang="ko-KR" altLang="en-US" dirty="0" err="1" smtClean="0">
                <a:latin typeface="Georgia" panose="02040502050405020303" pitchFamily="18" charset="0"/>
              </a:rPr>
              <a:t>컬럼값들의</a:t>
            </a:r>
            <a:r>
              <a:rPr lang="ko-KR" altLang="en-US" dirty="0" smtClean="0">
                <a:latin typeface="Georgia" panose="02040502050405020303" pitchFamily="18" charset="0"/>
              </a:rPr>
              <a:t> 표준편차</a:t>
            </a:r>
            <a:endParaRPr lang="ko-KR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1764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Regression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11236"/>
            <a:ext cx="10972800" cy="4599432"/>
          </a:xfrm>
        </p:spPr>
        <p:txBody>
          <a:bodyPr/>
          <a:lstStyle/>
          <a:p>
            <a:r>
              <a:rPr lang="en-US" altLang="ko-KR" dirty="0"/>
              <a:t>Standard Deviation Reduction </a:t>
            </a:r>
            <a:r>
              <a:rPr lang="en-US" altLang="ko-KR" b="0" dirty="0"/>
              <a:t>(</a:t>
            </a:r>
            <a:r>
              <a:rPr lang="en-US" altLang="ko-KR" dirty="0"/>
              <a:t>SDR</a:t>
            </a:r>
            <a:r>
              <a:rPr lang="en-US" altLang="ko-KR" b="0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59" y="1532519"/>
            <a:ext cx="8256018" cy="14642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74" y="3095345"/>
            <a:ext cx="8481781" cy="3416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802" y="3095345"/>
            <a:ext cx="1883752" cy="1525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9683262" y="5380892"/>
            <a:ext cx="2060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feature B</a:t>
            </a:r>
            <a:r>
              <a:rPr lang="ko-KR" altLang="en-US" dirty="0" smtClean="0"/>
              <a:t>를 가지고</a:t>
            </a:r>
            <a:endParaRPr lang="en-US" altLang="ko-KR" dirty="0" smtClean="0"/>
          </a:p>
          <a:p>
            <a:r>
              <a:rPr lang="ko-KR" altLang="en-US" dirty="0" smtClean="0"/>
              <a:t>분할함이 더 좋음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endCxn id="7" idx="0"/>
          </p:cNvCxnSpPr>
          <p:nvPr/>
        </p:nvCxnSpPr>
        <p:spPr>
          <a:xfrm flipH="1">
            <a:off x="10713352" y="4620919"/>
            <a:ext cx="107048" cy="75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808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Regression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Example: estimating </a:t>
            </a:r>
            <a:r>
              <a:rPr lang="en-US" altLang="ko-KR" dirty="0"/>
              <a:t>the quality of </a:t>
            </a:r>
            <a:r>
              <a:rPr lang="en-US" altLang="ko-KR" dirty="0" smtClean="0"/>
              <a:t>wines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07" y="2211997"/>
            <a:ext cx="10284890" cy="3086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직선 연결선 5"/>
          <p:cNvCxnSpPr/>
          <p:nvPr/>
        </p:nvCxnSpPr>
        <p:spPr>
          <a:xfrm>
            <a:off x="1395046" y="5298830"/>
            <a:ext cx="5732585" cy="0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37692" y="58263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예측변수</a:t>
            </a:r>
            <a:endParaRPr lang="ko-KR" altLang="en-US" dirty="0"/>
          </a:p>
        </p:txBody>
      </p:sp>
      <p:cxnSp>
        <p:nvCxnSpPr>
          <p:cNvPr id="9" name="구부러진 연결선 8"/>
          <p:cNvCxnSpPr>
            <a:endCxn id="7" idx="1"/>
          </p:cNvCxnSpPr>
          <p:nvPr/>
        </p:nvCxnSpPr>
        <p:spPr>
          <a:xfrm rot="16200000" flipH="1">
            <a:off x="1941621" y="5314963"/>
            <a:ext cx="712205" cy="6799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973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Regression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preparation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346446"/>
            <a:ext cx="3554541" cy="373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3033026"/>
            <a:ext cx="3987312" cy="31978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870" y="2276108"/>
            <a:ext cx="5661150" cy="9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Regression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Training a model with CART</a:t>
            </a:r>
          </a:p>
          <a:p>
            <a:pPr lvl="1"/>
            <a:r>
              <a:rPr lang="en-US" altLang="ko-KR" dirty="0" err="1" smtClean="0"/>
              <a:t>rpart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rpart</a:t>
            </a:r>
            <a:r>
              <a:rPr lang="en-US" altLang="ko-KR" dirty="0" smtClean="0"/>
              <a:t> () </a:t>
            </a:r>
            <a:r>
              <a:rPr lang="ko-KR" altLang="en-US" dirty="0" smtClean="0"/>
              <a:t>함수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모델 시각화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56" y="2655642"/>
            <a:ext cx="8585689" cy="429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56" y="4051594"/>
            <a:ext cx="4970486" cy="625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439" y="3260944"/>
            <a:ext cx="5661561" cy="3597056"/>
          </a:xfrm>
          <a:prstGeom prst="rect">
            <a:avLst/>
          </a:prstGeom>
        </p:spPr>
      </p:pic>
      <p:pic>
        <p:nvPicPr>
          <p:cNvPr id="7" name="Picture 22" descr="http://cfile213.uf.daum.net/attach/153BAA1D4BB9D02E1A750D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6268005" y="4083195"/>
            <a:ext cx="702073" cy="56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3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linear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Least squares estimation</a:t>
            </a:r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460" y="2573593"/>
            <a:ext cx="3779873" cy="58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177" y="4216816"/>
            <a:ext cx="3566731" cy="90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767" y="4369544"/>
            <a:ext cx="2160086" cy="43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2" descr="http://cfile213.uf.daum.net/attach/153BAA1D4BB9D02E1A750D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19719" y="3463803"/>
            <a:ext cx="1483758" cy="47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7543" y="3494684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 값을 최소로 하는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계산</a:t>
            </a:r>
            <a:endParaRPr lang="ko-KR" altLang="en-US" dirty="0"/>
          </a:p>
        </p:txBody>
      </p:sp>
      <p:pic>
        <p:nvPicPr>
          <p:cNvPr id="9" name="Picture 22" descr="http://cfile213.uf.daum.net/attach/153BAA1D4BB9D02E1A750D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46610" flipV="1">
            <a:off x="6046995" y="4434558"/>
            <a:ext cx="1176989" cy="47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2082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Regression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Evaluating the model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95" y="2279405"/>
            <a:ext cx="8214419" cy="2198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모서리가 둥근 직사각형 4"/>
          <p:cNvSpPr/>
          <p:nvPr/>
        </p:nvSpPr>
        <p:spPr>
          <a:xfrm>
            <a:off x="2613981" y="2801815"/>
            <a:ext cx="5357446" cy="1821765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99108" y="5115364"/>
            <a:ext cx="6673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보통의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wine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의 경우에는 예측도가 좋은 편이나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품질이 아주 좋거나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또는 아주 나쁜 경우에는 예측도가 낮음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구부러진 연결선 7"/>
          <p:cNvCxnSpPr/>
          <p:nvPr/>
        </p:nvCxnSpPr>
        <p:spPr>
          <a:xfrm>
            <a:off x="4184708" y="4625632"/>
            <a:ext cx="914400" cy="914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495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Regression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Evaluating the model</a:t>
            </a:r>
          </a:p>
          <a:p>
            <a:pPr lvl="1"/>
            <a:r>
              <a:rPr lang="en-US" altLang="ko-KR" dirty="0"/>
              <a:t>Measuring performance with the </a:t>
            </a:r>
            <a:r>
              <a:rPr lang="en-US" altLang="ko-KR" b="1" u="sng" dirty="0" smtClean="0"/>
              <a:t>mean absolute error</a:t>
            </a:r>
          </a:p>
          <a:p>
            <a:pPr lvl="2"/>
            <a:r>
              <a:rPr lang="en-US" altLang="ko-KR" dirty="0" smtClean="0"/>
              <a:t>Error = | predicted value – actual value |</a:t>
            </a:r>
            <a:endParaRPr lang="ko-KR" altLang="en-US" b="1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174" y="3095479"/>
            <a:ext cx="2422390" cy="90199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4323672" y="3270882"/>
            <a:ext cx="0" cy="3868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138" y="2942979"/>
            <a:ext cx="5565565" cy="1206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2" descr="http://cfile213.uf.daum.net/attach/153BAA1D4BB9D02E1A750D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688814" y="3165161"/>
            <a:ext cx="702073" cy="56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9137" y="4871523"/>
            <a:ext cx="5654527" cy="884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6576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</a:t>
            </a:r>
            <a:r>
              <a:rPr lang="en-US" altLang="ko-KR" dirty="0" err="1"/>
              <a:t>W</a:t>
            </a:r>
            <a:r>
              <a:rPr lang="en-US" altLang="ko-KR" dirty="0" err="1" smtClean="0"/>
              <a:t>eka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패키지의</a:t>
            </a:r>
            <a:r>
              <a:rPr lang="en-US" altLang="ko-KR" dirty="0" smtClean="0"/>
              <a:t> M5P() </a:t>
            </a:r>
            <a:r>
              <a:rPr lang="ko-KR" altLang="en-US" dirty="0" smtClean="0"/>
              <a:t>함수 이용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73" y="2325198"/>
            <a:ext cx="7046081" cy="804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6" y="3404381"/>
            <a:ext cx="3711365" cy="2601424"/>
          </a:xfrm>
          <a:prstGeom prst="rect">
            <a:avLst/>
          </a:prstGeom>
        </p:spPr>
      </p:pic>
      <p:sp>
        <p:nvSpPr>
          <p:cNvPr id="6" name="굽은 화살표 5"/>
          <p:cNvSpPr/>
          <p:nvPr/>
        </p:nvSpPr>
        <p:spPr>
          <a:xfrm flipV="1">
            <a:off x="1900789" y="3357965"/>
            <a:ext cx="1194104" cy="838897"/>
          </a:xfrm>
          <a:prstGeom prst="ben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6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274" y="4021281"/>
            <a:ext cx="4783239" cy="1023719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7076826" y="4503832"/>
            <a:ext cx="2074984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83" y="4196862"/>
            <a:ext cx="4672619" cy="112025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2976334" y="4898339"/>
            <a:ext cx="1332000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719318" y="5317112"/>
            <a:ext cx="1332000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9996" y="5540486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leaf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별로 </a:t>
            </a:r>
            <a:endParaRPr lang="en-US" altLang="ko-KR" dirty="0"/>
          </a:p>
          <a:p>
            <a:r>
              <a:rPr lang="en-US" altLang="ko-KR" dirty="0" smtClean="0"/>
              <a:t>Regression model </a:t>
            </a:r>
            <a:r>
              <a:rPr lang="ko-KR" altLang="en-US" dirty="0" smtClean="0"/>
              <a:t>이 생성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590800" y="4898339"/>
            <a:ext cx="604836" cy="64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976334" y="5340385"/>
            <a:ext cx="887961" cy="45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0853" y="3635540"/>
            <a:ext cx="4795831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18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Trees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326" y="4188252"/>
            <a:ext cx="6001581" cy="1380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326" y="1929911"/>
            <a:ext cx="5906967" cy="1581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2" descr="http://cfile213.uf.daum.net/attach/153BAA1D4BB9D02E1A750D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10680" y="3625544"/>
            <a:ext cx="1522613" cy="56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7168453" y="4056184"/>
            <a:ext cx="926388" cy="1821765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115" y="3967473"/>
            <a:ext cx="926388" cy="1821765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09539" y="4416690"/>
            <a:ext cx="2640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양 극단의 경우에도</a:t>
            </a:r>
            <a:endParaRPr lang="en-US" altLang="ko-KR" dirty="0" smtClean="0"/>
          </a:p>
          <a:p>
            <a:r>
              <a:rPr lang="en-US" altLang="ko-KR" dirty="0" smtClean="0"/>
              <a:t>Quality </a:t>
            </a:r>
            <a:r>
              <a:rPr lang="ko-KR" altLang="en-US" dirty="0" smtClean="0"/>
              <a:t>예측이 좋아짐을 </a:t>
            </a:r>
            <a:endParaRPr lang="en-US" altLang="ko-KR" dirty="0" smtClean="0"/>
          </a:p>
          <a:p>
            <a:r>
              <a:rPr lang="ko-KR" altLang="en-US" dirty="0" smtClean="0"/>
              <a:t>확인할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3323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종속변수가 범주형일 경우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주어진 데이터 </a:t>
            </a:r>
            <a:r>
              <a:rPr lang="en-US" altLang="ko-KR" dirty="0"/>
              <a:t>X</a:t>
            </a:r>
            <a:r>
              <a:rPr lang="ko-KR" altLang="en-US" dirty="0" smtClean="0"/>
              <a:t>의 분류가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일 </a:t>
            </a:r>
            <a:r>
              <a:rPr lang="ko-KR" altLang="en-US" dirty="0"/>
              <a:t>확률을 </a:t>
            </a:r>
            <a:r>
              <a:rPr lang="en-US" altLang="ko-KR" dirty="0" smtClean="0"/>
              <a:t>p, N</a:t>
            </a:r>
            <a:r>
              <a:rPr lang="ko-KR" altLang="en-US" dirty="0" smtClean="0"/>
              <a:t>일 확률을 </a:t>
            </a:r>
            <a:r>
              <a:rPr lang="en-US" altLang="ko-KR" dirty="0" smtClean="0"/>
              <a:t>1-p</a:t>
            </a:r>
            <a:r>
              <a:rPr lang="ko-KR" altLang="en-US" dirty="0" smtClean="0"/>
              <a:t>라 할 때 다음과 </a:t>
            </a:r>
            <a:r>
              <a:rPr lang="ko-KR" altLang="en-US" dirty="0"/>
              <a:t>같은 선형 모형을 가정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33" y="3826008"/>
            <a:ext cx="4474097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3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/>
              <a:t>예측값이</a:t>
            </a:r>
            <a:r>
              <a:rPr lang="ko-KR" altLang="en-US" dirty="0"/>
              <a:t>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r>
              <a:rPr lang="ko-KR" altLang="en-US" dirty="0" smtClean="0"/>
              <a:t>두 개 분류이어야 하므로 </a:t>
            </a:r>
            <a:r>
              <a:rPr lang="en-US" altLang="ko-KR" dirty="0" err="1" smtClean="0"/>
              <a:t>versicolor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virginica</a:t>
            </a:r>
            <a:r>
              <a:rPr lang="ko-KR" altLang="en-US" dirty="0" smtClean="0"/>
              <a:t>의 두 개 분류만 남김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65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56" y="3034856"/>
            <a:ext cx="11252200" cy="218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63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Species </a:t>
            </a:r>
            <a:r>
              <a:rPr lang="ko-KR" altLang="en-US" sz="1800" dirty="0"/>
              <a:t>데이터의 범주 수준은 여전히 </a:t>
            </a:r>
            <a:r>
              <a:rPr lang="en-US" altLang="ko-KR" sz="1800" dirty="0"/>
              <a:t>3</a:t>
            </a:r>
            <a:r>
              <a:rPr lang="ko-KR" altLang="en-US" sz="1800" dirty="0"/>
              <a:t>개 </a:t>
            </a:r>
            <a:r>
              <a:rPr lang="ko-KR" altLang="en-US" sz="1800" dirty="0" smtClean="0"/>
              <a:t>레벨</a:t>
            </a:r>
            <a:endParaRPr lang="en-US" altLang="ko-KR" sz="1800" dirty="0" smtClean="0"/>
          </a:p>
          <a:p>
            <a:r>
              <a:rPr lang="en-US" altLang="ko-KR" sz="1800" dirty="0" smtClean="0"/>
              <a:t>Species</a:t>
            </a:r>
            <a:r>
              <a:rPr lang="ko-KR" altLang="en-US" sz="1800" dirty="0"/>
              <a:t>열에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개의 범주 </a:t>
            </a:r>
            <a:r>
              <a:rPr lang="ko-KR" altLang="en-US" sz="1800" dirty="0"/>
              <a:t>수준이 정해지도록 다시 한번 </a:t>
            </a:r>
            <a:r>
              <a:rPr lang="en-US" altLang="ko-KR" sz="1800" dirty="0"/>
              <a:t>factor() </a:t>
            </a:r>
            <a:r>
              <a:rPr lang="ko-KR" altLang="en-US" sz="1800" dirty="0" smtClean="0"/>
              <a:t>함수를 적용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66</a:t>
            </a:fld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89" y="2907424"/>
            <a:ext cx="1139190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1811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Logistic </a:t>
            </a:r>
            <a:r>
              <a:rPr lang="en-US" altLang="ko-KR" dirty="0" smtClean="0"/>
              <a:t>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glm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함수를 이용하여 회귀분석 실시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lm()</a:t>
            </a:r>
            <a:r>
              <a:rPr lang="ko-KR" altLang="en-US" dirty="0" smtClean="0"/>
              <a:t>과 유사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67</a:t>
            </a:fld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8016213" y="1772816"/>
            <a:ext cx="672075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84299" y="1484785"/>
            <a:ext cx="2063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로지스틱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회귀일때</a:t>
            </a:r>
            <a:r>
              <a:rPr lang="ko-KR" altLang="en-US" sz="1400" b="1" dirty="0" smtClean="0"/>
              <a:t> 사용</a:t>
            </a:r>
            <a:endParaRPr lang="ko-KR" altLang="en-US" sz="14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858656"/>
            <a:ext cx="944880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1784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결과분석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68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340769"/>
            <a:ext cx="8928992" cy="52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6373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모델이 </a:t>
            </a:r>
            <a:r>
              <a:rPr lang="ko-KR" altLang="en-US" sz="1800" dirty="0" err="1"/>
              <a:t>적합된</a:t>
            </a:r>
            <a:r>
              <a:rPr lang="ko-KR" altLang="en-US" sz="1800" dirty="0"/>
              <a:t> 값은 </a:t>
            </a:r>
            <a:r>
              <a:rPr lang="en-US" altLang="ko-KR" sz="1800" dirty="0"/>
              <a:t>fitted()</a:t>
            </a:r>
            <a:r>
              <a:rPr lang="ko-KR" altLang="en-US" sz="1800" dirty="0"/>
              <a:t>를 사용해 알 수 </a:t>
            </a:r>
            <a:r>
              <a:rPr lang="ko-KR" altLang="en-US" sz="1800" dirty="0" smtClean="0"/>
              <a:t>있음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08235" y="126876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으로 예측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68075" y="429309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로 예측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1371" y="5445224"/>
            <a:ext cx="809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실제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데이터에 대해서는 </a:t>
            </a:r>
            <a:r>
              <a:rPr lang="en-US" altLang="ko-KR" dirty="0"/>
              <a:t>0.5</a:t>
            </a:r>
            <a:r>
              <a:rPr lang="ko-KR" altLang="en-US" dirty="0"/>
              <a:t>이하인 경우 </a:t>
            </a:r>
            <a:r>
              <a:rPr lang="en-US" altLang="ko-KR" dirty="0" err="1"/>
              <a:t>versicolor</a:t>
            </a:r>
            <a:r>
              <a:rPr lang="en-US" altLang="ko-KR" dirty="0" smtClean="0"/>
              <a:t>, </a:t>
            </a:r>
            <a:r>
              <a:rPr lang="en-US" altLang="ko-KR" dirty="0"/>
              <a:t>0.5</a:t>
            </a:r>
            <a:r>
              <a:rPr lang="ko-KR" altLang="en-US" dirty="0"/>
              <a:t>보다 큰 경우 </a:t>
            </a:r>
            <a:r>
              <a:rPr lang="en-US" altLang="ko-KR" dirty="0" err="1"/>
              <a:t>virginica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43" y="2276872"/>
            <a:ext cx="119253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>
            <a:off x="7920203" y="1628800"/>
            <a:ext cx="672075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9" idx="0"/>
          </p:cNvCxnSpPr>
          <p:nvPr/>
        </p:nvCxnSpPr>
        <p:spPr>
          <a:xfrm flipH="1" flipV="1">
            <a:off x="4751852" y="3284984"/>
            <a:ext cx="2519727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8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linear regression</a:t>
            </a:r>
            <a:endParaRPr lang="ko-KR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529" y="1824764"/>
            <a:ext cx="2895888" cy="75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07" y="1793883"/>
            <a:ext cx="4177968" cy="68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767" y="2812485"/>
            <a:ext cx="2194342" cy="92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80" y="2914447"/>
            <a:ext cx="3566731" cy="90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2" descr="http://cfile213.uf.daum.net/attach/153BAA1D4BB9D02E1A750D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46610" flipV="1">
            <a:off x="5579983" y="3038664"/>
            <a:ext cx="1176989" cy="47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906" y="4467705"/>
            <a:ext cx="9298441" cy="1119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63179" y="4031380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수동 회귀분석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58871" y="5729381"/>
            <a:ext cx="29610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i="1" dirty="0"/>
              <a:t>y = </a:t>
            </a:r>
            <a:r>
              <a:rPr lang="en-US" altLang="ko-KR" sz="3200" i="1" dirty="0" smtClean="0"/>
              <a:t>4.30 </a:t>
            </a:r>
            <a:r>
              <a:rPr lang="en-US" altLang="ko-KR" sz="3200" i="1" dirty="0"/>
              <a:t>– </a:t>
            </a:r>
            <a:r>
              <a:rPr lang="en-US" altLang="ko-KR" sz="3200" i="1" dirty="0" smtClean="0"/>
              <a:t>0.057x</a:t>
            </a:r>
            <a:endParaRPr lang="ko-KR" altLang="en-US" sz="3200" dirty="0"/>
          </a:p>
        </p:txBody>
      </p:sp>
      <p:sp>
        <p:nvSpPr>
          <p:cNvPr id="7" name="굽은 화살표 6"/>
          <p:cNvSpPr/>
          <p:nvPr/>
        </p:nvSpPr>
        <p:spPr>
          <a:xfrm flipV="1">
            <a:off x="3766745" y="5587644"/>
            <a:ext cx="889476" cy="65469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063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예측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z="1800" dirty="0" smtClean="0"/>
              <a:t>위의 예는 모델생성시 사용된 데이터를 이용하였으나 실제로는 모델 이외의 테스트 데이터를 이용해야 함</a:t>
            </a:r>
            <a:endParaRPr lang="en-US" altLang="ko-KR" sz="1800" dirty="0" smtClean="0"/>
          </a:p>
          <a:p>
            <a:pPr lvl="1"/>
            <a:r>
              <a:rPr lang="ko-KR" altLang="en-US" sz="1800" dirty="0"/>
              <a:t>테</a:t>
            </a:r>
            <a:r>
              <a:rPr lang="ko-KR" altLang="en-US" sz="1800" dirty="0" smtClean="0"/>
              <a:t>스트 데이터는 종속변수들로 구성된 데이터 프레임을 생성하여 입력해야 함</a:t>
            </a:r>
            <a:endParaRPr lang="en-US" altLang="ko-KR" sz="1800" dirty="0" smtClean="0"/>
          </a:p>
          <a:p>
            <a:pPr lvl="1"/>
            <a:endParaRPr lang="en-US" altLang="ko-KR" sz="1400" dirty="0" smtClean="0"/>
          </a:p>
          <a:p>
            <a:r>
              <a:rPr lang="ko-KR" altLang="en-US" sz="1800" dirty="0" smtClean="0"/>
              <a:t>보기 편하게 하려면 예측결과 벡터가 </a:t>
            </a:r>
            <a:r>
              <a:rPr lang="en-US" altLang="ko-KR" sz="1800" dirty="0" smtClean="0"/>
              <a:t>f</a:t>
            </a:r>
            <a:r>
              <a:rPr lang="ko-KR" altLang="en-US" sz="1800" dirty="0" smtClean="0"/>
              <a:t>일 때 다음과 같이 실행</a:t>
            </a:r>
            <a:endParaRPr lang="en-US" altLang="ko-KR" sz="1200" dirty="0" smtClean="0"/>
          </a:p>
          <a:p>
            <a:pPr lvl="1"/>
            <a:r>
              <a:rPr lang="en-US" altLang="ko-KR" sz="1800" dirty="0" err="1"/>
              <a:t>ifelse</a:t>
            </a:r>
            <a:r>
              <a:rPr lang="en-US" altLang="ko-KR" sz="1800" dirty="0"/>
              <a:t> (f </a:t>
            </a:r>
            <a:r>
              <a:rPr lang="en-US" altLang="ko-KR" sz="1800" dirty="0" smtClean="0"/>
              <a:t>&lt;= </a:t>
            </a:r>
            <a:r>
              <a:rPr lang="en-US" altLang="ko-KR" sz="1800" dirty="0"/>
              <a:t>.5 ,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versicolor</a:t>
            </a:r>
            <a:r>
              <a:rPr lang="en-US" altLang="ko-KR" sz="1800" dirty="0" smtClean="0"/>
              <a:t>”, “</a:t>
            </a:r>
            <a:r>
              <a:rPr lang="en-US" altLang="ko-KR" sz="1800" dirty="0" err="1" smtClean="0"/>
              <a:t>verginica</a:t>
            </a:r>
            <a:r>
              <a:rPr lang="en-US" altLang="ko-KR" sz="1800" dirty="0" smtClean="0"/>
              <a:t>”)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70</a:t>
            </a:fld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5" y="2382424"/>
            <a:ext cx="937324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H="1">
            <a:off x="8016213" y="1484784"/>
            <a:ext cx="28803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12225" y="980728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response</a:t>
            </a:r>
            <a:r>
              <a:rPr lang="ko-KR" altLang="en-US" sz="1400" b="1" dirty="0" smtClean="0"/>
              <a:t>로 지정해야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0</a:t>
            </a:r>
            <a:r>
              <a:rPr lang="ko-KR" altLang="en-US" sz="1400" b="1" dirty="0" smtClean="0"/>
              <a:t>과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사이의 </a:t>
            </a:r>
            <a:r>
              <a:rPr lang="ko-KR" altLang="en-US" sz="1400" b="1" dirty="0" err="1" smtClean="0"/>
              <a:t>확률값이</a:t>
            </a:r>
            <a:r>
              <a:rPr lang="ko-KR" altLang="en-US" sz="1400" b="1" dirty="0" smtClean="0"/>
              <a:t> 나옴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354871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Multinomial </a:t>
            </a:r>
            <a:r>
              <a:rPr lang="en-US" altLang="ko-KR" sz="3600" dirty="0"/>
              <a:t>Logistic </a:t>
            </a:r>
            <a:r>
              <a:rPr lang="en-US" altLang="ko-KR" sz="3600" dirty="0" smtClean="0"/>
              <a:t>Regression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예측하고자 하는 </a:t>
            </a:r>
            <a:r>
              <a:rPr lang="ko-KR" altLang="en-US" sz="1800" dirty="0"/>
              <a:t>분류가 </a:t>
            </a:r>
            <a:r>
              <a:rPr lang="en-US" altLang="ko-KR" sz="1800" dirty="0"/>
              <a:t>0, 1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두 개 </a:t>
            </a:r>
            <a:r>
              <a:rPr lang="ko-KR" altLang="en-US" sz="1800" dirty="0"/>
              <a:t>경우가 아니라 </a:t>
            </a:r>
            <a:r>
              <a:rPr lang="ko-KR" altLang="en-US" sz="1800" dirty="0" smtClean="0"/>
              <a:t>여러 개가 </a:t>
            </a:r>
            <a:r>
              <a:rPr lang="ko-KR" altLang="en-US" sz="1800" dirty="0"/>
              <a:t>될 수 있는 </a:t>
            </a:r>
            <a:r>
              <a:rPr lang="ko-KR" altLang="en-US" sz="1800" dirty="0" smtClean="0"/>
              <a:t>경우</a:t>
            </a:r>
            <a:endParaRPr lang="en-US" altLang="ko-KR" sz="1800" dirty="0" smtClean="0"/>
          </a:p>
          <a:p>
            <a:pPr lvl="1"/>
            <a:r>
              <a:rPr lang="en-US" altLang="ko-KR" sz="1800" dirty="0" err="1"/>
              <a:t>nnet</a:t>
            </a:r>
            <a:r>
              <a:rPr lang="en-US" altLang="ko-KR" sz="1800" dirty="0"/>
              <a:t> </a:t>
            </a:r>
            <a:r>
              <a:rPr lang="ko-KR" altLang="en-US" sz="1800" dirty="0"/>
              <a:t>패키지에 있는 </a:t>
            </a:r>
            <a:r>
              <a:rPr lang="en-US" altLang="ko-KR" sz="1800" dirty="0" err="1" smtClean="0"/>
              <a:t>multtinom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함수를 </a:t>
            </a:r>
            <a:r>
              <a:rPr lang="ko-KR" altLang="en-US" sz="1800" dirty="0"/>
              <a:t>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71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67" y="1916832"/>
            <a:ext cx="9138440" cy="461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4052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Multinomial Logistic Regression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행의 데이터가 각 분류에 속할 </a:t>
            </a:r>
            <a:r>
              <a:rPr lang="ko-KR" altLang="en-US" dirty="0" smtClean="0"/>
              <a:t>확률을 구함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72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977880"/>
            <a:ext cx="7008779" cy="28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7290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Multinomial Logistic Regression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예측</a:t>
            </a:r>
            <a:endParaRPr lang="en-US" altLang="ko-KR" dirty="0"/>
          </a:p>
          <a:p>
            <a:pPr lvl="2"/>
            <a:r>
              <a:rPr lang="ko-KR" altLang="en-US" dirty="0"/>
              <a:t>분류를 </a:t>
            </a:r>
            <a:r>
              <a:rPr lang="ko-KR" altLang="en-US" dirty="0" smtClean="0"/>
              <a:t>얻을 때는 </a:t>
            </a:r>
            <a:r>
              <a:rPr lang="en-US" altLang="ko-KR" dirty="0" smtClean="0"/>
              <a:t>type</a:t>
            </a:r>
            <a:r>
              <a:rPr lang="en-US" altLang="ko-KR" dirty="0"/>
              <a:t>=“class”</a:t>
            </a:r>
            <a:r>
              <a:rPr lang="ko-KR" altLang="en-US" dirty="0"/>
              <a:t>를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(default)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분류에 속할 확률을 구한다면 </a:t>
            </a:r>
            <a:r>
              <a:rPr lang="en-US" altLang="ko-KR" dirty="0"/>
              <a:t>type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probs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73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82" y="2405656"/>
            <a:ext cx="11252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2" y="3646253"/>
            <a:ext cx="10725834" cy="2759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3525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Multinomial Logistic Regression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1800" dirty="0" smtClean="0"/>
              <a:t>정확도 측정</a:t>
            </a:r>
            <a:endParaRPr lang="en-US" altLang="ko-KR" sz="18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예측이 잘못되었음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하지만 위의 표는 </a:t>
            </a:r>
            <a:r>
              <a:rPr lang="en-US" altLang="ko-KR" dirty="0" smtClean="0"/>
              <a:t>training data</a:t>
            </a:r>
            <a:r>
              <a:rPr lang="ko-KR" altLang="en-US" dirty="0" smtClean="0"/>
              <a:t>를 갖고 예측한 것이므로 의미는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실제로는 </a:t>
            </a:r>
            <a:r>
              <a:rPr lang="en-US" altLang="ko-KR" dirty="0" smtClean="0"/>
              <a:t>test data</a:t>
            </a:r>
            <a:r>
              <a:rPr lang="ko-KR" altLang="en-US" dirty="0" smtClean="0"/>
              <a:t>를 이용해야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74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2" y="1556792"/>
            <a:ext cx="112141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2" y="2780928"/>
            <a:ext cx="112649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60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linear regression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lm() </a:t>
            </a:r>
            <a:r>
              <a:rPr lang="ko-KR" altLang="en-US" dirty="0" smtClean="0"/>
              <a:t>함수를 이용</a:t>
            </a:r>
            <a:endParaRPr lang="ko-KR" alt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35" y="2507081"/>
            <a:ext cx="7195178" cy="2221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520612" y="5139696"/>
            <a:ext cx="29610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i="1" dirty="0"/>
              <a:t>y = </a:t>
            </a:r>
            <a:r>
              <a:rPr lang="en-US" altLang="ko-KR" sz="3200" i="1" dirty="0" smtClean="0"/>
              <a:t>4.30 </a:t>
            </a:r>
            <a:r>
              <a:rPr lang="en-US" altLang="ko-KR" sz="3200" i="1" dirty="0"/>
              <a:t>– </a:t>
            </a:r>
            <a:r>
              <a:rPr lang="en-US" altLang="ko-KR" sz="3200" i="1" dirty="0" smtClean="0"/>
              <a:t>0.057x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57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단순선형회귀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모델생성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916833"/>
            <a:ext cx="32004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58" y="2564904"/>
            <a:ext cx="372106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94" y="3212977"/>
            <a:ext cx="56007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93" y="6021288"/>
            <a:ext cx="375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68443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TM02900743[[fn=식물]]</Template>
  <TotalTime>4278</TotalTime>
  <Words>1295</Words>
  <Application>Microsoft Office PowerPoint</Application>
  <PresentationFormat>사용자 지정</PresentationFormat>
  <Paragraphs>346</Paragraphs>
  <Slides>74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74</vt:i4>
      </vt:variant>
    </vt:vector>
  </HeadingPairs>
  <TitlesOfParts>
    <vt:vector size="76" baseType="lpstr">
      <vt:lpstr>HDOfficeLightV0</vt:lpstr>
      <vt:lpstr>New_Education02</vt:lpstr>
      <vt:lpstr>소프트웨어시스템 실습 머신러닝 Machine Learning (2): 회귀분석</vt:lpstr>
      <vt:lpstr>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단순선형회귀</vt:lpstr>
      <vt:lpstr>단순선형회귀</vt:lpstr>
      <vt:lpstr>단순선형회귀</vt:lpstr>
      <vt:lpstr>PowerPoint 프레젠테이션</vt:lpstr>
      <vt:lpstr>단순선형회귀</vt:lpstr>
      <vt:lpstr>p-value</vt:lpstr>
      <vt:lpstr>R-squared error</vt:lpstr>
      <vt:lpstr>회귀직선의 시각화</vt:lpstr>
      <vt:lpstr>회귀직선의 시각화</vt:lpstr>
      <vt:lpstr>회귀직선의 시각화</vt:lpstr>
      <vt:lpstr>Simple linear regression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PowerPoint 프레젠테이션</vt:lpstr>
      <vt:lpstr>Multiple linear regression</vt:lpstr>
      <vt:lpstr>Multiple linear regression</vt:lpstr>
      <vt:lpstr>Multiple linear regression</vt:lpstr>
      <vt:lpstr>PowerPoint 프레젠테이션</vt:lpstr>
      <vt:lpstr>Multiple linear regression</vt:lpstr>
      <vt:lpstr>Multiple linear regression</vt:lpstr>
      <vt:lpstr>시각화</vt:lpstr>
      <vt:lpstr>PowerPoint 프레젠테이션</vt:lpstr>
      <vt:lpstr>PowerPoint 프레젠테이션</vt:lpstr>
      <vt:lpstr>회귀분석식의 표현</vt:lpstr>
      <vt:lpstr>회귀분석식의 표현</vt:lpstr>
      <vt:lpstr>회귀분석: 변수의 변환</vt:lpstr>
      <vt:lpstr>회귀분석: 변수의 변환</vt:lpstr>
      <vt:lpstr>상호작용</vt:lpstr>
      <vt:lpstr>상호작용</vt:lpstr>
      <vt:lpstr>상호작용</vt:lpstr>
      <vt:lpstr>상호작용</vt:lpstr>
      <vt:lpstr>상호작용</vt:lpstr>
      <vt:lpstr>상호작용</vt:lpstr>
      <vt:lpstr>상호작용</vt:lpstr>
      <vt:lpstr>상호작용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Adding regression to trees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Model Trees</vt:lpstr>
      <vt:lpstr>Model Trees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Multinomial Logistic Regression</vt:lpstr>
      <vt:lpstr>Multinomial Logistic Regression</vt:lpstr>
      <vt:lpstr>Multinomial Logistic Regression</vt:lpstr>
      <vt:lpstr>Multinomial Logistic Regression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삼성전자 SW 트랙 운영을 위한  서울시립대학교 전기전자컴퓨터공학부 워크샵 </dc:title>
  <dc:creator>uos</dc:creator>
  <cp:lastModifiedBy>HAN JOON KIM</cp:lastModifiedBy>
  <cp:revision>129</cp:revision>
  <cp:lastPrinted>2015-02-04T02:20:31Z</cp:lastPrinted>
  <dcterms:created xsi:type="dcterms:W3CDTF">2014-02-24T06:09:18Z</dcterms:created>
  <dcterms:modified xsi:type="dcterms:W3CDTF">2018-09-28T11:19:10Z</dcterms:modified>
</cp:coreProperties>
</file>