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82" r:id="rId4"/>
    <p:sldId id="283" r:id="rId5"/>
    <p:sldId id="284" r:id="rId6"/>
    <p:sldId id="257" r:id="rId7"/>
    <p:sldId id="259" r:id="rId8"/>
    <p:sldId id="263" r:id="rId9"/>
    <p:sldId id="275" r:id="rId10"/>
    <p:sldId id="264" r:id="rId11"/>
    <p:sldId id="265" r:id="rId12"/>
    <p:sldId id="266" r:id="rId13"/>
    <p:sldId id="267" r:id="rId14"/>
    <p:sldId id="268" r:id="rId15"/>
    <p:sldId id="270" r:id="rId16"/>
    <p:sldId id="269" r:id="rId17"/>
    <p:sldId id="271" r:id="rId18"/>
    <p:sldId id="272" r:id="rId19"/>
    <p:sldId id="273" r:id="rId20"/>
    <p:sldId id="280" r:id="rId21"/>
    <p:sldId id="281" r:id="rId22"/>
    <p:sldId id="274" r:id="rId23"/>
    <p:sldId id="276" r:id="rId24"/>
    <p:sldId id="277" r:id="rId25"/>
    <p:sldId id="278" r:id="rId26"/>
    <p:sldId id="279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FCC"/>
    <a:srgbClr val="ED7D31"/>
    <a:srgbClr val="DF10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-102" y="-10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B9362DE-0DCE-44B1-A9FC-CDAA09A22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34F280A-F40E-4031-8E16-DB63402AB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84F9C83-9FA4-4786-9660-B0742E1E5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A1F6-408F-4AC6-A66C-A337E270D65C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F4000B5-0E0B-4AC0-AE9B-62CA4C6D8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5D126AC-BA6D-4675-8147-D2F86D3C8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5A2CE-B626-4D95-9248-26F6F71AF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308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75A2791-BE47-4269-95C3-7C0F70DF6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BD77C295-8A14-4FFB-B68F-AFE636E2E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60F181B-83B5-4E74-95D5-3631D3863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A1F6-408F-4AC6-A66C-A337E270D65C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3FE31EC-B145-4BCE-ADF8-6939E799E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77B34FA-B0BD-493B-AC36-087CC605C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5A2CE-B626-4D95-9248-26F6F71AF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13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055F99B0-DC23-4633-8509-0384DEFCBD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55329C5-C5BD-4EB0-9D6F-34FBE1F0E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C1DACF4-4390-44C2-B28C-D3F3B94BB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A1F6-408F-4AC6-A66C-A337E270D65C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6F4C2DD-8D60-4CD1-AB0E-F066726F4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E3BA2D5-B77D-4A83-AEBF-C01D8A25B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5A2CE-B626-4D95-9248-26F6F71AF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2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3A63FFC-5E23-4E45-AD3D-48CAF052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644C0B1-C0B7-428F-BBBF-259CCFCF2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E8857E8-EA39-447D-B751-A4EDA2E05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A1F6-408F-4AC6-A66C-A337E270D65C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3C5F4CE-6FC9-4097-B1AB-A55B27060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63B9146-92C1-4007-B83D-F89B62659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5A2CE-B626-4D95-9248-26F6F71AF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095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91289D7-1221-45DD-BAC4-06AD5667A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4D9F581-B6AA-414F-B489-14E06FCB4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E6911F9-1FAD-479B-8BA4-8B40C51DE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A1F6-408F-4AC6-A66C-A337E270D65C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56B8C9D-CD2A-4246-BEAD-A074139E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4A7ECBA-9945-44BC-887C-F10DF2D5E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5A2CE-B626-4D95-9248-26F6F71AF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360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D6523CF-9438-4C9C-8318-F5C3DFDB1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60FF792-D9BB-4C31-B899-EFF96DDB6A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B080807A-FBA8-4E37-926E-D9B7E0F7B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DD9F42B3-8FFA-4BF9-B838-FDEFF427D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A1F6-408F-4AC6-A66C-A337E270D65C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71685514-ADA2-4A5C-B29E-338EFC983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CA3262A-7D81-4627-964A-1EC88C3E9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5A2CE-B626-4D95-9248-26F6F71AF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823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1E02C1-5969-4182-B0B6-3BDB3B44C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19ECF07-7A56-4283-99B2-D8ABEEB63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2B3FC23B-6B8D-485C-AC3A-FF22C4A49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E0C2D536-6221-4225-8819-D38393642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3FA31760-E8D3-4A77-960E-563DE08C63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69B48625-5901-416D-BD25-8D8DF0439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A1F6-408F-4AC6-A66C-A337E270D65C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DB7B4C28-E14A-4A08-9471-FA663423B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C5BDA03A-AC85-43C4-8809-713ACAE35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5A2CE-B626-4D95-9248-26F6F71AF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21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4731FBF-4860-46FA-956D-B06F0D74B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B5893917-2346-4849-9AF7-9846F6A91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A1F6-408F-4AC6-A66C-A337E270D65C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CCB9A0E9-784B-403C-99B1-7DDD27461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A2971338-61EC-48CA-92B3-285D2F50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5A2CE-B626-4D95-9248-26F6F71AF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923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054CEBF8-7C46-4E77-AAA1-1A851F581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A1F6-408F-4AC6-A66C-A337E270D65C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8302803-77B4-478C-90B0-9C91A8572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82B1D19-7AA8-4FB7-85B2-CA1CE24CC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5A2CE-B626-4D95-9248-26F6F71AF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57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3AC40D9-A0D9-4F0D-954F-5BA286993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07C8618-3453-488C-BB38-6A4B93817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EC190929-5BFB-4B99-ABD7-C04B4E90C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DEB73CC-EFCE-48D8-8458-796403FA3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A1F6-408F-4AC6-A66C-A337E270D65C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7C110BEC-DBEF-4F7C-9ECD-5517865EE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C0E180E-D7E3-4897-B432-FCC74BBB2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5A2CE-B626-4D95-9248-26F6F71AF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990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1F19213-00F7-4857-9A50-15B3E495E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C02B0443-534C-4DEA-AB80-897085FABA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ADDE4855-EE91-498D-873F-3242E1E30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F85EE9A-BB57-4A96-A4F3-0A4BE8637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A1F6-408F-4AC6-A66C-A337E270D65C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BE87AD4A-8CFE-4E5F-AA97-084F1F799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59F6E6C-A04D-4201-B4D7-4E3E7F7D7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5A2CE-B626-4D95-9248-26F6F71AF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880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A54BDE32-1909-4141-983D-4393A9E6F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95A24A2-95AB-42CC-864E-F03D3C939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CA78B58-7CB9-4E58-97C0-141A345595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DA1F6-408F-4AC6-A66C-A337E270D65C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EAB381E-A118-413E-8575-659B1A410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D8ACB8F-6B26-4045-B8D3-CB0A868A7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5A2CE-B626-4D95-9248-26F6F71AF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7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eromCho/Drfts_tz_Server/issues/8" TargetMode="External"/><Relationship Id="rId2" Type="http://schemas.openxmlformats.org/officeDocument/2006/relationships/hyperlink" Target="https://api.mongodb.com/python/current/tutorial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reeristea.tistory.com/entry/MongoDB-%EB%AA%BD%EA%B3%A0DB-%EA%B8%B0%EB%B3%B8-%EC%97%B0%EC%82%B0%EC%BF%BC%EB%A6%AC-lt-gt-eq-in-and-o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136">
            <a:extLst>
              <a:ext uri="{FF2B5EF4-FFF2-40B4-BE49-F238E27FC236}">
                <a16:creationId xmlns="" xmlns:a16="http://schemas.microsoft.com/office/drawing/2014/main" id="{C0B27210-D0CA-4654-B3E3-9ABB4F178EA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1094632-5C23-4FDF-BB21-AAF079685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5400" dirty="0">
                <a:solidFill>
                  <a:schemeClr val="bg1"/>
                </a:solidFill>
              </a:rPr>
              <a:t>데이터베이스</a:t>
            </a:r>
            <a:r>
              <a:rPr lang="en-US" altLang="ko-KR" sz="5400" dirty="0">
                <a:solidFill>
                  <a:schemeClr val="bg1"/>
                </a:solidFill>
              </a:rPr>
              <a:t>? 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08FB65D4-1630-4986-AAF7-072934F39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8" y="4733174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000" dirty="0">
                <a:solidFill>
                  <a:schemeClr val="bg1"/>
                </a:solidFill>
              </a:rPr>
              <a:t>2018550022 </a:t>
            </a:r>
            <a:r>
              <a:rPr lang="ko-KR" altLang="en-US" sz="2000" dirty="0">
                <a:solidFill>
                  <a:schemeClr val="bg1"/>
                </a:solidFill>
              </a:rPr>
              <a:t>이재혁</a:t>
            </a:r>
          </a:p>
        </p:txBody>
      </p:sp>
      <p:sp>
        <p:nvSpPr>
          <p:cNvPr id="139" name="Freeform: Shape 138">
            <a:extLst>
              <a:ext uri="{FF2B5EF4-FFF2-40B4-BE49-F238E27FC236}">
                <a16:creationId xmlns="" xmlns:a16="http://schemas.microsoft.com/office/drawing/2014/main" id="{1DB7C82F-AB7E-4F0C-B829-FA1B9C4151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Freeform: Shape 140">
            <a:extLst>
              <a:ext uri="{FF2B5EF4-FFF2-40B4-BE49-F238E27FC236}">
                <a16:creationId xmlns="" xmlns:a16="http://schemas.microsoft.com/office/drawing/2014/main" id="{70B66945-4967-4040-926D-DCA44313CD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2" name="Picture 4" descr="ê´ë ¨ ì´ë¯¸ì§">
            <a:extLst>
              <a:ext uri="{FF2B5EF4-FFF2-40B4-BE49-F238E27FC236}">
                <a16:creationId xmlns="" xmlns:a16="http://schemas.microsoft.com/office/drawing/2014/main" id="{3BE820C4-7EA3-4B28-A938-8E8C44126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382" y="720993"/>
            <a:ext cx="4586113" cy="458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부제목 2">
            <a:extLst>
              <a:ext uri="{FF2B5EF4-FFF2-40B4-BE49-F238E27FC236}">
                <a16:creationId xmlns="" xmlns:a16="http://schemas.microsoft.com/office/drawing/2014/main" id="{15F55302-E7F2-4463-964C-4ED57FB78D07}"/>
              </a:ext>
            </a:extLst>
          </p:cNvPr>
          <p:cNvSpPr txBox="1">
            <a:spLocks/>
          </p:cNvSpPr>
          <p:nvPr/>
        </p:nvSpPr>
        <p:spPr>
          <a:xfrm>
            <a:off x="434559" y="147061"/>
            <a:ext cx="4645250" cy="11478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600" b="1" dirty="0">
                <a:latin typeface="Calibri" panose="020F0502020204030204" pitchFamily="34" charset="0"/>
                <a:ea typeface="Adobe Heiti Std R" panose="020B0400000000000000" pitchFamily="34" charset="-128"/>
                <a:cs typeface="Calibri" panose="020F0502020204030204" pitchFamily="34" charset="0"/>
              </a:rPr>
              <a:t>Python Study</a:t>
            </a:r>
            <a:endParaRPr lang="ko-KR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991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B9A5E74-E20D-4D16-A0A6-5881F8DF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만들기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CB2F9BF7-85AA-4C44-A0E3-A8473BCD37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07125"/>
            <a:ext cx="10515600" cy="400110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C65D0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db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client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test_database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="" xmlns:a16="http://schemas.microsoft.com/office/drawing/2014/main" id="{BD746395-5437-4FA7-9C7C-49E220EB6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62444"/>
            <a:ext cx="10515600" cy="400110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latinLnBrk="0"/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C65D0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db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client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test-database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="" xmlns:a16="http://schemas.microsoft.com/office/drawing/2014/main" id="{2D0AE9EA-962D-489D-B3CD-79BA3E8B7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816017"/>
            <a:ext cx="10515600" cy="80021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latinLnBrk="0"/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C65D0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type(</a:t>
            </a: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db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0" latinLnBrk="0"/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&lt;class '</a:t>
            </a: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pymongo.database.Database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'&gt;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B25DF2B-3786-438F-8F18-1F80CCE852EE}"/>
              </a:ext>
            </a:extLst>
          </p:cNvPr>
          <p:cNvSpPr txBox="1"/>
          <p:nvPr/>
        </p:nvSpPr>
        <p:spPr>
          <a:xfrm>
            <a:off x="838200" y="2307235"/>
            <a:ext cx="1051560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Attribute style, </a:t>
            </a:r>
          </a:p>
          <a:p>
            <a:r>
              <a:rPr lang="ko-KR" altLang="en-US" sz="2000" dirty="0"/>
              <a:t>즉 클래스 멤버에 접근하는 방식으로 </a:t>
            </a:r>
            <a:r>
              <a:rPr lang="en-US" altLang="ko-KR" sz="2000" dirty="0" err="1"/>
              <a:t>pymongo</a:t>
            </a:r>
            <a:r>
              <a:rPr lang="en-US" altLang="ko-KR" sz="2000" dirty="0"/>
              <a:t> client </a:t>
            </a:r>
            <a:r>
              <a:rPr lang="ko-KR" altLang="en-US" sz="2000" dirty="0"/>
              <a:t>클래스에 접근하면 데이터베이스를 연결해 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1A2C0D4-DE9C-48D2-9E94-9DB91F7E5FBE}"/>
              </a:ext>
            </a:extLst>
          </p:cNvPr>
          <p:cNvSpPr txBox="1"/>
          <p:nvPr/>
        </p:nvSpPr>
        <p:spPr>
          <a:xfrm>
            <a:off x="838200" y="4062554"/>
            <a:ext cx="1051560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Dictionary style, </a:t>
            </a:r>
            <a:r>
              <a:rPr lang="ko-KR" altLang="en-US" sz="2000" dirty="0"/>
              <a:t>즉 </a:t>
            </a:r>
            <a:r>
              <a:rPr lang="en-US" altLang="ko-KR" sz="2000" dirty="0"/>
              <a:t>client</a:t>
            </a:r>
            <a:r>
              <a:rPr lang="ko-KR" altLang="en-US" sz="2000" dirty="0"/>
              <a:t>에게 </a:t>
            </a:r>
            <a:r>
              <a:rPr lang="en-US" altLang="ko-KR" sz="2000" dirty="0"/>
              <a:t>index</a:t>
            </a:r>
            <a:r>
              <a:rPr lang="ko-KR" altLang="en-US" sz="2000" dirty="0"/>
              <a:t>로 접근해도 데이터베이스를 반환한다</a:t>
            </a:r>
            <a:r>
              <a:rPr lang="en-US" altLang="ko-KR" sz="2000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6158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B9A5E74-E20D-4D16-A0A6-5881F8DF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Collection </a:t>
            </a:r>
            <a:r>
              <a:rPr lang="ko-KR" altLang="en-US" dirty="0"/>
              <a:t>만들기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CB2F9BF7-85AA-4C44-A0E3-A8473BCD37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07125"/>
            <a:ext cx="10515600" cy="400110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</a:pP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rgbClr val="C65D0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&gt;&gt;&gt;</a:t>
            </a:r>
            <a:r>
              <a:rPr kumimoji="0" lang="en-US" altLang="ko-KR" sz="2000" i="0" u="none" strike="noStrike" cap="none" normalizeH="0" baseline="0" dirty="0">
                <a:ln>
                  <a:noFill/>
                </a:ln>
                <a:solidFill>
                  <a:srgbClr val="C65D09"/>
                </a:solidFill>
                <a:effectLst/>
                <a:latin typeface="+mn-ea"/>
                <a:cs typeface="Calibri" panose="020F0502020204030204" pitchFamily="34" charset="0"/>
              </a:rPr>
              <a:t> </a:t>
            </a:r>
            <a:r>
              <a:rPr kumimoji="0" lang="en-US" altLang="ko-KR" sz="200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collection = </a:t>
            </a:r>
            <a:r>
              <a:rPr kumimoji="0" lang="en-US" altLang="ko-KR" sz="200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db.test_collection</a:t>
            </a:r>
            <a:r>
              <a:rPr kumimoji="0" lang="en-US" altLang="ko-KR" sz="2000" i="0" u="none" strike="noStrike" cap="none" normalizeH="0" baseline="0" dirty="0">
                <a:ln>
                  <a:noFill/>
                </a:ln>
                <a:effectLst/>
                <a:latin typeface="+mn-ea"/>
                <a:cs typeface="Calibri" panose="020F0502020204030204" pitchFamily="34" charset="0"/>
              </a:rPr>
              <a:t>	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="" xmlns:a16="http://schemas.microsoft.com/office/drawing/2014/main" id="{BD746395-5437-4FA7-9C7C-49E220EB6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368292"/>
            <a:ext cx="10515600" cy="400110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latinLnBrk="0"/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C65D0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collection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db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collection’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="" xmlns:a16="http://schemas.microsoft.com/office/drawing/2014/main" id="{2D0AE9EA-962D-489D-B3CD-79BA3E8B7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526959"/>
            <a:ext cx="10515600" cy="80021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latinLnBrk="0"/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C65D0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type(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collection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0" latinLnBrk="0"/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&lt;class '</a:t>
            </a: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pymongo.mongo_client.MongoClient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'&gt;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1A2C0D4-DE9C-48D2-9E94-9DB91F7E5FBE}"/>
              </a:ext>
            </a:extLst>
          </p:cNvPr>
          <p:cNvSpPr txBox="1"/>
          <p:nvPr/>
        </p:nvSpPr>
        <p:spPr>
          <a:xfrm>
            <a:off x="838200" y="2930932"/>
            <a:ext cx="1051560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여기에서도 방금전의 두 방식이 잘 작동한다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4706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ê´ë ¨ ì´ë¯¸ì§">
            <a:extLst>
              <a:ext uri="{FF2B5EF4-FFF2-40B4-BE49-F238E27FC236}">
                <a16:creationId xmlns="" xmlns:a16="http://schemas.microsoft.com/office/drawing/2014/main" id="{4C4DFBFB-7DB6-419D-972B-09BD35E98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19" y="1423401"/>
            <a:ext cx="3379507" cy="3379507"/>
          </a:xfrm>
          <a:prstGeom prst="rect">
            <a:avLst/>
          </a:prstGeom>
          <a:noFill/>
          <a:effectLst>
            <a:reflection blurRad="6350" stA="24000" endPos="55000" dir="5400000" sy="-100000" algn="bl" rotWithShape="0"/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043331F-80D5-461E-8C6F-CD90AD5CF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0619"/>
            <a:ext cx="10515600" cy="1325563"/>
          </a:xfrm>
        </p:spPr>
        <p:txBody>
          <a:bodyPr/>
          <a:lstStyle/>
          <a:p>
            <a:r>
              <a:rPr lang="ko-KR" altLang="en-US" b="1" dirty="0"/>
              <a:t>주의할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968D532D-0D07-45D7-9BE3-BF3B80F05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4316"/>
            <a:ext cx="10919581" cy="2874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collection</a:t>
            </a:r>
            <a:r>
              <a:rPr lang="ko-KR" altLang="en-US" dirty="0"/>
              <a:t>과 </a:t>
            </a:r>
            <a:r>
              <a:rPr lang="en-US" altLang="ko-KR" dirty="0"/>
              <a:t>database</a:t>
            </a:r>
            <a:r>
              <a:rPr lang="ko-KR" altLang="en-US" dirty="0"/>
              <a:t>에 </a:t>
            </a:r>
            <a:r>
              <a:rPr lang="en-US" altLang="ko-KR" dirty="0"/>
              <a:t>document</a:t>
            </a:r>
            <a:r>
              <a:rPr lang="ko-KR" altLang="en-US" dirty="0"/>
              <a:t>가 </a:t>
            </a:r>
            <a:r>
              <a:rPr lang="ko-KR" altLang="en-US" dirty="0">
                <a:solidFill>
                  <a:srgbClr val="DF100B"/>
                </a:solidFill>
              </a:rPr>
              <a:t>처음으로 삽입되기 전까지는 </a:t>
            </a:r>
            <a:endParaRPr lang="en-US" altLang="ko-KR" dirty="0">
              <a:solidFill>
                <a:srgbClr val="DF100B"/>
              </a:solidFill>
            </a:endParaRPr>
          </a:p>
          <a:p>
            <a:pPr marL="0" indent="0">
              <a:buNone/>
            </a:pPr>
            <a:r>
              <a:rPr lang="ko-KR" altLang="en-US" dirty="0"/>
              <a:t>실제로 </a:t>
            </a:r>
            <a:r>
              <a:rPr lang="en-US" altLang="ko-KR" dirty="0" err="1"/>
              <a:t>mongodb</a:t>
            </a:r>
            <a:r>
              <a:rPr lang="en-US" altLang="ko-KR" dirty="0"/>
              <a:t> </a:t>
            </a:r>
            <a:r>
              <a:rPr lang="ko-KR" altLang="en-US" dirty="0"/>
              <a:t>서버에 위 </a:t>
            </a:r>
            <a:r>
              <a:rPr lang="en-US" altLang="ko-KR" dirty="0"/>
              <a:t>collection</a:t>
            </a:r>
            <a:r>
              <a:rPr lang="ko-KR" altLang="en-US" dirty="0"/>
              <a:t>과 </a:t>
            </a:r>
            <a:r>
              <a:rPr lang="en-US" altLang="ko-KR" dirty="0"/>
              <a:t>database</a:t>
            </a:r>
            <a:r>
              <a:rPr lang="ko-KR" altLang="en-US" dirty="0">
                <a:solidFill>
                  <a:srgbClr val="DF100B"/>
                </a:solidFill>
              </a:rPr>
              <a:t>가 만들어지지 않는다</a:t>
            </a:r>
            <a:r>
              <a:rPr lang="en-US" altLang="ko-KR" dirty="0">
                <a:solidFill>
                  <a:srgbClr val="DF100B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방금전의 명령어들은 서버에서 아무 행동도 하지 않았다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2770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9B4D401-97EA-4706-B7FC-2EFB671E9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189" y="414991"/>
            <a:ext cx="10515600" cy="1325563"/>
          </a:xfrm>
        </p:spPr>
        <p:txBody>
          <a:bodyPr/>
          <a:lstStyle/>
          <a:p>
            <a:r>
              <a:rPr lang="en-US" altLang="ko-KR" dirty="0"/>
              <a:t>Document.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262EC2B-A01F-45FB-95EF-14A749595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189" y="1740554"/>
            <a:ext cx="6542314" cy="45949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MongoDB</a:t>
            </a:r>
            <a:r>
              <a:rPr lang="ko-KR" altLang="en-US" sz="2400" dirty="0"/>
              <a:t>에서 </a:t>
            </a:r>
            <a:r>
              <a:rPr lang="en-US" altLang="ko-KR" sz="2400" dirty="0"/>
              <a:t>Data</a:t>
            </a:r>
            <a:r>
              <a:rPr lang="ko-KR" altLang="en-US" sz="2400" dirty="0"/>
              <a:t>들은 </a:t>
            </a:r>
            <a:r>
              <a:rPr lang="en-US" altLang="ko-KR" sz="2400" dirty="0"/>
              <a:t>JSON </a:t>
            </a:r>
            <a:r>
              <a:rPr lang="ko-KR" altLang="en-US" sz="2400" dirty="0"/>
              <a:t>스타일의 </a:t>
            </a:r>
            <a:r>
              <a:rPr lang="en-US" altLang="ko-KR" sz="2400" dirty="0"/>
              <a:t>document</a:t>
            </a:r>
            <a:r>
              <a:rPr lang="ko-KR" altLang="en-US" sz="2400" dirty="0"/>
              <a:t>들로 저장되어지고 나타난다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 err="1"/>
              <a:t>Pymongo</a:t>
            </a:r>
            <a:r>
              <a:rPr lang="ko-KR" altLang="en-US" sz="2400" dirty="0"/>
              <a:t>에서 이는 </a:t>
            </a:r>
            <a:r>
              <a:rPr lang="en-US" altLang="ko-KR" sz="2400" dirty="0" err="1"/>
              <a:t>dict</a:t>
            </a:r>
            <a:r>
              <a:rPr lang="en-US" altLang="ko-KR" sz="2400" dirty="0"/>
              <a:t> </a:t>
            </a:r>
            <a:r>
              <a:rPr lang="ko-KR" altLang="en-US" sz="2400" dirty="0"/>
              <a:t>타입으로 대체되어서 사용된다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Python</a:t>
            </a:r>
            <a:r>
              <a:rPr lang="ko-KR" altLang="en-US" sz="2400" dirty="0"/>
              <a:t> 타입들은 자동으로 변환되어 저장된다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6BEDCB42-719E-4860-BF56-47009B1FA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2503" y="1690688"/>
            <a:ext cx="4674326" cy="4401205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"Smith"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isAlive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streetAddress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"21 2nd Street"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city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"New York"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"NY"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postalCode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"10021-3100"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},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phoneNumbers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"212 555-1234"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},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office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"646 555-4567"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},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mobile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"123 456-7890"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children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[],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spouse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E8A3E53-37BD-4D2F-B636-1A386D5D0917}"/>
              </a:ext>
            </a:extLst>
          </p:cNvPr>
          <p:cNvSpPr txBox="1"/>
          <p:nvPr/>
        </p:nvSpPr>
        <p:spPr>
          <a:xfrm>
            <a:off x="6962503" y="1321356"/>
            <a:ext cx="4674326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JSON style document</a:t>
            </a:r>
            <a:endParaRPr lang="ko-KR" alt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402436AD-91A3-400C-BF4F-73C83F85B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253" y="3290399"/>
            <a:ext cx="5662256" cy="2000548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C65D0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import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E84B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datetime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C65D0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post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{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author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Mike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C65D0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... </a:t>
            </a: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rgbClr val="C65D0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text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first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blog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post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!"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C65D0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... </a:t>
            </a: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rgbClr val="C65D0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tags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[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mongodb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pymongo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],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C65D0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... </a:t>
            </a: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rgbClr val="C65D0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datetime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datetime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utcnow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()}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3478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FFE0E7F-2CB9-46FE-87BB-59809A785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document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EA8EF36-8B1A-408E-AD28-8F43D66C1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Document</a:t>
            </a:r>
            <a:r>
              <a:rPr lang="ko-KR" altLang="en-US" dirty="0"/>
              <a:t>는 </a:t>
            </a:r>
            <a:r>
              <a:rPr lang="en-US" altLang="ko-KR" dirty="0"/>
              <a:t>Python</a:t>
            </a:r>
            <a:r>
              <a:rPr lang="ko-KR" altLang="en-US" dirty="0"/>
              <a:t>의 </a:t>
            </a:r>
            <a:r>
              <a:rPr lang="en-US" altLang="ko-KR" dirty="0" err="1"/>
              <a:t>dict</a:t>
            </a:r>
            <a:r>
              <a:rPr lang="en-US" altLang="ko-KR" dirty="0"/>
              <a:t> </a:t>
            </a:r>
            <a:r>
              <a:rPr lang="ko-KR" altLang="en-US" dirty="0"/>
              <a:t>타입과 비슷하게 작동한다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모든 내용이 </a:t>
            </a:r>
            <a:r>
              <a:rPr lang="en-US" altLang="ko-KR" dirty="0"/>
              <a:t>Key-Value </a:t>
            </a:r>
            <a:r>
              <a:rPr lang="ko-KR" altLang="en-US" dirty="0"/>
              <a:t>쌍으로 작동하며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en-US" altLang="ko-KR" dirty="0"/>
              <a:t>document</a:t>
            </a:r>
            <a:r>
              <a:rPr lang="ko-KR" altLang="en-US" dirty="0"/>
              <a:t>가 </a:t>
            </a:r>
            <a:r>
              <a:rPr lang="en-US" altLang="ko-KR" dirty="0" err="1"/>
              <a:t>pymongo</a:t>
            </a:r>
            <a:r>
              <a:rPr lang="ko-KR" altLang="en-US" dirty="0"/>
              <a:t>에서 </a:t>
            </a:r>
            <a:r>
              <a:rPr lang="en-US" altLang="ko-KR" dirty="0" err="1"/>
              <a:t>dict</a:t>
            </a:r>
            <a:r>
              <a:rPr lang="ko-KR" altLang="en-US" dirty="0"/>
              <a:t> 타입으로 대체되므로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Key </a:t>
            </a:r>
            <a:r>
              <a:rPr lang="ko-KR" altLang="en-US" dirty="0"/>
              <a:t>값에는 </a:t>
            </a:r>
            <a:r>
              <a:rPr lang="en-US" altLang="ko-KR" dirty="0"/>
              <a:t>immutable</a:t>
            </a:r>
            <a:r>
              <a:rPr lang="ko-KR" altLang="en-US" dirty="0"/>
              <a:t> </a:t>
            </a:r>
            <a:r>
              <a:rPr lang="en-US" altLang="ko-KR" dirty="0"/>
              <a:t>object</a:t>
            </a:r>
            <a:r>
              <a:rPr lang="ko-KR" altLang="en-US" dirty="0"/>
              <a:t>만 할당 가능하다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즉</a:t>
            </a:r>
            <a:r>
              <a:rPr lang="en-US" altLang="ko-KR" dirty="0"/>
              <a:t>, str, tuple, </a:t>
            </a:r>
            <a:r>
              <a:rPr lang="ko-KR" altLang="en-US" dirty="0"/>
              <a:t>숫자만 </a:t>
            </a:r>
            <a:r>
              <a:rPr lang="en-US" altLang="ko-KR" dirty="0"/>
              <a:t>key </a:t>
            </a:r>
            <a:r>
              <a:rPr lang="ko-KR" altLang="en-US" dirty="0"/>
              <a:t>로 할당 가능합니다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Value</a:t>
            </a:r>
            <a:r>
              <a:rPr lang="ko-KR" altLang="en-US" dirty="0"/>
              <a:t>는 상관 없음</a:t>
            </a:r>
            <a:r>
              <a:rPr lang="en-US" altLang="ko-KR" dirty="0"/>
              <a:t>. Value</a:t>
            </a:r>
            <a:r>
              <a:rPr lang="ko-KR" altLang="en-US" dirty="0"/>
              <a:t>에는 </a:t>
            </a:r>
            <a:r>
              <a:rPr lang="en-US" altLang="ko-KR" dirty="0"/>
              <a:t>list</a:t>
            </a:r>
            <a:r>
              <a:rPr lang="ko-KR" altLang="en-US" dirty="0"/>
              <a:t>나 </a:t>
            </a:r>
            <a:r>
              <a:rPr lang="en-US" altLang="ko-KR" dirty="0" err="1"/>
              <a:t>dict</a:t>
            </a:r>
            <a:r>
              <a:rPr lang="ko-KR" altLang="en-US" dirty="0"/>
              <a:t>도 가능함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9972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A2AF04F-A346-4211-B6ED-0A5D35C76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Document </a:t>
            </a:r>
            <a:r>
              <a:rPr lang="ko-KR" altLang="en-US" dirty="0"/>
              <a:t>한 개 삽입하기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12A30B5C-08DB-4958-9B49-4261ADF86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3711571"/>
            <a:ext cx="10515599" cy="120032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C65D0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posts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db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posts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C65D0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post_id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posts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insert_one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post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inserted_id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0" lang="en-US" altLang="ko-KR" sz="2000" b="0" i="1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kumimoji="0" lang="ko-KR" altLang="en-US" sz="2000" b="0" i="1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삽입한 </a:t>
            </a:r>
            <a:r>
              <a:rPr kumimoji="0" lang="en-US" altLang="ko-KR" sz="2000" b="0" i="1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document</a:t>
            </a:r>
            <a:r>
              <a:rPr kumimoji="0" lang="ko-KR" altLang="en-US" sz="2000" b="0" i="1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의 고유한 </a:t>
            </a:r>
            <a:r>
              <a:rPr kumimoji="0" lang="en-US" altLang="ko-KR" sz="2000" b="0" i="1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“_id”</a:t>
            </a:r>
            <a:r>
              <a:rPr kumimoji="0" lang="ko-KR" altLang="en-US" sz="2000" b="0" i="1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를 반환함</a:t>
            </a:r>
            <a:r>
              <a:rPr kumimoji="0" lang="en-US" altLang="ko-KR" sz="2000" b="0" i="1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C65D0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post_id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ObjectId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('...')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7FFE5191-2203-4363-9FAE-D0FD67E72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81522"/>
            <a:ext cx="10515599" cy="2000548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C65D0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import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E84B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datetime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C65D0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post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{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author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Mike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C65D0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... </a:t>
            </a: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rgbClr val="C65D0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text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first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blog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post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!"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C65D0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... </a:t>
            </a: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rgbClr val="C65D0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tags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[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mongodb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pymongo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],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C65D0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... </a:t>
            </a: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rgbClr val="C65D0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datetime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datetime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utcnow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()}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CDE32691-40D5-4651-A59D-571622577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141402"/>
            <a:ext cx="10515599" cy="80021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C65D0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db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list_collection_names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['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posts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']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4627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1B5CC82-6208-493A-8BD1-2551CCF43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 </a:t>
            </a:r>
            <a:r>
              <a:rPr lang="en-US" altLang="ko-KR" sz="4000" dirty="0" err="1"/>
              <a:t>find_one</a:t>
            </a:r>
            <a:r>
              <a:rPr lang="en-US" altLang="ko-KR" sz="4000" dirty="0"/>
              <a:t>()</a:t>
            </a:r>
            <a:r>
              <a:rPr lang="ko-KR" altLang="en-US" sz="4000" dirty="0"/>
              <a:t>로 한 개의 </a:t>
            </a:r>
            <a:r>
              <a:rPr lang="en-US" altLang="ko-KR" sz="4000" dirty="0"/>
              <a:t>document </a:t>
            </a:r>
            <a:r>
              <a:rPr lang="ko-KR" altLang="en-US" sz="4000" dirty="0"/>
              <a:t>가져오기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8C96D65C-DA7A-4AB3-94AF-B5C26830A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383" y="1599248"/>
            <a:ext cx="9651274" cy="2800767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C65D0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import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E84B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pprint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kumimoji="0" lang="en-US" altLang="ko-KR" sz="2000" b="0" i="1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kumimoji="0" lang="ko-KR" altLang="en-US" sz="2000" b="0" i="1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깔끔한 출력을 가능하게 해주는 모듈</a:t>
            </a:r>
            <a:endParaRPr kumimoji="0" lang="en-US" altLang="ko-KR" sz="2000" b="0" i="1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C65D0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pprint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pprint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posts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find_one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())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latinLnBrk="0" hangingPunct="0">
              <a:spcBef>
                <a:spcPct val="30000"/>
              </a:spcBef>
              <a:spcAft>
                <a:spcPct val="0"/>
              </a:spcAft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{'_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':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ObjectId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('...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),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		</a:t>
            </a:r>
            <a:r>
              <a:rPr kumimoji="0" lang="en-US" altLang="ko-KR" sz="2000" b="0" i="1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kumimoji="0" lang="ko-KR" altLang="en-US" sz="2000" b="0" i="1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각  </a:t>
            </a:r>
            <a:r>
              <a:rPr kumimoji="0" lang="en-US" altLang="ko-KR" sz="2000" b="0" i="1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document</a:t>
            </a:r>
            <a:r>
              <a:rPr kumimoji="0" lang="ko-KR" altLang="en-US" sz="2000" b="0" i="1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의 고유한 </a:t>
            </a:r>
            <a:r>
              <a:rPr kumimoji="0" lang="en-US" altLang="ko-KR" sz="2000" b="0" i="1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id</a:t>
            </a:r>
          </a:p>
          <a:p>
            <a:pPr lvl="0" eaLnBrk="0" fontAlgn="base" latinLnBrk="0" hangingPunct="0">
              <a:spcBef>
                <a:spcPct val="30000"/>
              </a:spcBef>
              <a:spcAft>
                <a:spcPct val="0"/>
              </a:spcAft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'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author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': '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Mike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'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':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datetime.datetime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(...),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'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tags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': ['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mongodb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', '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'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pymongo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],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'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text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'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first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blog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post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!'}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9624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68213A8-45B8-4385-997B-50B1AEAC3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91" y="196036"/>
            <a:ext cx="9207137" cy="1325563"/>
          </a:xfrm>
        </p:spPr>
        <p:txBody>
          <a:bodyPr/>
          <a:lstStyle/>
          <a:p>
            <a:r>
              <a:rPr lang="en-US" altLang="ko-KR" dirty="0"/>
              <a:t>Querying with </a:t>
            </a:r>
            <a:r>
              <a:rPr lang="en-US" altLang="ko-KR" dirty="0" err="1"/>
              <a:t>find_one</a:t>
            </a:r>
            <a:r>
              <a:rPr lang="en-US" altLang="ko-KR" dirty="0"/>
              <a:t>() method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30D29213-6E95-412C-8689-299A11011B75}"/>
              </a:ext>
            </a:extLst>
          </p:cNvPr>
          <p:cNvGrpSpPr/>
          <p:nvPr/>
        </p:nvGrpSpPr>
        <p:grpSpPr>
          <a:xfrm>
            <a:off x="219891" y="2321818"/>
            <a:ext cx="5876109" cy="3258720"/>
            <a:chOff x="219891" y="2128083"/>
            <a:chExt cx="5876109" cy="3258720"/>
          </a:xfrm>
        </p:grpSpPr>
        <p:sp>
          <p:nvSpPr>
            <p:cNvPr id="5" name="Rectangle 1">
              <a:extLst>
                <a:ext uri="{FF2B5EF4-FFF2-40B4-BE49-F238E27FC236}">
                  <a16:creationId xmlns="" xmlns:a16="http://schemas.microsoft.com/office/drawing/2014/main" id="{6145FB7C-85B3-4A8E-A35B-A0BF4DA07C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891" y="2128083"/>
              <a:ext cx="5876109" cy="2400657"/>
            </a:xfrm>
            <a:prstGeom prst="rect">
              <a:avLst/>
            </a:prstGeom>
            <a:solidFill>
              <a:srgbClr val="EE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2000" b="1" i="0" u="none" strike="noStrike" cap="none" normalizeH="0" baseline="0" dirty="0">
                  <a:ln>
                    <a:noFill/>
                  </a:ln>
                  <a:solidFill>
                    <a:srgbClr val="C65D09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&gt;&gt;&gt; </a:t>
              </a:r>
              <a:r>
                <a:rPr kumimoji="0" lang="ko-KR" altLang="ko-KR" sz="20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pprint</a:t>
              </a:r>
              <a:r>
                <a:rPr kumimoji="0" lang="ko-KR" altLang="ko-KR" sz="2000" b="0" i="0" u="none" strike="noStrike" cap="none" normalizeH="0" baseline="0" dirty="0" err="1">
                  <a:ln>
                    <a:noFill/>
                  </a:ln>
                  <a:solidFill>
                    <a:srgbClr val="666666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r>
                <a:rPr kumimoji="0" lang="ko-KR" altLang="ko-KR" sz="20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pprint</a:t>
              </a:r>
              <a:r>
                <a:rPr kumimoji="0" lang="ko-KR" altLang="ko-KR" sz="2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kumimoji="0" lang="ko-KR" altLang="ko-KR" sz="20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posts</a:t>
              </a:r>
              <a:r>
                <a:rPr kumimoji="0" lang="ko-KR" altLang="ko-KR" sz="2000" b="0" i="0" u="none" strike="noStrike" cap="none" normalizeH="0" baseline="0" dirty="0" err="1">
                  <a:ln>
                    <a:noFill/>
                  </a:ln>
                  <a:solidFill>
                    <a:srgbClr val="666666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r>
                <a:rPr kumimoji="0" lang="ko-KR" altLang="ko-KR" sz="20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find_one</a:t>
              </a:r>
              <a:r>
                <a:rPr kumimoji="0" lang="ko-KR" altLang="ko-KR" sz="2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kumimoji="0" lang="en-US" altLang="ko-KR" sz="2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0" lang="en-US" altLang="ko-KR" sz="20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{“author”: “Mike”}</a:t>
              </a:r>
              <a:r>
                <a:rPr kumimoji="0" lang="ko-KR" altLang="ko-KR" sz="2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))</a:t>
              </a:r>
              <a:endPara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lvl="0" eaLnBrk="0" fontAlgn="base" latinLnBrk="0" hangingPunct="0">
                <a:spcBef>
                  <a:spcPct val="30000"/>
                </a:spcBef>
                <a:spcAft>
                  <a:spcPct val="0"/>
                </a:spcAft>
              </a:pPr>
              <a:r>
                <a:rPr kumimoji="0" lang="ko-KR" altLang="ko-KR" sz="2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{'_</a:t>
              </a:r>
              <a:r>
                <a:rPr kumimoji="0" lang="ko-KR" altLang="ko-KR" sz="2000" b="0" i="0" u="none" strike="noStrike" cap="none" normalizeH="0" baseline="0" dirty="0" err="1">
                  <a:ln>
                    <a:noFill/>
                  </a:ln>
                  <a:solidFill>
                    <a:srgbClr val="333333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id</a:t>
              </a:r>
              <a:r>
                <a:rPr kumimoji="0" lang="ko-KR" altLang="ko-KR" sz="2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': </a:t>
              </a:r>
              <a:r>
                <a:rPr kumimoji="0" lang="ko-KR" altLang="ko-KR" sz="2000" b="0" i="0" u="none" strike="noStrike" cap="none" normalizeH="0" baseline="0" dirty="0" err="1">
                  <a:ln>
                    <a:noFill/>
                  </a:ln>
                  <a:solidFill>
                    <a:srgbClr val="333333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ObjectId</a:t>
              </a:r>
              <a:r>
                <a:rPr kumimoji="0" lang="ko-KR" altLang="ko-KR" sz="2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('...</a:t>
              </a:r>
              <a:r>
                <a:rPr kumimoji="0" lang="ko-KR" altLang="en-US" sz="2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’</a:t>
              </a:r>
              <a:r>
                <a:rPr kumimoji="0" lang="ko-KR" altLang="ko-KR" sz="2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),</a:t>
              </a:r>
              <a:r>
                <a:rPr kumimoji="0" lang="en-US" altLang="ko-KR" sz="2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 		</a:t>
              </a:r>
            </a:p>
            <a:p>
              <a:pPr lvl="0" eaLnBrk="0" fontAlgn="base" latinLnBrk="0" hangingPunct="0">
                <a:spcBef>
                  <a:spcPct val="30000"/>
                </a:spcBef>
                <a:spcAft>
                  <a:spcPct val="0"/>
                </a:spcAft>
              </a:pPr>
              <a:r>
                <a:rPr kumimoji="0" lang="ko-KR" altLang="ko-KR" sz="2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 '</a:t>
              </a:r>
              <a:r>
                <a:rPr kumimoji="0" lang="ko-KR" altLang="ko-KR" sz="2000" b="0" i="0" u="none" strike="noStrike" cap="none" normalizeH="0" baseline="0" dirty="0" err="1">
                  <a:ln>
                    <a:noFill/>
                  </a:ln>
                  <a:solidFill>
                    <a:srgbClr val="333333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author</a:t>
              </a:r>
              <a:r>
                <a:rPr kumimoji="0" lang="ko-KR" altLang="ko-KR" sz="2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': '</a:t>
              </a:r>
              <a:r>
                <a:rPr kumimoji="0" lang="ko-KR" altLang="ko-KR" sz="2000" b="0" i="0" u="none" strike="noStrike" cap="none" normalizeH="0" baseline="0" dirty="0" err="1">
                  <a:ln>
                    <a:noFill/>
                  </a:ln>
                  <a:solidFill>
                    <a:srgbClr val="333333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Mike</a:t>
              </a:r>
              <a:r>
                <a:rPr kumimoji="0" lang="ko-KR" altLang="en-US" sz="2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’</a:t>
              </a:r>
              <a:r>
                <a:rPr kumimoji="0" lang="ko-KR" altLang="ko-KR" sz="2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,</a:t>
              </a:r>
              <a:endPara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2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 '</a:t>
              </a:r>
              <a:r>
                <a:rPr kumimoji="0" lang="ko-KR" altLang="ko-KR" sz="2000" b="0" i="0" u="none" strike="noStrike" cap="none" normalizeH="0" baseline="0" dirty="0" err="1">
                  <a:ln>
                    <a:noFill/>
                  </a:ln>
                  <a:solidFill>
                    <a:srgbClr val="333333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date</a:t>
              </a:r>
              <a:r>
                <a:rPr kumimoji="0" lang="ko-KR" altLang="ko-KR" sz="2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': </a:t>
              </a:r>
              <a:r>
                <a:rPr kumimoji="0" lang="ko-KR" altLang="ko-KR" sz="2000" b="0" i="0" u="none" strike="noStrike" cap="none" normalizeH="0" baseline="0" dirty="0" err="1">
                  <a:ln>
                    <a:noFill/>
                  </a:ln>
                  <a:solidFill>
                    <a:srgbClr val="333333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datetime.datetime</a:t>
              </a:r>
              <a:r>
                <a:rPr kumimoji="0" lang="ko-KR" altLang="ko-KR" sz="2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(...),</a:t>
              </a:r>
              <a:endPara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2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 '</a:t>
              </a:r>
              <a:r>
                <a:rPr kumimoji="0" lang="ko-KR" altLang="ko-KR" sz="2000" b="0" i="0" u="none" strike="noStrike" cap="none" normalizeH="0" baseline="0" dirty="0" err="1">
                  <a:ln>
                    <a:noFill/>
                  </a:ln>
                  <a:solidFill>
                    <a:srgbClr val="333333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tags</a:t>
              </a:r>
              <a:r>
                <a:rPr kumimoji="0" lang="ko-KR" altLang="ko-KR" sz="2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': ['</a:t>
              </a:r>
              <a:r>
                <a:rPr kumimoji="0" lang="ko-KR" altLang="ko-KR" sz="2000" b="0" i="0" u="none" strike="noStrike" cap="none" normalizeH="0" baseline="0" dirty="0" err="1">
                  <a:ln>
                    <a:noFill/>
                  </a:ln>
                  <a:solidFill>
                    <a:srgbClr val="333333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mongodb</a:t>
              </a:r>
              <a:r>
                <a:rPr kumimoji="0" lang="ko-KR" altLang="ko-KR" sz="2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', '</a:t>
              </a:r>
              <a:r>
                <a:rPr kumimoji="0" lang="ko-KR" altLang="ko-KR" sz="2000" b="0" i="0" u="none" strike="noStrike" cap="none" normalizeH="0" baseline="0" dirty="0" err="1">
                  <a:ln>
                    <a:noFill/>
                  </a:ln>
                  <a:solidFill>
                    <a:srgbClr val="333333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python</a:t>
              </a:r>
              <a:r>
                <a:rPr kumimoji="0" lang="ko-KR" altLang="en-US" sz="2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’</a:t>
              </a:r>
              <a:r>
                <a:rPr kumimoji="0" lang="ko-KR" altLang="ko-KR" sz="2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, '</a:t>
              </a:r>
              <a:r>
                <a:rPr kumimoji="0" lang="ko-KR" altLang="ko-KR" sz="2000" b="0" i="0" u="none" strike="noStrike" cap="none" normalizeH="0" baseline="0" dirty="0" err="1">
                  <a:ln>
                    <a:noFill/>
                  </a:ln>
                  <a:solidFill>
                    <a:srgbClr val="333333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pymongo</a:t>
              </a:r>
              <a:r>
                <a:rPr kumimoji="0" lang="ko-KR" altLang="en-US" sz="2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’</a:t>
              </a:r>
              <a:r>
                <a:rPr kumimoji="0" lang="ko-KR" altLang="ko-KR" sz="2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],</a:t>
              </a:r>
              <a:endPara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2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 '</a:t>
              </a:r>
              <a:r>
                <a:rPr kumimoji="0" lang="ko-KR" altLang="ko-KR" sz="2000" b="0" i="0" u="none" strike="noStrike" cap="none" normalizeH="0" baseline="0" dirty="0" err="1">
                  <a:ln>
                    <a:noFill/>
                  </a:ln>
                  <a:solidFill>
                    <a:srgbClr val="333333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text</a:t>
              </a:r>
              <a:r>
                <a:rPr kumimoji="0" lang="ko-KR" altLang="en-US" sz="2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’</a:t>
              </a:r>
              <a:r>
                <a:rPr kumimoji="0" lang="ko-KR" altLang="ko-KR" sz="2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: '</a:t>
              </a:r>
              <a:r>
                <a:rPr kumimoji="0" lang="ko-KR" altLang="ko-KR" sz="2000" b="0" i="0" u="none" strike="noStrike" cap="none" normalizeH="0" baseline="0" dirty="0" err="1">
                  <a:ln>
                    <a:noFill/>
                  </a:ln>
                  <a:solidFill>
                    <a:srgbClr val="333333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My</a:t>
              </a:r>
              <a:r>
                <a:rPr kumimoji="0" lang="ko-KR" altLang="ko-KR" sz="2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0" lang="ko-KR" altLang="ko-KR" sz="2000" b="0" i="0" u="none" strike="noStrike" cap="none" normalizeH="0" baseline="0" dirty="0" err="1">
                  <a:ln>
                    <a:noFill/>
                  </a:ln>
                  <a:solidFill>
                    <a:srgbClr val="333333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first</a:t>
              </a:r>
              <a:r>
                <a:rPr kumimoji="0" lang="ko-KR" altLang="ko-KR" sz="2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0" lang="ko-KR" altLang="ko-KR" sz="2000" b="0" i="0" u="none" strike="noStrike" cap="none" normalizeH="0" baseline="0" dirty="0" err="1">
                  <a:ln>
                    <a:noFill/>
                  </a:ln>
                  <a:solidFill>
                    <a:srgbClr val="333333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blog</a:t>
              </a:r>
              <a:r>
                <a:rPr kumimoji="0" lang="ko-KR" altLang="ko-KR" sz="2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0" lang="ko-KR" altLang="ko-KR" sz="2000" b="0" i="0" u="none" strike="noStrike" cap="none" normalizeH="0" baseline="0" dirty="0" err="1">
                  <a:ln>
                    <a:noFill/>
                  </a:ln>
                  <a:solidFill>
                    <a:srgbClr val="333333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post</a:t>
              </a:r>
              <a:r>
                <a:rPr kumimoji="0" lang="ko-KR" altLang="ko-KR" sz="2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!'}</a:t>
              </a:r>
              <a:r>
                <a:rPr kumimoji="0" lang="ko-KR" altLang="ko-KR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</p:txBody>
        </p:sp>
        <p:sp>
          <p:nvSpPr>
            <p:cNvPr id="7" name="Rectangle 1">
              <a:extLst>
                <a:ext uri="{FF2B5EF4-FFF2-40B4-BE49-F238E27FC236}">
                  <a16:creationId xmlns="" xmlns:a16="http://schemas.microsoft.com/office/drawing/2014/main" id="{6B2212A4-2755-4BDA-94C9-7C0EB98568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891" y="4586584"/>
              <a:ext cx="5876109" cy="800219"/>
            </a:xfrm>
            <a:prstGeom prst="rect">
              <a:avLst/>
            </a:prstGeom>
            <a:solidFill>
              <a:srgbClr val="EE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2000" b="1" i="0" u="none" strike="noStrike" cap="none" normalizeH="0" baseline="0" dirty="0">
                  <a:ln>
                    <a:noFill/>
                  </a:ln>
                  <a:solidFill>
                    <a:srgbClr val="C65D09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&gt;&gt;&gt; </a:t>
              </a:r>
              <a:r>
                <a:rPr kumimoji="0" lang="ko-KR" altLang="ko-KR" sz="20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pprint</a:t>
              </a:r>
              <a:r>
                <a:rPr kumimoji="0" lang="ko-KR" altLang="ko-KR" sz="2000" b="0" i="0" u="none" strike="noStrike" cap="none" normalizeH="0" baseline="0" dirty="0" err="1">
                  <a:ln>
                    <a:noFill/>
                  </a:ln>
                  <a:solidFill>
                    <a:srgbClr val="666666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r>
                <a:rPr kumimoji="0" lang="ko-KR" altLang="ko-KR" sz="20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pprint</a:t>
              </a:r>
              <a:r>
                <a:rPr kumimoji="0" lang="ko-KR" altLang="ko-KR" sz="2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kumimoji="0" lang="ko-KR" altLang="ko-KR" sz="20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posts</a:t>
              </a:r>
              <a:r>
                <a:rPr kumimoji="0" lang="ko-KR" altLang="ko-KR" sz="2000" b="0" i="0" u="none" strike="noStrike" cap="none" normalizeH="0" baseline="0" dirty="0" err="1">
                  <a:ln>
                    <a:noFill/>
                  </a:ln>
                  <a:solidFill>
                    <a:srgbClr val="666666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r>
                <a:rPr kumimoji="0" lang="ko-KR" altLang="ko-KR" sz="20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find_one</a:t>
              </a:r>
              <a:r>
                <a:rPr kumimoji="0" lang="ko-KR" altLang="ko-KR" sz="2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kumimoji="0" lang="en-US" altLang="ko-KR" sz="2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0" lang="en-US" altLang="ko-KR" sz="20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{“author”: “Eliot”}</a:t>
              </a:r>
              <a:r>
                <a:rPr kumimoji="0" lang="ko-KR" altLang="ko-KR" sz="2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))</a:t>
              </a:r>
              <a:endPara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lvl="0" eaLnBrk="0" fontAlgn="base" latinLnBrk="0" hangingPunct="0">
                <a:spcBef>
                  <a:spcPct val="30000"/>
                </a:spcBef>
                <a:spcAft>
                  <a:spcPct val="0"/>
                </a:spcAft>
              </a:pPr>
              <a:r>
                <a:rPr lang="en-US" altLang="ko-KR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&gt;&gt;&gt;			</a:t>
              </a:r>
              <a:r>
                <a:rPr lang="en-US" altLang="ko-KR" sz="2000" i="1" dirty="0">
                  <a:solidFill>
                    <a:schemeClr val="accent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#</a:t>
              </a:r>
              <a:r>
                <a:rPr lang="ko-KR" altLang="en-US" sz="2000" i="1" dirty="0" err="1">
                  <a:solidFill>
                    <a:schemeClr val="accent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아무일도</a:t>
              </a:r>
              <a:r>
                <a:rPr lang="ko-KR" altLang="en-US" sz="2000" i="1" dirty="0">
                  <a:solidFill>
                    <a:schemeClr val="accent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일어나지 않음</a:t>
              </a:r>
              <a:endParaRPr kumimoji="0" lang="en-US" altLang="ko-KR" sz="2000" i="1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9" name="Rectangle 1">
            <a:extLst>
              <a:ext uri="{FF2B5EF4-FFF2-40B4-BE49-F238E27FC236}">
                <a16:creationId xmlns="" xmlns:a16="http://schemas.microsoft.com/office/drawing/2014/main" id="{DE6769C4-DF06-4B95-8950-B7D607E25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8326" y="2321818"/>
            <a:ext cx="5876109" cy="3200876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C65D0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&gt;&gt;&gt;</a:t>
            </a: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rgbClr val="C65D0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ko-KR" sz="200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post_id</a:t>
            </a:r>
            <a:r>
              <a:rPr kumimoji="0" lang="en-US" altLang="ko-KR" sz="200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kumimoji="0" lang="en-US" altLang="ko-KR" sz="200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kumimoji="0" lang="en-US" altLang="ko-KR" sz="2000" b="1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en-US" altLang="ko-KR" sz="2000" b="1" i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0" lang="en-US" altLang="ko-KR" sz="2000" b="1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0" lang="en-US" altLang="ko-KR" sz="200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class </a:t>
            </a:r>
            <a:r>
              <a:rPr kumimoji="0" lang="ko-KR" altLang="en-US" sz="200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는 </a:t>
            </a:r>
            <a:r>
              <a:rPr kumimoji="0" lang="en-US" altLang="ko-KR" sz="200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</a:t>
            </a:r>
            <a:r>
              <a:rPr kumimoji="0" lang="ko-KR" altLang="en-US" sz="200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이 아님에 유의</a:t>
            </a:r>
            <a:endParaRPr kumimoji="0" lang="en-US" altLang="ko-KR" sz="2000" b="1" i="1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ObjectId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(…)</a:t>
            </a:r>
            <a:endParaRPr kumimoji="0" lang="en-US" altLang="ko-KR" sz="200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dirty="0">
                <a:solidFill>
                  <a:srgbClr val="C65D0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&gt;&gt;&gt;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C65D0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pprint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pprint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posts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find_one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{“_id”: </a:t>
            </a:r>
            <a:r>
              <a:rPr kumimoji="0" lang="en-US" altLang="ko-KR" sz="2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post_id</a:t>
            </a: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))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latinLnBrk="0" hangingPunct="0">
              <a:spcBef>
                <a:spcPct val="30000"/>
              </a:spcBef>
              <a:spcAft>
                <a:spcPct val="0"/>
              </a:spcAft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{'_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':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ObjectId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('...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),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		</a:t>
            </a:r>
          </a:p>
          <a:p>
            <a:pPr lvl="0" eaLnBrk="0" fontAlgn="base" latinLnBrk="0" hangingPunct="0">
              <a:spcBef>
                <a:spcPct val="30000"/>
              </a:spcBef>
              <a:spcAft>
                <a:spcPct val="0"/>
              </a:spcAft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'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author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': '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Mike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'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':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datetime.datetime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(...),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'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tags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': ['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mongodb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', '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'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pymongo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],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'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text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'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first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blog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post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!'}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="" xmlns:a16="http://schemas.microsoft.com/office/drawing/2014/main" id="{39095A05-FB0E-4520-84C3-A36472397E3A}"/>
              </a:ext>
            </a:extLst>
          </p:cNvPr>
          <p:cNvSpPr txBox="1">
            <a:spLocks/>
          </p:cNvSpPr>
          <p:nvPr/>
        </p:nvSpPr>
        <p:spPr>
          <a:xfrm>
            <a:off x="219891" y="1673497"/>
            <a:ext cx="5179423" cy="4964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Document</a:t>
            </a:r>
            <a:r>
              <a:rPr lang="ko-KR" altLang="en-US" dirty="0"/>
              <a:t> 내용으로 </a:t>
            </a:r>
            <a:r>
              <a:rPr lang="en-US" altLang="ko-KR" dirty="0"/>
              <a:t>query </a:t>
            </a:r>
            <a:r>
              <a:rPr lang="ko-KR" altLang="en-US" dirty="0"/>
              <a:t>하기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="" xmlns:a16="http://schemas.microsoft.com/office/drawing/2014/main" id="{1B5AB853-F3AA-4EA8-AD55-D42D8F2B5ADF}"/>
              </a:ext>
            </a:extLst>
          </p:cNvPr>
          <p:cNvSpPr txBox="1">
            <a:spLocks/>
          </p:cNvSpPr>
          <p:nvPr/>
        </p:nvSpPr>
        <p:spPr>
          <a:xfrm>
            <a:off x="6198326" y="1673497"/>
            <a:ext cx="5179423" cy="4964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Document</a:t>
            </a:r>
            <a:r>
              <a:rPr lang="ko-KR" altLang="en-US" sz="2400" dirty="0"/>
              <a:t> </a:t>
            </a:r>
            <a:r>
              <a:rPr lang="en-US" altLang="ko-KR" sz="2400" dirty="0"/>
              <a:t>id</a:t>
            </a:r>
            <a:r>
              <a:rPr lang="ko-KR" altLang="en-US" sz="2400" dirty="0"/>
              <a:t>로 </a:t>
            </a:r>
            <a:r>
              <a:rPr lang="en-US" altLang="ko-KR" sz="2400" dirty="0"/>
              <a:t>query </a:t>
            </a:r>
            <a:r>
              <a:rPr lang="ko-KR" altLang="en-US" sz="2400" dirty="0"/>
              <a:t>하기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="" xmlns:a16="http://schemas.microsoft.com/office/drawing/2014/main" id="{210EBAC0-0FD2-4DCD-A5F1-F1ECAE029627}"/>
              </a:ext>
            </a:extLst>
          </p:cNvPr>
          <p:cNvSpPr txBox="1">
            <a:spLocks/>
          </p:cNvSpPr>
          <p:nvPr/>
        </p:nvSpPr>
        <p:spPr>
          <a:xfrm>
            <a:off x="6315891" y="5585850"/>
            <a:ext cx="5876109" cy="1183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Str </a:t>
            </a:r>
            <a:r>
              <a:rPr lang="ko-KR" altLang="en-US" sz="2400" dirty="0"/>
              <a:t>타입으로 </a:t>
            </a:r>
            <a:r>
              <a:rPr lang="en-US" altLang="ko-KR" sz="2400" dirty="0"/>
              <a:t> {“_id”:</a:t>
            </a:r>
            <a:r>
              <a:rPr lang="en-US" altLang="ko-KR" sz="2400" dirty="0" err="1"/>
              <a:t>post_id_as_Str</a:t>
            </a:r>
            <a:r>
              <a:rPr lang="en-US" altLang="ko-KR" sz="2400" dirty="0"/>
              <a:t>} </a:t>
            </a:r>
          </a:p>
          <a:p>
            <a:r>
              <a:rPr lang="en-US" altLang="ko-KR" sz="2400" dirty="0"/>
              <a:t>query</a:t>
            </a:r>
            <a:r>
              <a:rPr lang="ko-KR" altLang="en-US" sz="2400" dirty="0"/>
              <a:t>하면 안됨</a:t>
            </a:r>
            <a:r>
              <a:rPr lang="en-US" altLang="ko-KR" sz="2400" dirty="0"/>
              <a:t>!!!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92514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2DBF92A-98A5-4935-9DAA-A3DAB81B4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210611"/>
            <a:ext cx="10515600" cy="1325563"/>
          </a:xfrm>
        </p:spPr>
        <p:txBody>
          <a:bodyPr/>
          <a:lstStyle/>
          <a:p>
            <a:r>
              <a:rPr lang="ko-KR" altLang="en-US" b="1" dirty="0"/>
              <a:t>뭉텅이로 넣기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279CED81-36C2-40EF-BE76-15B89BE89DA8}"/>
              </a:ext>
            </a:extLst>
          </p:cNvPr>
          <p:cNvSpPr/>
          <p:nvPr/>
        </p:nvSpPr>
        <p:spPr>
          <a:xfrm>
            <a:off x="213360" y="1536174"/>
            <a:ext cx="6370320" cy="3785652"/>
          </a:xfrm>
          <a:prstGeom prst="rect">
            <a:avLst/>
          </a:prstGeom>
          <a:solidFill>
            <a:srgbClr val="EEFFCC"/>
          </a:solidFill>
        </p:spPr>
        <p:txBody>
          <a:bodyPr wrap="square">
            <a:spAutoFit/>
          </a:bodyPr>
          <a:lstStyle/>
          <a:p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C65D0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&gt;&gt;&gt;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collection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ko-KR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db.test_collection</a:t>
            </a:r>
            <a:endParaRPr lang="ko-KR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C65D0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&gt;&gt;&gt;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new_posts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[{"</a:t>
            </a:r>
            <a:r>
              <a:rPr lang="ko-KR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author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": "</a:t>
            </a:r>
            <a:r>
              <a:rPr lang="ko-KR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Mike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",</a:t>
            </a:r>
          </a:p>
          <a:p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...               "</a:t>
            </a:r>
            <a:r>
              <a:rPr lang="ko-KR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text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": "</a:t>
            </a:r>
            <a:r>
              <a:rPr lang="ko-KR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Another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post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!",</a:t>
            </a:r>
          </a:p>
          <a:p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...               "</a:t>
            </a:r>
            <a:r>
              <a:rPr lang="ko-KR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tags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": ["</a:t>
            </a:r>
            <a:r>
              <a:rPr lang="ko-KR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bulk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", "</a:t>
            </a:r>
            <a:r>
              <a:rPr lang="ko-KR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insert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"],</a:t>
            </a:r>
          </a:p>
          <a:p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...               "</a:t>
            </a:r>
            <a:r>
              <a:rPr lang="ko-KR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date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": </a:t>
            </a:r>
            <a:r>
              <a:rPr lang="ko-KR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datetime.datetime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(2009, 11, 12, 11, 14)},</a:t>
            </a:r>
          </a:p>
          <a:p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...              {"</a:t>
            </a:r>
            <a:r>
              <a:rPr lang="ko-KR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author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": "</a:t>
            </a:r>
            <a:r>
              <a:rPr lang="ko-KR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Eliot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",</a:t>
            </a:r>
          </a:p>
          <a:p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...               "</a:t>
            </a:r>
            <a:r>
              <a:rPr lang="ko-KR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title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": "</a:t>
            </a:r>
            <a:r>
              <a:rPr lang="ko-KR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MongoDB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fun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",</a:t>
            </a:r>
          </a:p>
          <a:p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...               "</a:t>
            </a:r>
            <a:r>
              <a:rPr lang="ko-KR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text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": "and </a:t>
            </a:r>
            <a:r>
              <a:rPr lang="ko-KR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pretty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easy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too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!",</a:t>
            </a:r>
          </a:p>
          <a:p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...               "</a:t>
            </a:r>
            <a:r>
              <a:rPr lang="ko-KR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date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": </a:t>
            </a:r>
            <a:r>
              <a:rPr lang="ko-KR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datetime.datetime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(2009, 11, 10, 10, 45)}]</a:t>
            </a:r>
          </a:p>
          <a:p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C65D0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&gt;&gt;&gt;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20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  <a:r>
              <a:rPr lang="ko-KR" alt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ko-KR" altLang="en-US" sz="20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posts.insert_many</a:t>
            </a:r>
            <a:r>
              <a:rPr lang="ko-KR" alt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ko-KR" altLang="en-US" sz="20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new_posts</a:t>
            </a:r>
            <a:r>
              <a:rPr lang="ko-KR" alt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C65D0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&gt;&gt;&gt;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result.inserted_ids</a:t>
            </a:r>
            <a:endParaRPr lang="ko-KR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ko-KR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ObjectId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('...'), </a:t>
            </a:r>
            <a:r>
              <a:rPr lang="ko-KR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ObjectId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('...')]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D7E1104-041B-4793-92B6-64EA8E60506B}"/>
              </a:ext>
            </a:extLst>
          </p:cNvPr>
          <p:cNvSpPr txBox="1"/>
          <p:nvPr/>
        </p:nvSpPr>
        <p:spPr>
          <a:xfrm>
            <a:off x="4781007" y="1536174"/>
            <a:ext cx="55909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Insert_many</a:t>
            </a:r>
            <a:r>
              <a:rPr lang="en-US" altLang="ko-KR" sz="2800" dirty="0"/>
              <a:t>() </a:t>
            </a:r>
            <a:r>
              <a:rPr lang="ko-KR" altLang="en-US" sz="2800" dirty="0"/>
              <a:t>메소드는 </a:t>
            </a:r>
            <a:endParaRPr lang="en-US" altLang="ko-KR" sz="2800" dirty="0"/>
          </a:p>
          <a:p>
            <a:r>
              <a:rPr lang="en-US" altLang="ko-KR" sz="2800" dirty="0" err="1"/>
              <a:t>ObjectId</a:t>
            </a:r>
            <a:r>
              <a:rPr lang="en-US" altLang="ko-KR" sz="2800" dirty="0"/>
              <a:t> </a:t>
            </a:r>
            <a:r>
              <a:rPr lang="ko-KR" altLang="en-US" sz="2800" dirty="0"/>
              <a:t>의 인스턴스들을 반환함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6145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511EAE4-2EE0-4240-B959-A20C72653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2" y="471480"/>
            <a:ext cx="10515600" cy="1325563"/>
          </a:xfrm>
        </p:spPr>
        <p:txBody>
          <a:bodyPr/>
          <a:lstStyle/>
          <a:p>
            <a:r>
              <a:rPr lang="ko-KR" altLang="en-US" b="1" dirty="0"/>
              <a:t>여러 </a:t>
            </a:r>
            <a:r>
              <a:rPr lang="en-US" altLang="ko-KR" b="1" dirty="0"/>
              <a:t>document</a:t>
            </a:r>
            <a:r>
              <a:rPr lang="ko-KR" altLang="en-US" b="1" dirty="0"/>
              <a:t>를 </a:t>
            </a:r>
            <a:r>
              <a:rPr lang="en-US" altLang="ko-KR" b="1" dirty="0"/>
              <a:t>query </a:t>
            </a:r>
            <a:r>
              <a:rPr lang="ko-KR" altLang="en-US" b="1" dirty="0"/>
              <a:t>하기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E191B46A-994E-4753-AF44-99A8FDC9FD52}"/>
              </a:ext>
            </a:extLst>
          </p:cNvPr>
          <p:cNvGrpSpPr/>
          <p:nvPr/>
        </p:nvGrpSpPr>
        <p:grpSpPr>
          <a:xfrm>
            <a:off x="263430" y="1957569"/>
            <a:ext cx="5170719" cy="4553561"/>
            <a:chOff x="263430" y="1957569"/>
            <a:chExt cx="5170719" cy="4553561"/>
          </a:xfrm>
        </p:grpSpPr>
        <p:sp>
          <p:nvSpPr>
            <p:cNvPr id="4" name="직사각형 3">
              <a:extLst>
                <a:ext uri="{FF2B5EF4-FFF2-40B4-BE49-F238E27FC236}">
                  <a16:creationId xmlns="" xmlns:a16="http://schemas.microsoft.com/office/drawing/2014/main" id="{8241C27E-A9C2-44EF-9B6A-7E90FABB6DD0}"/>
                </a:ext>
              </a:extLst>
            </p:cNvPr>
            <p:cNvSpPr/>
            <p:nvPr/>
          </p:nvSpPr>
          <p:spPr>
            <a:xfrm>
              <a:off x="263430" y="1957569"/>
              <a:ext cx="5170719" cy="707886"/>
            </a:xfrm>
            <a:prstGeom prst="rect">
              <a:avLst/>
            </a:prstGeom>
            <a:solidFill>
              <a:srgbClr val="EEFFCC"/>
            </a:solidFill>
          </p:spPr>
          <p:txBody>
            <a:bodyPr wrap="square">
              <a:spAutoFit/>
            </a:bodyPr>
            <a:lstStyle/>
            <a:p>
              <a:r>
                <a:rPr lang="ko-KR" alt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&gt;&gt;&gt; </a:t>
              </a:r>
              <a:r>
                <a:rPr lang="ko-KR" alt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for</a:t>
              </a:r>
              <a:r>
                <a:rPr lang="ko-KR" alt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ko-KR" alt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post</a:t>
              </a:r>
              <a:r>
                <a:rPr lang="ko-KR" alt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ko-KR" alt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in</a:t>
              </a:r>
              <a:r>
                <a:rPr lang="ko-KR" alt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ko-KR" alt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posts.find</a:t>
              </a:r>
              <a:r>
                <a:rPr lang="ko-KR" alt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():</a:t>
              </a:r>
            </a:p>
            <a:p>
              <a:r>
                <a:rPr lang="ko-KR" alt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...   </a:t>
              </a:r>
              <a:r>
                <a:rPr lang="ko-KR" alt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pprint.pprint</a:t>
              </a:r>
              <a:r>
                <a:rPr lang="ko-KR" alt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ko-KR" alt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post</a:t>
              </a:r>
              <a:r>
                <a:rPr lang="ko-KR" alt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  <a:endParaRPr lang="en-US" altLang="ko-KR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FD13F514-5DB3-4D16-8532-EB9A29A63B2D}"/>
                </a:ext>
              </a:extLst>
            </p:cNvPr>
            <p:cNvSpPr/>
            <p:nvPr/>
          </p:nvSpPr>
          <p:spPr>
            <a:xfrm>
              <a:off x="263430" y="2725478"/>
              <a:ext cx="5170719" cy="3785652"/>
            </a:xfrm>
            <a:prstGeom prst="rect">
              <a:avLst/>
            </a:prstGeom>
            <a:solidFill>
              <a:srgbClr val="EEFFCC"/>
            </a:solidFill>
          </p:spPr>
          <p:txBody>
            <a:bodyPr wrap="square">
              <a:spAutoFit/>
            </a:bodyPr>
            <a:lstStyle/>
            <a:p>
              <a:r>
                <a:rPr lang="ko-KR" alt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{'_</a:t>
              </a:r>
              <a:r>
                <a:rPr lang="ko-KR" altLang="en-US" sz="16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id</a:t>
              </a:r>
              <a:r>
                <a:rPr lang="ko-KR" alt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': </a:t>
              </a:r>
              <a:r>
                <a:rPr lang="ko-KR" altLang="en-US" sz="16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ObjectId</a:t>
              </a:r>
              <a:r>
                <a:rPr lang="ko-KR" alt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('...'),</a:t>
              </a:r>
            </a:p>
            <a:p>
              <a:r>
                <a:rPr lang="ko-KR" alt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 '</a:t>
              </a:r>
              <a:r>
                <a:rPr lang="ko-KR" altLang="en-US" sz="16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author</a:t>
              </a:r>
              <a:r>
                <a:rPr lang="ko-KR" alt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': '</a:t>
              </a:r>
              <a:r>
                <a:rPr lang="ko-KR" altLang="en-US" sz="16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Mike</a:t>
              </a:r>
              <a:r>
                <a:rPr lang="ko-KR" alt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',</a:t>
              </a:r>
            </a:p>
            <a:p>
              <a:r>
                <a:rPr lang="ko-KR" alt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 '</a:t>
              </a:r>
              <a:r>
                <a:rPr lang="ko-KR" altLang="en-US" sz="16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date</a:t>
              </a:r>
              <a:r>
                <a:rPr lang="ko-KR" alt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': </a:t>
              </a:r>
              <a:r>
                <a:rPr lang="ko-KR" altLang="en-US" sz="16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datetime.datetime</a:t>
              </a:r>
              <a:r>
                <a:rPr lang="ko-KR" alt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(...),</a:t>
              </a:r>
            </a:p>
            <a:p>
              <a:r>
                <a:rPr lang="ko-KR" alt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 '</a:t>
              </a:r>
              <a:r>
                <a:rPr lang="ko-KR" altLang="en-US" sz="16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tags</a:t>
              </a:r>
              <a:r>
                <a:rPr lang="ko-KR" alt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': ['</a:t>
              </a:r>
              <a:r>
                <a:rPr lang="ko-KR" altLang="en-US" sz="16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mongodb</a:t>
              </a:r>
              <a:r>
                <a:rPr lang="ko-KR" alt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', '</a:t>
              </a:r>
              <a:r>
                <a:rPr lang="ko-KR" altLang="en-US" sz="16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python</a:t>
              </a:r>
              <a:r>
                <a:rPr lang="ko-KR" alt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', '</a:t>
              </a:r>
              <a:r>
                <a:rPr lang="ko-KR" altLang="en-US" sz="16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pymongo</a:t>
              </a:r>
              <a:r>
                <a:rPr lang="ko-KR" alt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'],</a:t>
              </a:r>
            </a:p>
            <a:p>
              <a:r>
                <a:rPr lang="ko-KR" alt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 '</a:t>
              </a:r>
              <a:r>
                <a:rPr lang="ko-KR" altLang="en-US" sz="16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text</a:t>
              </a:r>
              <a:r>
                <a:rPr lang="ko-KR" alt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': '</a:t>
              </a:r>
              <a:r>
                <a:rPr lang="ko-KR" altLang="en-US" sz="16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My</a:t>
              </a:r>
              <a:r>
                <a:rPr lang="ko-KR" alt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ko-KR" altLang="en-US" sz="16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first</a:t>
              </a:r>
              <a:r>
                <a:rPr lang="ko-KR" alt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ko-KR" altLang="en-US" sz="16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blog</a:t>
              </a:r>
              <a:r>
                <a:rPr lang="ko-KR" alt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ko-KR" altLang="en-US" sz="16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post</a:t>
              </a:r>
              <a:r>
                <a:rPr lang="ko-KR" alt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!'}</a:t>
              </a:r>
            </a:p>
            <a:p>
              <a:r>
                <a:rPr lang="ko-KR" alt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{'_</a:t>
              </a:r>
              <a:r>
                <a:rPr lang="ko-KR" altLang="en-US" sz="16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id</a:t>
              </a:r>
              <a:r>
                <a:rPr lang="ko-KR" alt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': </a:t>
              </a:r>
              <a:r>
                <a:rPr lang="ko-KR" altLang="en-US" sz="16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ObjectId</a:t>
              </a:r>
              <a:r>
                <a:rPr lang="ko-KR" alt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('...'),</a:t>
              </a:r>
            </a:p>
            <a:p>
              <a:r>
                <a:rPr lang="ko-KR" alt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 '</a:t>
              </a:r>
              <a:r>
                <a:rPr lang="ko-KR" altLang="en-US" sz="16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author</a:t>
              </a:r>
              <a:r>
                <a:rPr lang="ko-KR" alt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': '</a:t>
              </a:r>
              <a:r>
                <a:rPr lang="ko-KR" altLang="en-US" sz="16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Mike</a:t>
              </a:r>
              <a:r>
                <a:rPr lang="ko-KR" alt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',</a:t>
              </a:r>
            </a:p>
            <a:p>
              <a:r>
                <a:rPr lang="ko-KR" alt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 '</a:t>
              </a:r>
              <a:r>
                <a:rPr lang="ko-KR" altLang="en-US" sz="16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date</a:t>
              </a:r>
              <a:r>
                <a:rPr lang="ko-KR" alt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': </a:t>
              </a:r>
              <a:r>
                <a:rPr lang="ko-KR" altLang="en-US" sz="16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datetime.datetime</a:t>
              </a:r>
              <a:r>
                <a:rPr lang="ko-KR" alt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(...),</a:t>
              </a:r>
            </a:p>
            <a:p>
              <a:r>
                <a:rPr lang="ko-KR" alt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 '</a:t>
              </a:r>
              <a:r>
                <a:rPr lang="ko-KR" altLang="en-US" sz="16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tags</a:t>
              </a:r>
              <a:r>
                <a:rPr lang="ko-KR" alt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': ['</a:t>
              </a:r>
              <a:r>
                <a:rPr lang="ko-KR" altLang="en-US" sz="16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bulk</a:t>
              </a:r>
              <a:r>
                <a:rPr lang="ko-KR" alt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', '</a:t>
              </a:r>
              <a:r>
                <a:rPr lang="ko-KR" altLang="en-US" sz="16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  <a:r>
                <a:rPr lang="ko-KR" alt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'],</a:t>
              </a:r>
            </a:p>
            <a:p>
              <a:r>
                <a:rPr lang="ko-KR" alt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 '</a:t>
              </a:r>
              <a:r>
                <a:rPr lang="ko-KR" altLang="en-US" sz="16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text</a:t>
              </a:r>
              <a:r>
                <a:rPr lang="ko-KR" alt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': '</a:t>
              </a:r>
              <a:r>
                <a:rPr lang="ko-KR" altLang="en-US" sz="16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Another</a:t>
              </a:r>
              <a:r>
                <a:rPr lang="ko-KR" alt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ko-KR" altLang="en-US" sz="16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post</a:t>
              </a:r>
              <a:r>
                <a:rPr lang="ko-KR" alt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!'}</a:t>
              </a:r>
            </a:p>
            <a:p>
              <a:r>
                <a:rPr lang="ko-KR" alt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{'_</a:t>
              </a:r>
              <a:r>
                <a:rPr lang="ko-KR" altLang="en-US" sz="16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id</a:t>
              </a:r>
              <a:r>
                <a:rPr lang="ko-KR" alt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': </a:t>
              </a:r>
              <a:r>
                <a:rPr lang="ko-KR" altLang="en-US" sz="16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ObjectId</a:t>
              </a:r>
              <a:r>
                <a:rPr lang="ko-KR" alt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('...'),</a:t>
              </a:r>
            </a:p>
            <a:p>
              <a:r>
                <a:rPr lang="ko-KR" alt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 '</a:t>
              </a:r>
              <a:r>
                <a:rPr lang="ko-KR" altLang="en-US" sz="16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author</a:t>
              </a:r>
              <a:r>
                <a:rPr lang="ko-KR" alt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': '</a:t>
              </a:r>
              <a:r>
                <a:rPr lang="ko-KR" altLang="en-US" sz="16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Eliot</a:t>
              </a:r>
              <a:r>
                <a:rPr lang="ko-KR" alt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',</a:t>
              </a:r>
            </a:p>
            <a:p>
              <a:r>
                <a:rPr lang="ko-KR" alt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 '</a:t>
              </a:r>
              <a:r>
                <a:rPr lang="ko-KR" altLang="en-US" sz="16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date</a:t>
              </a:r>
              <a:r>
                <a:rPr lang="ko-KR" alt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': </a:t>
              </a:r>
              <a:r>
                <a:rPr lang="ko-KR" altLang="en-US" sz="16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datetime.datetime</a:t>
              </a:r>
              <a:r>
                <a:rPr lang="ko-KR" alt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(...),</a:t>
              </a:r>
            </a:p>
            <a:p>
              <a:r>
                <a:rPr lang="ko-KR" alt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 '</a:t>
              </a:r>
              <a:r>
                <a:rPr lang="ko-KR" altLang="en-US" sz="16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text</a:t>
              </a:r>
              <a:r>
                <a:rPr lang="ko-KR" alt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': 'and </a:t>
              </a:r>
              <a:r>
                <a:rPr lang="ko-KR" altLang="en-US" sz="16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pretty</a:t>
              </a:r>
              <a:r>
                <a:rPr lang="ko-KR" alt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ko-KR" altLang="en-US" sz="16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easy</a:t>
              </a:r>
              <a:r>
                <a:rPr lang="ko-KR" alt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ko-KR" altLang="en-US" sz="16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too</a:t>
              </a:r>
              <a:r>
                <a:rPr lang="ko-KR" alt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!',</a:t>
              </a:r>
            </a:p>
            <a:p>
              <a:r>
                <a:rPr lang="ko-KR" alt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 '</a:t>
              </a:r>
              <a:r>
                <a:rPr lang="ko-KR" altLang="en-US" sz="16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title</a:t>
              </a:r>
              <a:r>
                <a:rPr lang="ko-KR" alt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': '</a:t>
              </a:r>
              <a:r>
                <a:rPr lang="ko-KR" altLang="en-US" sz="16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MongoDB</a:t>
              </a:r>
              <a:r>
                <a:rPr lang="ko-KR" alt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ko-KR" altLang="en-US" sz="16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is</a:t>
              </a:r>
              <a:r>
                <a:rPr lang="ko-KR" alt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ko-KR" altLang="en-US" sz="16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fun</a:t>
              </a:r>
              <a:r>
                <a:rPr lang="ko-KR" alt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'}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040FFCF-5A84-441B-A88D-8C4EBDB9B014}"/>
              </a:ext>
            </a:extLst>
          </p:cNvPr>
          <p:cNvSpPr txBox="1"/>
          <p:nvPr/>
        </p:nvSpPr>
        <p:spPr>
          <a:xfrm>
            <a:off x="263430" y="1528214"/>
            <a:ext cx="7090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find() </a:t>
            </a:r>
            <a:r>
              <a:rPr lang="ko-KR" altLang="en-US" dirty="0"/>
              <a:t>메소드의 </a:t>
            </a:r>
            <a:r>
              <a:rPr lang="en-US" altLang="ko-KR" dirty="0"/>
              <a:t>return </a:t>
            </a:r>
            <a:r>
              <a:rPr lang="ko-KR" altLang="en-US" dirty="0"/>
              <a:t>값을 </a:t>
            </a:r>
            <a:r>
              <a:rPr lang="en-US" altLang="ko-KR" dirty="0" err="1"/>
              <a:t>iterable</a:t>
            </a:r>
            <a:r>
              <a:rPr lang="en-US" altLang="ko-KR" dirty="0"/>
              <a:t> </a:t>
            </a:r>
            <a:r>
              <a:rPr lang="ko-KR" altLang="en-US" dirty="0"/>
              <a:t>객체처럼 쓰면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18E3EC01-D0F0-444E-BF27-5B4AE01C02C7}"/>
              </a:ext>
            </a:extLst>
          </p:cNvPr>
          <p:cNvSpPr/>
          <p:nvPr/>
        </p:nvSpPr>
        <p:spPr>
          <a:xfrm>
            <a:off x="5682343" y="1957569"/>
            <a:ext cx="4804955" cy="707886"/>
          </a:xfrm>
          <a:prstGeom prst="rect">
            <a:avLst/>
          </a:prstGeom>
          <a:solidFill>
            <a:srgbClr val="EEFFCC"/>
          </a:solidFill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&gt;&gt;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post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posts.find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author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Mike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):</a:t>
            </a:r>
          </a:p>
          <a:p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...   </a:t>
            </a:r>
            <a:r>
              <a:rPr lang="ko-KR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pprint.pprint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ko-KR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post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C8F79AC4-2424-4EBF-BCE5-86BECD519A91}"/>
              </a:ext>
            </a:extLst>
          </p:cNvPr>
          <p:cNvSpPr/>
          <p:nvPr/>
        </p:nvSpPr>
        <p:spPr>
          <a:xfrm>
            <a:off x="5682342" y="2725478"/>
            <a:ext cx="4804955" cy="3693319"/>
          </a:xfrm>
          <a:prstGeom prst="rect">
            <a:avLst/>
          </a:prstGeom>
          <a:solidFill>
            <a:srgbClr val="EEFFCC"/>
          </a:solidFill>
        </p:spPr>
        <p:txBody>
          <a:bodyPr wrap="square">
            <a:spAutoFit/>
          </a:bodyPr>
          <a:lstStyle/>
          <a:p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{'_</a:t>
            </a:r>
            <a:r>
              <a:rPr lang="ko-KR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id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': </a:t>
            </a:r>
            <a:r>
              <a:rPr lang="ko-KR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ObjectId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('...'),</a:t>
            </a:r>
          </a:p>
          <a:p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'</a:t>
            </a:r>
            <a:r>
              <a:rPr lang="ko-KR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author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': '</a:t>
            </a:r>
            <a:r>
              <a:rPr lang="ko-KR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Mike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',</a:t>
            </a:r>
          </a:p>
          <a:p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'</a:t>
            </a:r>
            <a:r>
              <a:rPr lang="ko-KR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date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': </a:t>
            </a:r>
            <a:r>
              <a:rPr lang="ko-KR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datetime.datetime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(...),</a:t>
            </a:r>
          </a:p>
          <a:p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'</a:t>
            </a:r>
            <a:r>
              <a:rPr lang="ko-KR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tags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': ['</a:t>
            </a:r>
            <a:r>
              <a:rPr lang="ko-KR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mongodb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', '</a:t>
            </a:r>
            <a:r>
              <a:rPr lang="ko-KR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', '</a:t>
            </a:r>
            <a:r>
              <a:rPr lang="ko-KR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pymongo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'],</a:t>
            </a:r>
          </a:p>
          <a:p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'</a:t>
            </a:r>
            <a:r>
              <a:rPr lang="ko-KR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text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': '</a:t>
            </a:r>
            <a:r>
              <a:rPr lang="ko-KR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My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first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blog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post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!'}</a:t>
            </a:r>
          </a:p>
          <a:p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{'_</a:t>
            </a:r>
            <a:r>
              <a:rPr lang="ko-KR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id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': </a:t>
            </a:r>
            <a:r>
              <a:rPr lang="ko-KR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ObjectId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('...'),</a:t>
            </a:r>
          </a:p>
          <a:p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'</a:t>
            </a:r>
            <a:r>
              <a:rPr lang="ko-KR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author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': '</a:t>
            </a:r>
            <a:r>
              <a:rPr lang="ko-KR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Mike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',</a:t>
            </a:r>
          </a:p>
          <a:p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'</a:t>
            </a:r>
            <a:r>
              <a:rPr lang="ko-KR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date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': </a:t>
            </a:r>
            <a:r>
              <a:rPr lang="ko-KR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datetime.datetime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(...),</a:t>
            </a:r>
          </a:p>
          <a:p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'</a:t>
            </a:r>
            <a:r>
              <a:rPr lang="ko-KR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tags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': ['</a:t>
            </a:r>
            <a:r>
              <a:rPr lang="ko-KR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bulk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', '</a:t>
            </a:r>
            <a:r>
              <a:rPr lang="ko-KR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insert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'],</a:t>
            </a:r>
          </a:p>
          <a:p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'</a:t>
            </a:r>
            <a:r>
              <a:rPr lang="ko-KR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text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': '</a:t>
            </a:r>
            <a:r>
              <a:rPr lang="ko-KR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Another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post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!’}</a:t>
            </a:r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456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5958" y="553743"/>
            <a:ext cx="94207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latin typeface="+mj-lt"/>
              </a:rPr>
              <a:t>SQL</a:t>
            </a:r>
            <a:r>
              <a:rPr lang="ko-KR" altLang="en-US" sz="4400" b="1" dirty="0" smtClean="0">
                <a:latin typeface="+mj-lt"/>
              </a:rPr>
              <a:t>과 </a:t>
            </a:r>
            <a:r>
              <a:rPr lang="en-US" altLang="ko-KR" sz="4400" b="1" dirty="0" smtClean="0">
                <a:latin typeface="+mj-lt"/>
              </a:rPr>
              <a:t>NoSQL, </a:t>
            </a:r>
            <a:r>
              <a:rPr lang="ko-KR" altLang="en-US" sz="4400" b="1" dirty="0" smtClean="0">
                <a:latin typeface="+mj-lt"/>
              </a:rPr>
              <a:t>애초에 </a:t>
            </a:r>
            <a:r>
              <a:rPr lang="en-US" altLang="ko-KR" sz="4400" b="1" dirty="0" smtClean="0">
                <a:latin typeface="+mj-lt"/>
              </a:rPr>
              <a:t>SQL</a:t>
            </a:r>
            <a:r>
              <a:rPr lang="ko-KR" altLang="en-US" sz="4400" b="1" dirty="0" smtClean="0">
                <a:latin typeface="+mj-lt"/>
              </a:rPr>
              <a:t>이 뭐지</a:t>
            </a:r>
            <a:r>
              <a:rPr lang="en-US" altLang="ko-KR" sz="4400" b="1" dirty="0" smtClean="0">
                <a:latin typeface="+mj-lt"/>
              </a:rPr>
              <a:t>?</a:t>
            </a:r>
            <a:endParaRPr lang="ko-KR" altLang="en-US" sz="4400" b="1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6905" y="1780674"/>
            <a:ext cx="996214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SQL, (Structured Query Language)</a:t>
            </a:r>
            <a:r>
              <a:rPr lang="ko-KR" altLang="en-US" sz="2800" dirty="0" smtClean="0"/>
              <a:t>는</a:t>
            </a:r>
            <a:endParaRPr lang="en-US" altLang="ko-KR" sz="2800" dirty="0" smtClean="0"/>
          </a:p>
          <a:p>
            <a:r>
              <a:rPr lang="en-US" altLang="ko-KR" sz="2800" dirty="0" smtClean="0"/>
              <a:t> </a:t>
            </a:r>
            <a:r>
              <a:rPr lang="ko-KR" altLang="en-US" sz="2800" dirty="0" err="1" smtClean="0"/>
              <a:t>관계형</a:t>
            </a:r>
            <a:r>
              <a:rPr lang="ko-KR" altLang="en-US" sz="2800" dirty="0" smtClean="0"/>
              <a:t> 데이터 베이스를  관리하기 위한 프로그래밍 언어</a:t>
            </a:r>
            <a:endParaRPr lang="en-US" altLang="ko-KR" sz="2800" dirty="0" smtClean="0"/>
          </a:p>
          <a:p>
            <a:endParaRPr lang="en-US" altLang="ko-KR" sz="2800" dirty="0" smtClean="0"/>
          </a:p>
          <a:p>
            <a:r>
              <a:rPr lang="ko-KR" altLang="en-US" sz="2800" dirty="0" err="1" smtClean="0"/>
              <a:t>로우</a:t>
            </a:r>
            <a:r>
              <a:rPr lang="en-US" altLang="ko-KR" sz="2800" dirty="0" smtClean="0"/>
              <a:t>, </a:t>
            </a:r>
            <a:r>
              <a:rPr lang="ko-KR" altLang="en-US" sz="2800" dirty="0" err="1" smtClean="0"/>
              <a:t>컬럼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테이블로 이루어져 있음</a:t>
            </a:r>
            <a:r>
              <a:rPr lang="en-US" altLang="ko-KR" sz="2800" dirty="0" smtClean="0"/>
              <a:t>, </a:t>
            </a:r>
            <a:r>
              <a:rPr lang="en-US" altLang="ko-KR" sz="2800" dirty="0"/>
              <a:t>E</a:t>
            </a:r>
            <a:r>
              <a:rPr lang="en-US" altLang="ko-KR" sz="2800" dirty="0" smtClean="0"/>
              <a:t>xcel, pandas</a:t>
            </a:r>
            <a:r>
              <a:rPr lang="ko-KR" altLang="en-US" sz="2800" dirty="0" smtClean="0"/>
              <a:t>와 비슷함</a:t>
            </a:r>
            <a:r>
              <a:rPr lang="en-US" altLang="ko-KR" sz="2000" dirty="0" smtClean="0"/>
              <a:t>	</a:t>
            </a:r>
            <a:endParaRPr lang="en-US" altLang="ko-KR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106905" y="3904332"/>
            <a:ext cx="93124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SQL</a:t>
            </a:r>
            <a:r>
              <a:rPr lang="ko-KR" altLang="en-US" sz="2400" dirty="0" smtClean="0"/>
              <a:t>의 특징이 뭔데</a:t>
            </a:r>
            <a:r>
              <a:rPr lang="en-US" altLang="ko-KR" sz="2400" dirty="0" smtClean="0"/>
              <a:t>?</a:t>
            </a:r>
          </a:p>
          <a:p>
            <a:r>
              <a:rPr lang="en-US" altLang="ko-KR" sz="2400" dirty="0" smtClean="0"/>
              <a:t> SQL</a:t>
            </a:r>
            <a:r>
              <a:rPr lang="ko-KR" altLang="en-US" sz="2400" dirty="0" smtClean="0"/>
              <a:t>은 </a:t>
            </a:r>
            <a:r>
              <a:rPr lang="ko-KR" altLang="en-US" sz="2400" dirty="0" err="1" smtClean="0"/>
              <a:t>관계형</a:t>
            </a:r>
            <a:r>
              <a:rPr lang="ko-KR" altLang="en-US" sz="2400" dirty="0" smtClean="0"/>
              <a:t> 데이터베이스 쿼리용 언어이므로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가장 중요한 특징을 가지고 있음</a:t>
            </a:r>
            <a:endParaRPr lang="en-US" altLang="ko-KR" sz="2400" dirty="0"/>
          </a:p>
          <a:p>
            <a:r>
              <a:rPr lang="en-US" altLang="ko-KR" sz="2400" b="1" dirty="0">
                <a:solidFill>
                  <a:srgbClr val="FF0000"/>
                </a:solidFill>
              </a:rPr>
              <a:t>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최초 생성시에 데이터간의 관계를 정의 해 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줘야함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/>
              <a:t>또한 클러스터 형식으로 서버를 만들기 대단히 어려움</a:t>
            </a:r>
            <a:endParaRPr lang="en-US" altLang="ko-KR" sz="2400" dirty="0" smtClean="0"/>
          </a:p>
          <a:p>
            <a:r>
              <a:rPr lang="en-US" altLang="ko-KR" sz="2400" dirty="0"/>
              <a:t>	</a:t>
            </a:r>
            <a:r>
              <a:rPr lang="en-US" altLang="ko-KR" sz="2400" dirty="0" smtClean="0"/>
              <a:t>	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923759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511EAE4-2EE0-4240-B959-A20C72653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2" y="471480"/>
            <a:ext cx="10515600" cy="1325563"/>
          </a:xfrm>
        </p:spPr>
        <p:txBody>
          <a:bodyPr/>
          <a:lstStyle/>
          <a:p>
            <a:r>
              <a:rPr lang="en-US" altLang="ko-KR" b="1" dirty="0" smtClean="0"/>
              <a:t>Range query </a:t>
            </a:r>
            <a:r>
              <a:rPr lang="ko-KR" altLang="en-US" b="1" dirty="0" smtClean="0"/>
              <a:t>하기</a:t>
            </a:r>
            <a:endParaRPr lang="ko-KR" altLang="en-US" b="1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618747" y="724486"/>
            <a:ext cx="6471067" cy="5601533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alibri" panose="020F0502020204030204" pitchFamily="34" charset="0"/>
                <a:ea typeface="Courier New" pitchFamily="49" charset="0"/>
                <a:cs typeface="Calibri" panose="020F0502020204030204" pitchFamily="34" charset="0"/>
              </a:rPr>
              <a:t>&gt;&gt;&gt;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Courier New" pitchFamily="49" charset="0"/>
                <a:cs typeface="Calibri" panose="020F0502020204030204" pitchFamily="34" charset="0"/>
              </a:rPr>
              <a:t>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kumimoji="1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Courier New" pitchFamily="49" charset="0"/>
                <a:cs typeface="Calibri" panose="020F0502020204030204" pitchFamily="34" charset="0"/>
              </a:rPr>
              <a:t>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datetime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datetime</a:t>
            </a:r>
            <a:r>
              <a:rPr kumimoji="1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Courier New" pitchFamily="49" charset="0"/>
                <a:cs typeface="Calibri" panose="020F0502020204030204" pitchFamily="34" charset="0"/>
              </a:rPr>
              <a:t>(</a:t>
            </a:r>
            <a:r>
              <a:rPr kumimoji="1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alibri" panose="020F0502020204030204" pitchFamily="34" charset="0"/>
                <a:ea typeface="Courier New" pitchFamily="49" charset="0"/>
                <a:cs typeface="Calibri" panose="020F0502020204030204" pitchFamily="34" charset="0"/>
              </a:rPr>
              <a:t>2009</a:t>
            </a:r>
            <a:r>
              <a:rPr kumimoji="1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Courier New" pitchFamily="49" charset="0"/>
                <a:cs typeface="Calibri" panose="020F0502020204030204" pitchFamily="34" charset="0"/>
              </a:rPr>
              <a:t>, </a:t>
            </a:r>
            <a:r>
              <a:rPr kumimoji="1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alibri" panose="020F0502020204030204" pitchFamily="34" charset="0"/>
                <a:ea typeface="Courier New" pitchFamily="49" charset="0"/>
                <a:cs typeface="Calibri" panose="020F0502020204030204" pitchFamily="34" charset="0"/>
              </a:rPr>
              <a:t>11</a:t>
            </a:r>
            <a:r>
              <a:rPr kumimoji="1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Courier New" pitchFamily="49" charset="0"/>
                <a:cs typeface="Calibri" panose="020F0502020204030204" pitchFamily="34" charset="0"/>
              </a:rPr>
              <a:t>, </a:t>
            </a:r>
            <a:r>
              <a:rPr kumimoji="1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alibri" panose="020F0502020204030204" pitchFamily="34" charset="0"/>
                <a:ea typeface="Courier New" pitchFamily="49" charset="0"/>
                <a:cs typeface="Calibri" panose="020F0502020204030204" pitchFamily="34" charset="0"/>
              </a:rPr>
              <a:t>12</a:t>
            </a:r>
            <a:r>
              <a:rPr kumimoji="1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Courier New" pitchFamily="49" charset="0"/>
                <a:cs typeface="Calibri" panose="020F0502020204030204" pitchFamily="34" charset="0"/>
              </a:rPr>
              <a:t>, </a:t>
            </a:r>
            <a:r>
              <a:rPr kumimoji="1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alibri" panose="020F0502020204030204" pitchFamily="34" charset="0"/>
                <a:ea typeface="Courier New" pitchFamily="49" charset="0"/>
                <a:cs typeface="Calibri" panose="020F0502020204030204" pitchFamily="34" charset="0"/>
              </a:rPr>
              <a:t>12</a:t>
            </a:r>
            <a:r>
              <a:rPr kumimoji="1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Courier New" pitchFamily="49" charset="0"/>
                <a:cs typeface="Calibri" panose="020F0502020204030204" pitchFamily="34" charset="0"/>
              </a:rPr>
              <a:t>) 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alibri" panose="020F0502020204030204" pitchFamily="34" charset="0"/>
              <a:ea typeface="Courier New" pitchFamily="49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alibri" panose="020F0502020204030204" pitchFamily="34" charset="0"/>
                <a:ea typeface="Courier New" pitchFamily="49" charset="0"/>
                <a:cs typeface="Calibri" panose="020F0502020204030204" pitchFamily="34" charset="0"/>
              </a:rPr>
              <a:t>&gt;&gt;&gt; 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alibri" panose="020F0502020204030204" pitchFamily="34" charset="0"/>
                <a:ea typeface="Courier New" pitchFamily="49" charset="0"/>
                <a:cs typeface="Calibri" panose="020F0502020204030204" pitchFamily="34" charset="0"/>
              </a:rPr>
              <a:t>for</a:t>
            </a:r>
            <a:r>
              <a:rPr kumimoji="1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Courier New" pitchFamily="49" charset="0"/>
                <a:cs typeface="Calibri" panose="020F0502020204030204" pitchFamily="34" charset="0"/>
              </a:rPr>
              <a:t>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post</a:t>
            </a:r>
            <a:r>
              <a:rPr kumimoji="1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Courier New" pitchFamily="49" charset="0"/>
                <a:cs typeface="Calibri" panose="020F0502020204030204" pitchFamily="34" charset="0"/>
              </a:rPr>
              <a:t> 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alibri" panose="020F0502020204030204" pitchFamily="34" charset="0"/>
                <a:ea typeface="Courier New" pitchFamily="49" charset="0"/>
                <a:cs typeface="Calibri" panose="020F0502020204030204" pitchFamily="34" charset="0"/>
              </a:rPr>
              <a:t>in</a:t>
            </a:r>
            <a:r>
              <a:rPr kumimoji="1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Courier New" pitchFamily="49" charset="0"/>
                <a:cs typeface="Calibri" panose="020F0502020204030204" pitchFamily="34" charset="0"/>
              </a:rPr>
              <a:t>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posts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find</a:t>
            </a:r>
            <a:r>
              <a:rPr kumimoji="1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Courier New" pitchFamily="49" charset="0"/>
                <a:cs typeface="Calibri" panose="020F0502020204030204" pitchFamily="34" charset="0"/>
              </a:rPr>
              <a:t>({</a:t>
            </a:r>
            <a:r>
              <a:rPr kumimoji="1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ea typeface="Courier New" pitchFamily="49" charset="0"/>
                <a:cs typeface="Calibri" panose="020F0502020204030204" pitchFamily="34" charset="0"/>
              </a:rPr>
              <a:t>"date"</a:t>
            </a:r>
            <a:r>
              <a:rPr kumimoji="1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Courier New" pitchFamily="49" charset="0"/>
                <a:cs typeface="Calibri" panose="020F0502020204030204" pitchFamily="34" charset="0"/>
              </a:rPr>
              <a:t>: 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ourier New" pitchFamily="49" charset="0"/>
                <a:cs typeface="Calibri" panose="020F0502020204030204" pitchFamily="34" charset="0"/>
              </a:rPr>
              <a:t>{"$lt": 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Courier New" pitchFamily="49" charset="0"/>
                <a:cs typeface="Calibri" panose="020F0502020204030204" pitchFamily="34" charset="0"/>
              </a:rPr>
              <a:t>}})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ko-KR" altLang="ko-KR" sz="20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sort</a:t>
            </a:r>
            <a:r>
              <a:rPr kumimoji="1" lang="ko-KR" altLang="ko-KR" sz="2000" b="0" i="0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Courier New" pitchFamily="49" charset="0"/>
                <a:cs typeface="Calibri" panose="020F0502020204030204" pitchFamily="34" charset="0"/>
              </a:rPr>
              <a:t>(</a:t>
            </a:r>
            <a:r>
              <a:rPr kumimoji="1" lang="ko-KR" altLang="ko-KR" sz="2000" b="0" i="0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ea typeface="Courier New" pitchFamily="49" charset="0"/>
                <a:cs typeface="Calibri" panose="020F0502020204030204" pitchFamily="34" charset="0"/>
              </a:rPr>
              <a:t>"author"</a:t>
            </a:r>
            <a:r>
              <a:rPr kumimoji="1" lang="ko-KR" altLang="ko-KR" sz="2000" b="0" i="0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Courier New" pitchFamily="49" charset="0"/>
                <a:cs typeface="Calibri" panose="020F0502020204030204" pitchFamily="34" charset="0"/>
              </a:rPr>
              <a:t>): </a:t>
            </a:r>
            <a:endParaRPr kumimoji="1" lang="en-US" altLang="ko-KR" sz="2000" b="0" i="0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alibri" panose="020F0502020204030204" pitchFamily="34" charset="0"/>
              <a:ea typeface="Courier New" pitchFamily="49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alibri" panose="020F0502020204030204" pitchFamily="34" charset="0"/>
                <a:ea typeface="Courier New" pitchFamily="49" charset="0"/>
                <a:cs typeface="Calibri" panose="020F0502020204030204" pitchFamily="34" charset="0"/>
              </a:rPr>
              <a:t>... 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alibri" panose="020F0502020204030204" pitchFamily="34" charset="0"/>
                <a:ea typeface="Courier New" pitchFamily="49" charset="0"/>
                <a:cs typeface="Calibri" panose="020F0502020204030204" pitchFamily="34" charset="0"/>
              </a:rPr>
              <a:t>	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pprint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pprint</a:t>
            </a:r>
            <a:r>
              <a:rPr kumimoji="1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Courier New" pitchFamily="49" charset="0"/>
                <a:cs typeface="Calibri" panose="020F0502020204030204" pitchFamily="34" charset="0"/>
              </a:rPr>
              <a:t>(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post</a:t>
            </a:r>
            <a:r>
              <a:rPr kumimoji="1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Courier New" pitchFamily="49" charset="0"/>
                <a:cs typeface="Calibri" panose="020F0502020204030204" pitchFamily="34" charset="0"/>
              </a:rPr>
              <a:t>)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alibri" panose="020F0502020204030204" pitchFamily="34" charset="0"/>
              <a:ea typeface="Courier New" pitchFamily="49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alibri" panose="020F0502020204030204" pitchFamily="34" charset="0"/>
                <a:ea typeface="Courier New" pitchFamily="49" charset="0"/>
                <a:cs typeface="Calibri" panose="020F0502020204030204" pitchFamily="34" charset="0"/>
              </a:rPr>
              <a:t>...</a:t>
            </a:r>
            <a:r>
              <a:rPr kumimoji="1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Courier New" pitchFamily="49" charset="0"/>
                <a:cs typeface="Calibri" panose="020F0502020204030204" pitchFamily="34" charset="0"/>
              </a:rPr>
              <a:t> 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alibri" panose="020F0502020204030204" pitchFamily="34" charset="0"/>
              <a:ea typeface="Courier New" pitchFamily="49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Courier New" pitchFamily="49" charset="0"/>
                <a:cs typeface="Calibri" panose="020F0502020204030204" pitchFamily="34" charset="0"/>
              </a:rPr>
              <a:t>{u'_id': ObjectId('...'), 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alibri" panose="020F0502020204030204" pitchFamily="34" charset="0"/>
              <a:ea typeface="Courier New" pitchFamily="49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dirty="0" smtClean="0">
                <a:solidFill>
                  <a:srgbClr val="333333"/>
                </a:solidFill>
                <a:latin typeface="Calibri" panose="020F0502020204030204" pitchFamily="34" charset="0"/>
                <a:ea typeface="Courier New" pitchFamily="49" charset="0"/>
                <a:cs typeface="Calibri" panose="020F0502020204030204" pitchFamily="34" charset="0"/>
              </a:rPr>
              <a:t> </a:t>
            </a:r>
            <a:r>
              <a:rPr kumimoji="1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Courier New" pitchFamily="49" charset="0"/>
                <a:cs typeface="Calibri" panose="020F0502020204030204" pitchFamily="34" charset="0"/>
              </a:rPr>
              <a:t>u'author': u'Eliot', 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alibri" panose="020F0502020204030204" pitchFamily="34" charset="0"/>
              <a:ea typeface="Courier New" pitchFamily="49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Courier New" pitchFamily="49" charset="0"/>
                <a:cs typeface="Calibri" panose="020F0502020204030204" pitchFamily="34" charset="0"/>
              </a:rPr>
              <a:t>u'date': datetime.datetime(...), 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alibri" panose="020F0502020204030204" pitchFamily="34" charset="0"/>
              <a:ea typeface="Courier New" pitchFamily="49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Courier New" pitchFamily="49" charset="0"/>
                <a:cs typeface="Calibri" panose="020F0502020204030204" pitchFamily="34" charset="0"/>
              </a:rPr>
              <a:t>u'text': u'and pretty easy too!', 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alibri" panose="020F0502020204030204" pitchFamily="34" charset="0"/>
              <a:ea typeface="Courier New" pitchFamily="49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Courier New" pitchFamily="49" charset="0"/>
                <a:cs typeface="Calibri" panose="020F0502020204030204" pitchFamily="34" charset="0"/>
              </a:rPr>
              <a:t>u'title': u'MongoDB is fun'} 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alibri" panose="020F0502020204030204" pitchFamily="34" charset="0"/>
              <a:ea typeface="Courier New" pitchFamily="49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Courier New" pitchFamily="49" charset="0"/>
                <a:cs typeface="Calibri" panose="020F0502020204030204" pitchFamily="34" charset="0"/>
              </a:rPr>
              <a:t>{u'_id': ObjectId('...'), 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alibri" panose="020F0502020204030204" pitchFamily="34" charset="0"/>
              <a:ea typeface="Courier New" pitchFamily="49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Courier New" pitchFamily="49" charset="0"/>
                <a:cs typeface="Calibri" panose="020F0502020204030204" pitchFamily="34" charset="0"/>
              </a:rPr>
              <a:t>u'author': u'Mike', 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alibri" panose="020F0502020204030204" pitchFamily="34" charset="0"/>
              <a:ea typeface="Courier New" pitchFamily="49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Courier New" pitchFamily="49" charset="0"/>
                <a:cs typeface="Calibri" panose="020F0502020204030204" pitchFamily="34" charset="0"/>
              </a:rPr>
              <a:t>u'date': datetime.datetime(...), 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alibri" panose="020F0502020204030204" pitchFamily="34" charset="0"/>
              <a:ea typeface="Courier New" pitchFamily="49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Courier New" pitchFamily="49" charset="0"/>
                <a:cs typeface="Calibri" panose="020F0502020204030204" pitchFamily="34" charset="0"/>
              </a:rPr>
              <a:t>u'tags': [u'bulk', u'insert'], 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alibri" panose="020F0502020204030204" pitchFamily="34" charset="0"/>
              <a:ea typeface="Courier New" pitchFamily="49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Courier New" pitchFamily="49" charset="0"/>
                <a:cs typeface="Calibri" panose="020F0502020204030204" pitchFamily="34" charset="0"/>
              </a:rPr>
              <a:t>u'text': u'Another post!'}</a:t>
            </a:r>
            <a:r>
              <a:rPr kumimoji="1" lang="ko-KR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8146" y="1852862"/>
            <a:ext cx="4439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연산쿼리를 이용하면 어느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의 범위를 이용해서 쿼리를 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337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511EAE4-2EE0-4240-B959-A20C72653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2" y="471480"/>
            <a:ext cx="10515600" cy="1325563"/>
          </a:xfrm>
        </p:spPr>
        <p:txBody>
          <a:bodyPr/>
          <a:lstStyle/>
          <a:p>
            <a:r>
              <a:rPr lang="en-US" altLang="ko-KR" b="1" dirty="0" smtClean="0"/>
              <a:t>Range query </a:t>
            </a:r>
            <a:r>
              <a:rPr lang="ko-KR" altLang="en-US" b="1" dirty="0" smtClean="0"/>
              <a:t>하기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18145" y="1668196"/>
            <a:ext cx="8590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연산쿼리를 이용하면 어느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의 범위를 이용해서 쿼리를 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657603"/>
              </p:ext>
            </p:extLst>
          </p:nvPr>
        </p:nvGraphicFramePr>
        <p:xfrm>
          <a:off x="818145" y="2037528"/>
          <a:ext cx="10756234" cy="4180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9524"/>
                <a:gridCol w="2178123"/>
                <a:gridCol w="751970"/>
                <a:gridCol w="2644777"/>
                <a:gridCol w="3521840"/>
              </a:tblGrid>
              <a:tr h="4825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키워드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형식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예시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</a:t>
                      </a:r>
                      <a:r>
                        <a:rPr lang="en-US" altLang="ko-KR" dirty="0" err="1" smtClean="0"/>
                        <a:t>lt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Less than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 Count : { $</a:t>
                      </a:r>
                      <a:r>
                        <a:rPr lang="en-US" altLang="ko-K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lt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10 } }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</a:t>
                      </a:r>
                      <a:r>
                        <a:rPr lang="en-US" altLang="ko-KR" dirty="0" err="1" smtClean="0"/>
                        <a:t>gt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Greater</a:t>
                      </a:r>
                      <a:r>
                        <a:rPr lang="en-US" altLang="ko-KR" baseline="0" dirty="0" smtClean="0"/>
                        <a:t> than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크다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 Count : { $</a:t>
                      </a:r>
                      <a:r>
                        <a:rPr lang="en-US" altLang="ko-K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gt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10 } }</a:t>
                      </a:r>
                      <a:endParaRPr lang="ko-KR" altLang="en-US" dirty="0"/>
                    </a:p>
                  </a:txBody>
                  <a:tcPr/>
                </a:tc>
              </a:tr>
              <a:tr h="3157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</a:t>
                      </a:r>
                      <a:r>
                        <a:rPr lang="en-US" altLang="ko-KR" dirty="0" err="1" smtClean="0"/>
                        <a:t>eq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Equal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==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같다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 Count : { $</a:t>
                      </a:r>
                      <a:r>
                        <a:rPr lang="en-US" altLang="ko-K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0 } }</a:t>
                      </a:r>
                      <a:endParaRPr lang="ko-KR" altLang="en-US" dirty="0"/>
                    </a:p>
                  </a:txBody>
                  <a:tcPr/>
                </a:tc>
              </a:tr>
              <a:tr h="3157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</a:t>
                      </a:r>
                      <a:r>
                        <a:rPr lang="en-US" altLang="ko-KR" dirty="0" err="1" smtClean="0"/>
                        <a:t>neq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Not</a:t>
                      </a:r>
                      <a:r>
                        <a:rPr lang="en-US" altLang="ko-KR" baseline="0" dirty="0" smtClean="0"/>
                        <a:t> Equal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!=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다르다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 Count : { $ne : 0 } }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</a:t>
                      </a:r>
                      <a:r>
                        <a:rPr lang="en-US" altLang="ko-KR" dirty="0" err="1" smtClean="0"/>
                        <a:t>gte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Gt</a:t>
                      </a:r>
                      <a:r>
                        <a:rPr lang="en-US" altLang="ko-KR" baseline="0" dirty="0" smtClean="0"/>
                        <a:t> + 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&gt;=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크거나 같다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</a:t>
                      </a:r>
                      <a:r>
                        <a:rPr lang="en-US" altLang="ko-KR" dirty="0" err="1" smtClean="0"/>
                        <a:t>lte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Lt + 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작거나 같다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값이 </a:t>
                      </a:r>
                      <a:r>
                        <a:rPr lang="en-US" altLang="ko-KR" dirty="0" smtClean="0"/>
                        <a:t>v1,v2..</a:t>
                      </a:r>
                      <a:r>
                        <a:rPr lang="ko-KR" altLang="en-US" dirty="0" err="1" smtClean="0"/>
                        <a:t>인것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 Count : { $in : [1,2,3] } }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</a:t>
                      </a:r>
                      <a:r>
                        <a:rPr lang="en-US" altLang="ko-KR" dirty="0" err="1" smtClean="0"/>
                        <a:t>nin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Not 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값이 </a:t>
                      </a:r>
                      <a:r>
                        <a:rPr lang="en-US" altLang="ko-KR" dirty="0" smtClean="0"/>
                        <a:t>v1,v2..</a:t>
                      </a:r>
                      <a:r>
                        <a:rPr lang="ko-KR" altLang="en-US" dirty="0" smtClean="0"/>
                        <a:t>가 </a:t>
                      </a:r>
                      <a:r>
                        <a:rPr lang="ko-KR" altLang="en-US" dirty="0" err="1" smtClean="0"/>
                        <a:t>아닌것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$and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조건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en-US" altLang="ko-KR" baseline="0" dirty="0" smtClean="0"/>
                        <a:t> and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조건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{$and : [{ Count : {$ne:</a:t>
                      </a:r>
                      <a:r>
                        <a:rPr lang="en-US" altLang="ko-K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 }}, {Count : { $</a:t>
                      </a:r>
                      <a:r>
                        <a:rPr lang="en-US" altLang="ko-K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lt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: 10 }}]}</a:t>
                      </a:r>
                      <a:endParaRPr lang="ko-KR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조건</a:t>
                      </a:r>
                      <a:r>
                        <a:rPr lang="en-US" altLang="ko-KR" dirty="0" smtClean="0"/>
                        <a:t>1 or </a:t>
                      </a:r>
                      <a:r>
                        <a:rPr lang="ko-KR" altLang="en-US" dirty="0" smtClean="0"/>
                        <a:t>조건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8130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1B6D78B-7387-4A05-B5D6-BA5D95379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352062"/>
            <a:ext cx="10515600" cy="1325563"/>
          </a:xfrm>
        </p:spPr>
        <p:txBody>
          <a:bodyPr/>
          <a:lstStyle/>
          <a:p>
            <a:r>
              <a:rPr lang="ko-KR" altLang="en-US" b="1" dirty="0"/>
              <a:t>그저 숫자만 알고 싶을 때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F071FCC0-8907-4038-8D73-D8550BDD0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749" y="1760101"/>
            <a:ext cx="10515600" cy="80021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C65D0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posts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count_documents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({})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3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="" xmlns:a16="http://schemas.microsoft.com/office/drawing/2014/main" id="{A8924DF2-0583-4C57-879F-4DDC506D8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749" y="3028890"/>
            <a:ext cx="10515600" cy="80021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C65D0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posts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count_documents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({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“author”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“Mike”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})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C53D6BE-8A8C-42E4-9152-FAA649566B65}"/>
              </a:ext>
            </a:extLst>
          </p:cNvPr>
          <p:cNvSpPr txBox="1"/>
          <p:nvPr/>
        </p:nvSpPr>
        <p:spPr>
          <a:xfrm>
            <a:off x="642257" y="2560320"/>
            <a:ext cx="1083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특정한 </a:t>
            </a:r>
            <a:r>
              <a:rPr lang="en-US" altLang="ko-KR" dirty="0"/>
              <a:t>query</a:t>
            </a:r>
            <a:r>
              <a:rPr lang="ko-KR" altLang="en-US" dirty="0"/>
              <a:t>를 만족시키는 </a:t>
            </a:r>
            <a:r>
              <a:rPr lang="en-US" altLang="ko-KR" dirty="0"/>
              <a:t>document </a:t>
            </a:r>
            <a:r>
              <a:rPr lang="ko-KR" altLang="en-US" dirty="0"/>
              <a:t>개수가 알고 싶을 때</a:t>
            </a:r>
          </a:p>
        </p:txBody>
      </p:sp>
    </p:spTree>
    <p:extLst>
      <p:ext uri="{BB962C8B-B14F-4D97-AF65-F5344CB8AC3E}">
        <p14:creationId xmlns:p14="http://schemas.microsoft.com/office/powerpoint/2010/main" val="2183462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CA757DC-03F7-413F-985C-61F5B67E8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인덱싱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16773411-5964-4D33-AE53-880E9F58B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1536800"/>
            <a:ext cx="10515599" cy="132343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C65D0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db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profiles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create_index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([(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user_id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pymongo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ASCENDING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)],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C65D0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... </a:t>
            </a: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rgbClr val="C65D0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		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unique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C65D0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db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profiles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index_information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()))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['_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_', 'user_id_1']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DBAD532-EC60-4931-A167-CC7504A91117}"/>
              </a:ext>
            </a:extLst>
          </p:cNvPr>
          <p:cNvSpPr txBox="1"/>
          <p:nvPr/>
        </p:nvSpPr>
        <p:spPr>
          <a:xfrm>
            <a:off x="838199" y="2965269"/>
            <a:ext cx="1051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이제 이 </a:t>
            </a:r>
            <a:r>
              <a:rPr lang="en-US" altLang="ko-KR" dirty="0"/>
              <a:t>DB</a:t>
            </a:r>
            <a:r>
              <a:rPr lang="ko-KR" altLang="en-US" dirty="0"/>
              <a:t>에는 두개의 인덱스가 있다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MogoDB</a:t>
            </a:r>
            <a:r>
              <a:rPr lang="ko-KR" altLang="en-US" dirty="0"/>
              <a:t>가 자동으로 만드는 </a:t>
            </a:r>
            <a:r>
              <a:rPr lang="en-US" altLang="ko-KR" dirty="0">
                <a:highlight>
                  <a:srgbClr val="C0C0C0"/>
                </a:highlight>
              </a:rPr>
              <a:t>_id</a:t>
            </a:r>
            <a:r>
              <a:rPr lang="ko-KR" altLang="en-US" dirty="0"/>
              <a:t>와 우리가 만든 </a:t>
            </a:r>
            <a:r>
              <a:rPr lang="en-US" altLang="ko-KR" dirty="0" err="1">
                <a:highlight>
                  <a:srgbClr val="C0C0C0"/>
                </a:highlight>
              </a:rPr>
              <a:t>user_id</a:t>
            </a:r>
            <a:r>
              <a:rPr lang="ko-KR" altLang="en-US" dirty="0"/>
              <a:t>가 있다</a:t>
            </a:r>
            <a:r>
              <a:rPr lang="en-US" altLang="ko-KR" dirty="0"/>
              <a:t>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FC7157F8-68FD-478F-80FD-575038A11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753139"/>
            <a:ext cx="10515598" cy="1600438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C65D0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user_profiles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[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C65D0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...</a:t>
            </a: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rgbClr val="C65D0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C65D0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user_id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08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211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Luke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},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C65D0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...</a:t>
            </a: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rgbClr val="C65D0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C65D0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user_id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08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212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Ziltoid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]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C65D0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db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profiles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insert_many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user_profiles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9749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8B8EDFC-AD59-4042-AE21-D6307E91A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인덱싱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F0C1958-5100-43C8-96C4-6DE88F8C3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252" y="178643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인덱스는 </a:t>
            </a:r>
            <a:r>
              <a:rPr lang="en-US" altLang="ko-KR" dirty="0" err="1"/>
              <a:t>user_id</a:t>
            </a:r>
            <a:r>
              <a:rPr lang="ko-KR" altLang="en-US" dirty="0"/>
              <a:t>가 똑같은 </a:t>
            </a:r>
            <a:r>
              <a:rPr lang="en-US" altLang="ko-KR" dirty="0"/>
              <a:t>document</a:t>
            </a:r>
            <a:r>
              <a:rPr lang="ko-KR" altLang="en-US" dirty="0"/>
              <a:t>의 삽입을 막을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9C8FC06F-018D-4057-97CC-939DB2217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470" y="2372365"/>
            <a:ext cx="11131060" cy="2400657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C65D0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new_profile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{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user_id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08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213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Drew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C65D0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duplicate_profile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{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user_id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08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212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Tommy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C65D0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db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profiles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insert_one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new_profile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40809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40809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40809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40809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40809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40809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fine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40809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C65D0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db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profiles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insert_one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duplicate_profile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44D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Traceback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44D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44D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most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44D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44D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recent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44D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44D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call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44D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44D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last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44D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):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44DD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DuplicateKeyError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E11000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duplicate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error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test_database.profiles.$user_id_1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dup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{ : 212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}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3769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70">
            <a:extLst>
              <a:ext uri="{FF2B5EF4-FFF2-40B4-BE49-F238E27FC236}">
                <a16:creationId xmlns="" xmlns:a16="http://schemas.microsoft.com/office/drawing/2014/main" id="{A4AC5506-6312-4701-8D3C-40187889A9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FC3D38C-8228-4CEB-A968-2A35AE6F0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 U Next Time!</a:t>
            </a:r>
          </a:p>
        </p:txBody>
      </p:sp>
      <p:pic>
        <p:nvPicPr>
          <p:cNvPr id="16386" name="Picture 2" descr="C YAì ëí ì´ë¯¸ì§ ê²ìê²°ê³¼">
            <a:extLst>
              <a:ext uri="{FF2B5EF4-FFF2-40B4-BE49-F238E27FC236}">
                <a16:creationId xmlns="" xmlns:a16="http://schemas.microsoft.com/office/drawing/2014/main" id="{89D78694-3220-45F0-A96D-C956C9933F0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66534" y="1675227"/>
            <a:ext cx="5858932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914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F8CBF44-EE96-4699-A1C8-D7F407B8E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EE043878-293E-464F-912E-69A9F4DCC6E3}"/>
              </a:ext>
            </a:extLst>
          </p:cNvPr>
          <p:cNvSpPr/>
          <p:nvPr/>
        </p:nvSpPr>
        <p:spPr>
          <a:xfrm>
            <a:off x="838200" y="1690688"/>
            <a:ext cx="5862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https://api.mongodb.com/python/current/tutorial.html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38200" y="2191911"/>
            <a:ext cx="5961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https://github.com/saeromCho/Drfts_tz_Server/issues/8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38200" y="2690336"/>
            <a:ext cx="106004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https://freeristea.tistory.com/entry/MongoDB-%EB%AA%BD%EA%B3%A0DB-%EA%B8%B0%EB%B3%B8-%EC%97%B0%EC%82%B0%EC%BF%BC%EB%A6%AC-lt-gt-eq-in-and-or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624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5958" y="553743"/>
            <a:ext cx="94207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latin typeface="+mj-lt"/>
              </a:rPr>
              <a:t>그렇다면 </a:t>
            </a:r>
            <a:r>
              <a:rPr lang="en-US" altLang="ko-KR" sz="4400" b="1" dirty="0" smtClean="0">
                <a:latin typeface="+mj-lt"/>
              </a:rPr>
              <a:t>MongoDB</a:t>
            </a:r>
            <a:r>
              <a:rPr lang="ko-KR" altLang="en-US" sz="4400" b="1" dirty="0" smtClean="0">
                <a:latin typeface="+mj-lt"/>
              </a:rPr>
              <a:t>는 뭔데</a:t>
            </a:r>
            <a:r>
              <a:rPr lang="en-US" altLang="ko-KR" sz="4400" b="1" dirty="0" smtClean="0">
                <a:latin typeface="+mj-lt"/>
              </a:rPr>
              <a:t>?</a:t>
            </a:r>
            <a:endParaRPr lang="ko-KR" altLang="en-US" sz="4400" b="1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6905" y="1780674"/>
            <a:ext cx="9962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MongoDB</a:t>
            </a:r>
            <a:r>
              <a:rPr lang="ko-KR" altLang="en-US" sz="2400" dirty="0" smtClean="0"/>
              <a:t>는 뒤에서도 설명하겠지만</a:t>
            </a:r>
            <a:r>
              <a:rPr lang="en-US" altLang="ko-KR" sz="2400" dirty="0" smtClean="0"/>
              <a:t>, document-oriented </a:t>
            </a:r>
            <a:r>
              <a:rPr lang="ko-KR" altLang="en-US" sz="2400" dirty="0" smtClean="0"/>
              <a:t>한 저장방식을 사용하는 </a:t>
            </a:r>
            <a:r>
              <a:rPr lang="en-US" altLang="ko-KR" sz="2400" dirty="0" smtClean="0"/>
              <a:t>NoSQL </a:t>
            </a:r>
            <a:r>
              <a:rPr lang="ko-KR" altLang="en-US" sz="2400" dirty="0" smtClean="0"/>
              <a:t>데이터베이스이다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106905" y="2620192"/>
            <a:ext cx="93726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특징으로는</a:t>
            </a:r>
            <a:r>
              <a:rPr lang="en-US" altLang="ko-KR" sz="2800" dirty="0" smtClean="0"/>
              <a:t>,</a:t>
            </a:r>
          </a:p>
          <a:p>
            <a:r>
              <a:rPr lang="en-US" altLang="ko-KR" sz="2800" dirty="0" smtClean="0"/>
              <a:t>RDBMS(</a:t>
            </a:r>
            <a:r>
              <a:rPr lang="ko-KR" altLang="en-US" sz="2800" dirty="0" err="1" smtClean="0"/>
              <a:t>관계형</a:t>
            </a:r>
            <a:r>
              <a:rPr lang="ko-KR" altLang="en-US" sz="2800" dirty="0" smtClean="0"/>
              <a:t> 데이터베이스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와는 </a:t>
            </a:r>
            <a:r>
              <a:rPr lang="ko-KR" altLang="en-US" sz="2800" dirty="0"/>
              <a:t>달리 데이터 간의 관계를 </a:t>
            </a:r>
            <a:r>
              <a:rPr lang="ko-KR" altLang="en-US" sz="2800" b="1" dirty="0"/>
              <a:t>정의하지 </a:t>
            </a:r>
            <a:r>
              <a:rPr lang="ko-KR" altLang="en-US" sz="2800" b="1" dirty="0" smtClean="0"/>
              <a:t>않는다</a:t>
            </a:r>
            <a:endParaRPr lang="en-US" altLang="ko-KR" sz="2800" b="1" dirty="0" smtClean="0"/>
          </a:p>
          <a:p>
            <a:r>
              <a:rPr lang="ko-KR" altLang="en-US" sz="2800" b="1" dirty="0" smtClean="0"/>
              <a:t>또한</a:t>
            </a:r>
            <a:r>
              <a:rPr lang="en-US" altLang="ko-KR" sz="2800" b="1" dirty="0" smtClean="0"/>
              <a:t>, </a:t>
            </a:r>
            <a:r>
              <a:rPr lang="ko-KR" altLang="en-US" sz="2800" b="1" dirty="0" smtClean="0"/>
              <a:t>고정되지 </a:t>
            </a:r>
            <a:r>
              <a:rPr lang="ko-KR" altLang="en-US" sz="2800" b="1" dirty="0"/>
              <a:t>않은 테이블 스키마를 </a:t>
            </a:r>
            <a:r>
              <a:rPr lang="ko-KR" altLang="en-US" sz="2800" b="1" dirty="0" smtClean="0"/>
              <a:t>갖는다</a:t>
            </a:r>
            <a:r>
              <a:rPr lang="en-US" altLang="ko-KR" sz="2800" b="1" dirty="0" smtClean="0"/>
              <a:t>. </a:t>
            </a:r>
            <a:endParaRPr lang="en-US" altLang="ko-KR" sz="2800" b="1" dirty="0"/>
          </a:p>
          <a:p>
            <a:r>
              <a:rPr lang="ko-KR" altLang="en-US" sz="2800" dirty="0" smtClean="0"/>
              <a:t>즉</a:t>
            </a:r>
            <a:r>
              <a:rPr lang="en-US" altLang="ko-KR" sz="2800" dirty="0" smtClean="0"/>
              <a:t>, SQL</a:t>
            </a:r>
            <a:r>
              <a:rPr lang="ko-KR" altLang="en-US" sz="2800" dirty="0" smtClean="0"/>
              <a:t>같은 경우에는 칼럼에 들어가는 </a:t>
            </a:r>
            <a:r>
              <a:rPr lang="en-US" altLang="ko-KR" sz="2800" dirty="0" smtClean="0"/>
              <a:t>type</a:t>
            </a:r>
            <a:r>
              <a:rPr lang="ko-KR" altLang="en-US" sz="2800" dirty="0" smtClean="0"/>
              <a:t>을 고정해야 하는데</a:t>
            </a:r>
            <a:r>
              <a:rPr lang="en-US" altLang="ko-KR" sz="2800" dirty="0" smtClean="0"/>
              <a:t>, </a:t>
            </a:r>
            <a:r>
              <a:rPr lang="en-US" altLang="ko-KR" sz="2800" dirty="0" err="1"/>
              <a:t>M</a:t>
            </a:r>
            <a:r>
              <a:rPr lang="en-US" altLang="ko-KR" sz="2800" dirty="0" err="1" smtClean="0"/>
              <a:t>ongodb</a:t>
            </a:r>
            <a:r>
              <a:rPr lang="ko-KR" altLang="en-US" sz="2800" dirty="0" smtClean="0"/>
              <a:t>같은 경우에는 </a:t>
            </a:r>
            <a:r>
              <a:rPr lang="en-US" altLang="ko-KR" sz="2800" dirty="0" smtClean="0"/>
              <a:t>‘_id’ </a:t>
            </a:r>
            <a:r>
              <a:rPr lang="ko-KR" altLang="en-US" sz="2800" dirty="0" smtClean="0"/>
              <a:t>나 </a:t>
            </a:r>
            <a:r>
              <a:rPr lang="en-US" altLang="ko-KR" sz="2800" dirty="0" smtClean="0"/>
              <a:t>id</a:t>
            </a:r>
            <a:r>
              <a:rPr lang="ko-KR" altLang="en-US" sz="2800" dirty="0" smtClean="0"/>
              <a:t>로 쓰는 </a:t>
            </a:r>
            <a:r>
              <a:rPr lang="en-US" altLang="ko-KR" sz="2800" dirty="0" smtClean="0"/>
              <a:t>key</a:t>
            </a:r>
            <a:r>
              <a:rPr lang="ko-KR" altLang="en-US" sz="2800" dirty="0" smtClean="0"/>
              <a:t>의 타입만 일정하면 된다</a:t>
            </a:r>
            <a:r>
              <a:rPr lang="en-US" altLang="ko-KR" sz="2800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6980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JSON-Style document</a:t>
            </a:r>
            <a:r>
              <a:rPr lang="ko-KR" altLang="en-US" b="1" dirty="0" smtClean="0"/>
              <a:t>란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b="1" dirty="0" smtClean="0"/>
              <a:t>JSON</a:t>
            </a:r>
            <a:r>
              <a:rPr lang="ko-KR" altLang="en-US" b="1" dirty="0" smtClean="0"/>
              <a:t>은 </a:t>
            </a:r>
            <a:r>
              <a:rPr lang="en-US" altLang="ko-KR" b="1" dirty="0" smtClean="0"/>
              <a:t>JavaScript Object Notation</a:t>
            </a:r>
            <a:r>
              <a:rPr lang="ko-KR" altLang="en-US" b="1" dirty="0" smtClean="0"/>
              <a:t>의 약자</a:t>
            </a:r>
            <a:r>
              <a:rPr lang="en-US" altLang="ko-KR" b="1" dirty="0" smtClean="0"/>
              <a:t>!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경량의 데이터 교환 방식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JSON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두개의</a:t>
            </a:r>
            <a:r>
              <a:rPr lang="ko-KR" altLang="en-US" dirty="0" smtClean="0"/>
              <a:t> 구조를 기본으로 둠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1. name : value </a:t>
            </a:r>
            <a:r>
              <a:rPr lang="ko-KR" altLang="en-US" dirty="0" smtClean="0"/>
              <a:t>형태의 쌍으로 이루어진 </a:t>
            </a:r>
            <a:r>
              <a:rPr lang="en-US" altLang="ko-KR" dirty="0" smtClean="0"/>
              <a:t>Collection 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:Python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dictionary </a:t>
            </a:r>
            <a:r>
              <a:rPr lang="ko-KR" altLang="en-US" dirty="0" smtClean="0"/>
              <a:t>타입과 비슷함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value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, number, </a:t>
            </a:r>
            <a:r>
              <a:rPr lang="en-US" altLang="ko-KR" dirty="0" err="1" smtClean="0"/>
              <a:t>True,False</a:t>
            </a:r>
            <a:r>
              <a:rPr lang="en-US" altLang="ko-KR" dirty="0" smtClean="0"/>
              <a:t>, array, object </a:t>
            </a:r>
            <a:r>
              <a:rPr lang="ko-KR" altLang="en-US" dirty="0" smtClean="0"/>
              <a:t>등이 올 수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	2. </a:t>
            </a:r>
            <a:r>
              <a:rPr lang="ko-KR" altLang="en-US" dirty="0" smtClean="0"/>
              <a:t>값들의 순서화된 리스트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:array, vector, list </a:t>
            </a:r>
            <a:r>
              <a:rPr lang="ko-KR" altLang="en-US" dirty="0" smtClean="0"/>
              <a:t>등으로 실현되었다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Picture 3" descr="JSON vector logo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2660" y="5158596"/>
            <a:ext cx="1354347" cy="135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601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JSON </a:t>
            </a:r>
            <a:r>
              <a:rPr lang="ko-KR" altLang="en-US" b="1" dirty="0" smtClean="0"/>
              <a:t>객체의 예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839638" y="1997838"/>
            <a:ext cx="1051272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{</a:t>
            </a:r>
          </a:p>
          <a:p>
            <a:r>
              <a:rPr lang="en-US" altLang="ko-KR" sz="2400" b="1" dirty="0"/>
              <a:t>    "</a:t>
            </a:r>
            <a:r>
              <a:rPr lang="ko-KR" altLang="en-US" sz="2400" b="1" dirty="0"/>
              <a:t>이름</a:t>
            </a:r>
            <a:r>
              <a:rPr lang="en-US" altLang="ko-KR" sz="2400" b="1" dirty="0"/>
              <a:t>": "</a:t>
            </a:r>
            <a:r>
              <a:rPr lang="ko-KR" altLang="en-US" sz="2400" b="1" dirty="0"/>
              <a:t>홍길동</a:t>
            </a:r>
            <a:r>
              <a:rPr lang="en-US" altLang="ko-KR" sz="2400" b="1" dirty="0"/>
              <a:t>",</a:t>
            </a:r>
          </a:p>
          <a:p>
            <a:r>
              <a:rPr lang="en-US" altLang="ko-KR" sz="2400" b="1" dirty="0"/>
              <a:t>    "</a:t>
            </a:r>
            <a:r>
              <a:rPr lang="ko-KR" altLang="en-US" sz="2400" b="1" dirty="0"/>
              <a:t>나이</a:t>
            </a:r>
            <a:r>
              <a:rPr lang="en-US" altLang="ko-KR" sz="2400" b="1" dirty="0"/>
              <a:t>": 25,</a:t>
            </a:r>
          </a:p>
          <a:p>
            <a:r>
              <a:rPr lang="en-US" altLang="ko-KR" sz="2400" b="1" dirty="0"/>
              <a:t>    "</a:t>
            </a:r>
            <a:r>
              <a:rPr lang="ko-KR" altLang="en-US" sz="2400" b="1" dirty="0"/>
              <a:t>성별</a:t>
            </a:r>
            <a:r>
              <a:rPr lang="en-US" altLang="ko-KR" sz="2400" b="1" dirty="0"/>
              <a:t>": "</a:t>
            </a:r>
            <a:r>
              <a:rPr lang="ko-KR" altLang="en-US" sz="2400" b="1" dirty="0"/>
              <a:t>여</a:t>
            </a:r>
            <a:r>
              <a:rPr lang="en-US" altLang="ko-KR" sz="2400" b="1" dirty="0"/>
              <a:t>",</a:t>
            </a:r>
          </a:p>
          <a:p>
            <a:r>
              <a:rPr lang="en-US" altLang="ko-KR" sz="2400" b="1" dirty="0"/>
              <a:t>    "</a:t>
            </a:r>
            <a:r>
              <a:rPr lang="ko-KR" altLang="en-US" sz="2400" b="1" dirty="0"/>
              <a:t>주소</a:t>
            </a:r>
            <a:r>
              <a:rPr lang="en-US" altLang="ko-KR" sz="2400" b="1" dirty="0"/>
              <a:t>": "</a:t>
            </a:r>
            <a:r>
              <a:rPr lang="ko-KR" altLang="en-US" sz="2400" b="1" dirty="0"/>
              <a:t>서울특별시 양천구 목동</a:t>
            </a:r>
            <a:r>
              <a:rPr lang="en-US" altLang="ko-KR" sz="2400" b="1" dirty="0"/>
              <a:t>",</a:t>
            </a:r>
          </a:p>
          <a:p>
            <a:r>
              <a:rPr lang="en-US" altLang="ko-KR" sz="2400" b="1" dirty="0"/>
              <a:t>    "</a:t>
            </a:r>
            <a:r>
              <a:rPr lang="ko-KR" altLang="en-US" sz="2400" b="1" dirty="0"/>
              <a:t>특기</a:t>
            </a:r>
            <a:r>
              <a:rPr lang="en-US" altLang="ko-KR" sz="2400" b="1" dirty="0"/>
              <a:t>": ["</a:t>
            </a:r>
            <a:r>
              <a:rPr lang="ko-KR" altLang="en-US" sz="2400" b="1" dirty="0"/>
              <a:t>농구</a:t>
            </a:r>
            <a:r>
              <a:rPr lang="en-US" altLang="ko-KR" sz="2400" b="1" dirty="0"/>
              <a:t>", "</a:t>
            </a:r>
            <a:r>
              <a:rPr lang="ko-KR" altLang="en-US" sz="2400" b="1" dirty="0"/>
              <a:t>도술</a:t>
            </a:r>
            <a:r>
              <a:rPr lang="en-US" altLang="ko-KR" sz="2400" b="1" dirty="0"/>
              <a:t>"],</a:t>
            </a:r>
          </a:p>
          <a:p>
            <a:r>
              <a:rPr lang="en-US" altLang="ko-KR" sz="2400" b="1" dirty="0"/>
              <a:t>    "</a:t>
            </a:r>
            <a:r>
              <a:rPr lang="ko-KR" altLang="en-US" sz="2400" b="1" dirty="0"/>
              <a:t>가족관계</a:t>
            </a:r>
            <a:r>
              <a:rPr lang="en-US" altLang="ko-KR" sz="2400" b="1" dirty="0"/>
              <a:t>": {"#": 2, "</a:t>
            </a:r>
            <a:r>
              <a:rPr lang="ko-KR" altLang="en-US" sz="2400" b="1" dirty="0"/>
              <a:t>아버지</a:t>
            </a:r>
            <a:r>
              <a:rPr lang="en-US" altLang="ko-KR" sz="2400" b="1" dirty="0"/>
              <a:t>": "</a:t>
            </a:r>
            <a:r>
              <a:rPr lang="ko-KR" altLang="en-US" sz="2400" b="1" dirty="0" err="1"/>
              <a:t>홍판서</a:t>
            </a:r>
            <a:r>
              <a:rPr lang="en-US" altLang="ko-KR" sz="2400" b="1" dirty="0"/>
              <a:t>", "</a:t>
            </a:r>
            <a:r>
              <a:rPr lang="ko-KR" altLang="en-US" sz="2400" b="1" dirty="0"/>
              <a:t>어머니</a:t>
            </a:r>
            <a:r>
              <a:rPr lang="en-US" altLang="ko-KR" sz="2400" b="1" dirty="0"/>
              <a:t>": "</a:t>
            </a:r>
            <a:r>
              <a:rPr lang="ko-KR" altLang="en-US" sz="2400" b="1" dirty="0" err="1"/>
              <a:t>춘섬</a:t>
            </a:r>
            <a:r>
              <a:rPr lang="en-US" altLang="ko-KR" sz="2400" b="1" dirty="0"/>
              <a:t>"},</a:t>
            </a:r>
          </a:p>
          <a:p>
            <a:r>
              <a:rPr lang="en-US" altLang="ko-KR" sz="2400" b="1" dirty="0"/>
              <a:t>    "</a:t>
            </a:r>
            <a:r>
              <a:rPr lang="ko-KR" altLang="en-US" sz="2400" b="1" dirty="0"/>
              <a:t>회사</a:t>
            </a:r>
            <a:r>
              <a:rPr lang="en-US" altLang="ko-KR" sz="2400" b="1" dirty="0"/>
              <a:t>": "</a:t>
            </a:r>
            <a:r>
              <a:rPr lang="ko-KR" altLang="en-US" sz="2400" b="1" dirty="0"/>
              <a:t>경기 수원시 팔달구 </a:t>
            </a:r>
            <a:r>
              <a:rPr lang="ko-KR" altLang="en-US" sz="2400" b="1" dirty="0" err="1"/>
              <a:t>우만동</a:t>
            </a:r>
            <a:r>
              <a:rPr lang="en-US" altLang="ko-KR" sz="2400" b="1" dirty="0"/>
              <a:t>"</a:t>
            </a:r>
          </a:p>
          <a:p>
            <a:r>
              <a:rPr lang="en-US" altLang="ko-KR" sz="2400" b="1" dirty="0"/>
              <a:t> }</a:t>
            </a:r>
            <a:endParaRPr lang="ko-KR" altLang="en-US" sz="2400" b="1" dirty="0"/>
          </a:p>
        </p:txBody>
      </p:sp>
      <p:pic>
        <p:nvPicPr>
          <p:cNvPr id="1027" name="Picture 3" descr="JSON vector logo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2660" y="5158596"/>
            <a:ext cx="1354347" cy="135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348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D09FAA9-00FA-4E8D-BF2D-3E9D4E56A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준비물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9C611CB-F70C-4A99-BA4F-0D9530D2F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pymongo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dnspy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mongoDB</a:t>
            </a:r>
            <a:r>
              <a:rPr lang="en-US" altLang="ko-KR" dirty="0"/>
              <a:t> </a:t>
            </a:r>
            <a:r>
              <a:rPr lang="ko-KR" altLang="en-US" dirty="0"/>
              <a:t>서버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1207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94D70DEF-79C5-46F1-849D-B41934CA0B92}"/>
              </a:ext>
            </a:extLst>
          </p:cNvPr>
          <p:cNvGrpSpPr/>
          <p:nvPr/>
        </p:nvGrpSpPr>
        <p:grpSpPr>
          <a:xfrm>
            <a:off x="405226" y="2024743"/>
            <a:ext cx="8592997" cy="4467497"/>
            <a:chOff x="838200" y="1690688"/>
            <a:chExt cx="6479177" cy="4127862"/>
          </a:xfrm>
        </p:grpSpPr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B9C07371-BA57-431B-B750-010841BE133F}"/>
                </a:ext>
              </a:extLst>
            </p:cNvPr>
            <p:cNvSpPr/>
            <p:nvPr/>
          </p:nvSpPr>
          <p:spPr>
            <a:xfrm>
              <a:off x="838200" y="1690688"/>
              <a:ext cx="6479177" cy="41278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A14414D3-BF2E-495C-AB26-5D178E52C4DB}"/>
                </a:ext>
              </a:extLst>
            </p:cNvPr>
            <p:cNvSpPr/>
            <p:nvPr/>
          </p:nvSpPr>
          <p:spPr>
            <a:xfrm>
              <a:off x="1844040" y="2461397"/>
              <a:ext cx="5316583" cy="32004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439D86D1-3C92-4A9F-A11F-70FC90C9D76C}"/>
                </a:ext>
              </a:extLst>
            </p:cNvPr>
            <p:cNvSpPr/>
            <p:nvPr/>
          </p:nvSpPr>
          <p:spPr>
            <a:xfrm>
              <a:off x="2720340" y="3062605"/>
              <a:ext cx="4268289" cy="23901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0D0F9C99-46D3-4045-96E8-CB830FBD5AD4}"/>
                </a:ext>
              </a:extLst>
            </p:cNvPr>
            <p:cNvSpPr/>
            <p:nvPr/>
          </p:nvSpPr>
          <p:spPr>
            <a:xfrm>
              <a:off x="3241765" y="3702369"/>
              <a:ext cx="3566160" cy="155448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E5DD9BAB-0741-46A3-A833-F157B31BF9FF}"/>
                </a:ext>
              </a:extLst>
            </p:cNvPr>
            <p:cNvSpPr txBox="1"/>
            <p:nvPr/>
          </p:nvSpPr>
          <p:spPr>
            <a:xfrm>
              <a:off x="857793" y="1787707"/>
              <a:ext cx="197249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3200" dirty="0"/>
                <a:t>서버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337B3895-970A-4747-B809-A02F28AC7A56}"/>
                </a:ext>
              </a:extLst>
            </p:cNvPr>
            <p:cNvSpPr txBox="1"/>
            <p:nvPr/>
          </p:nvSpPr>
          <p:spPr>
            <a:xfrm>
              <a:off x="1844039" y="2490628"/>
              <a:ext cx="2939144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3200" dirty="0"/>
                <a:t>Database</a:t>
              </a:r>
              <a:endParaRPr lang="ko-KR" altLang="en-US" sz="32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92A60F25-5235-403B-9FFD-3A7040E1497F}"/>
                </a:ext>
              </a:extLst>
            </p:cNvPr>
            <p:cNvSpPr txBox="1"/>
            <p:nvPr/>
          </p:nvSpPr>
          <p:spPr>
            <a:xfrm>
              <a:off x="2720340" y="3088729"/>
              <a:ext cx="2939144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3200" dirty="0"/>
                <a:t>Collection</a:t>
              </a:r>
              <a:endParaRPr lang="ko-KR" altLang="en-US" sz="32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4ADD8E3E-BB65-43B9-A2AF-999E75D1EE9F}"/>
                </a:ext>
              </a:extLst>
            </p:cNvPr>
            <p:cNvSpPr txBox="1"/>
            <p:nvPr/>
          </p:nvSpPr>
          <p:spPr>
            <a:xfrm>
              <a:off x="3313611" y="3762735"/>
              <a:ext cx="2939144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3200" dirty="0"/>
                <a:t>Document</a:t>
              </a:r>
              <a:endParaRPr lang="ko-KR" altLang="en-US" sz="32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987FAE15-2C4D-4B1E-9FCF-A52A3C7B2DB4}"/>
                </a:ext>
              </a:extLst>
            </p:cNvPr>
            <p:cNvSpPr txBox="1"/>
            <p:nvPr/>
          </p:nvSpPr>
          <p:spPr>
            <a:xfrm>
              <a:off x="3555273" y="4546448"/>
              <a:ext cx="2939144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3200" dirty="0"/>
                <a:t>{ Key : Value}</a:t>
              </a:r>
              <a:endParaRPr lang="ko-KR" altLang="en-US" sz="3200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7CE9607-4D5B-4850-BFD3-FEE02B4D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525" y="213199"/>
            <a:ext cx="10520062" cy="931862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mongoDB</a:t>
            </a:r>
            <a:r>
              <a:rPr lang="en-US" altLang="ko-KR" dirty="0"/>
              <a:t> </a:t>
            </a:r>
            <a:r>
              <a:rPr lang="ko-KR" altLang="en-US" dirty="0"/>
              <a:t>서버의 구조</a:t>
            </a:r>
          </a:p>
        </p:txBody>
      </p:sp>
      <p:sp>
        <p:nvSpPr>
          <p:cNvPr id="35" name="화살표: 위로 굽음 34">
            <a:extLst>
              <a:ext uri="{FF2B5EF4-FFF2-40B4-BE49-F238E27FC236}">
                <a16:creationId xmlns="" xmlns:a16="http://schemas.microsoft.com/office/drawing/2014/main" id="{E2ADDF01-6F18-4680-B032-79CC6DBDF63F}"/>
              </a:ext>
            </a:extLst>
          </p:cNvPr>
          <p:cNvSpPr/>
          <p:nvPr/>
        </p:nvSpPr>
        <p:spPr>
          <a:xfrm>
            <a:off x="6851422" y="4148554"/>
            <a:ext cx="2630445" cy="1481428"/>
          </a:xfrm>
          <a:prstGeom prst="bentUp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1E31D7AC-4267-405E-965C-4395DC5BDEEB}"/>
              </a:ext>
            </a:extLst>
          </p:cNvPr>
          <p:cNvSpPr txBox="1"/>
          <p:nvPr/>
        </p:nvSpPr>
        <p:spPr>
          <a:xfrm>
            <a:off x="8790329" y="3315995"/>
            <a:ext cx="29249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Python</a:t>
            </a:r>
            <a:r>
              <a:rPr lang="ko-KR" altLang="en-US" sz="2400" b="1" dirty="0"/>
              <a:t>의 </a:t>
            </a:r>
            <a:endParaRPr lang="en-US" altLang="ko-KR" sz="2400" b="1" dirty="0"/>
          </a:p>
          <a:p>
            <a:r>
              <a:rPr lang="en-US" altLang="ko-KR" sz="2400" b="1" dirty="0" err="1"/>
              <a:t>dict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타입과 비슷함</a:t>
            </a:r>
          </a:p>
        </p:txBody>
      </p:sp>
    </p:spTree>
    <p:extLst>
      <p:ext uri="{BB962C8B-B14F-4D97-AF65-F5344CB8AC3E}">
        <p14:creationId xmlns:p14="http://schemas.microsoft.com/office/powerpoint/2010/main" val="264031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5ABA9EE-80B7-48A7-BAA1-A3FCA2963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MongoClient</a:t>
            </a:r>
            <a:r>
              <a:rPr lang="ko-KR" altLang="en-US" dirty="0"/>
              <a:t>와 연결하기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30A47358-F189-40F7-A265-0C6EC0FEC7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4156" y="1599240"/>
            <a:ext cx="10983687" cy="80021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C65D0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E84B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pymongo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import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MongoClient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</a:pP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C65D0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client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MongoClient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mongodb+srv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://&lt;username&gt;:&lt;password&gt;@kart-omgwt.gcp.mongodb.net/”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B1FCA0C-3E54-4F00-9A80-0FBE9563ED46}"/>
              </a:ext>
            </a:extLst>
          </p:cNvPr>
          <p:cNvSpPr txBox="1"/>
          <p:nvPr/>
        </p:nvSpPr>
        <p:spPr>
          <a:xfrm>
            <a:off x="6095999" y="2634232"/>
            <a:ext cx="4389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&lt;username&gt;	&lt;password&gt;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usr</a:t>
            </a:r>
            <a:r>
              <a:rPr lang="en-US" altLang="ko-KR" dirty="0"/>
              <a:t>		</a:t>
            </a:r>
            <a:r>
              <a:rPr lang="en-US" altLang="ko-KR" dirty="0" err="1"/>
              <a:t>pwd</a:t>
            </a:r>
            <a:endParaRPr lang="en-US" altLang="ko-KR" dirty="0"/>
          </a:p>
          <a:p>
            <a:r>
              <a:rPr lang="en-US" altLang="ko-KR" dirty="0"/>
              <a:t> Kart		kart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BC46FFA-D897-48D7-8C47-715B41FDCF6A}"/>
              </a:ext>
            </a:extLst>
          </p:cNvPr>
          <p:cNvSpPr txBox="1"/>
          <p:nvPr/>
        </p:nvSpPr>
        <p:spPr>
          <a:xfrm>
            <a:off x="604156" y="2772731"/>
            <a:ext cx="4752703" cy="656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만약 </a:t>
            </a:r>
            <a:r>
              <a:rPr lang="en-US" altLang="ko-KR" dirty="0"/>
              <a:t>client =</a:t>
            </a:r>
            <a:r>
              <a:rPr lang="ko-KR" altLang="en-US" dirty="0"/>
              <a:t> </a:t>
            </a:r>
            <a:r>
              <a:rPr lang="en-US" altLang="ko-KR" dirty="0" err="1"/>
              <a:t>MongoClient</a:t>
            </a:r>
            <a:r>
              <a:rPr lang="en-US" altLang="ko-KR" dirty="0"/>
              <a:t>() </a:t>
            </a:r>
            <a:r>
              <a:rPr lang="ko-KR" altLang="en-US" dirty="0"/>
              <a:t>로 실행한다면</a:t>
            </a:r>
            <a:endParaRPr lang="en-US" altLang="ko-KR" dirty="0"/>
          </a:p>
          <a:p>
            <a:r>
              <a:rPr lang="ko-KR" altLang="en-US" dirty="0"/>
              <a:t>기본값인 </a:t>
            </a:r>
            <a:r>
              <a:rPr lang="en-US" altLang="ko-KR" dirty="0"/>
              <a:t>localhost</a:t>
            </a:r>
            <a:r>
              <a:rPr lang="ko-KR" altLang="en-US" dirty="0"/>
              <a:t>로 연결합니다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Picture 4" descr="ê´ë ¨ ì´ë¯¸ì§">
            <a:extLst>
              <a:ext uri="{FF2B5EF4-FFF2-40B4-BE49-F238E27FC236}">
                <a16:creationId xmlns="" xmlns:a16="http://schemas.microsoft.com/office/drawing/2014/main" id="{16E11CD5-E7E5-4F8F-8C5C-8988C4AE1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42367" y="5189386"/>
            <a:ext cx="1468089" cy="146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110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379D508-89EA-4FC2-9D34-3DD5BE69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</a:t>
            </a:r>
            <a:r>
              <a:rPr lang="ko-KR" altLang="en-US" dirty="0" err="1"/>
              <a:t>만들때</a:t>
            </a:r>
            <a:r>
              <a:rPr lang="ko-KR" altLang="en-US" dirty="0"/>
              <a:t> 주의할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FF63329-9067-4D2A-9FBE-F0BFFCCD4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모두 같은 서버를 사용하므로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데이터베이스 </a:t>
            </a:r>
            <a:r>
              <a:rPr lang="ko-KR" altLang="en-US" dirty="0" err="1"/>
              <a:t>이름뒤에</a:t>
            </a:r>
            <a:r>
              <a:rPr lang="ko-KR" altLang="en-US" dirty="0"/>
              <a:t> 학번을 붙여주세요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Picture 2" descr="ê´ë ¨ ì´ë¯¸ì§">
            <a:extLst>
              <a:ext uri="{FF2B5EF4-FFF2-40B4-BE49-F238E27FC236}">
                <a16:creationId xmlns="" xmlns:a16="http://schemas.microsoft.com/office/drawing/2014/main" id="{CAF86B10-DD01-47BD-8CCE-9A11EA12E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246" y="1540967"/>
            <a:ext cx="3379507" cy="3379507"/>
          </a:xfrm>
          <a:prstGeom prst="rect">
            <a:avLst/>
          </a:prstGeom>
          <a:noFill/>
          <a:effectLst>
            <a:reflection blurRad="6350" stA="24000" endPos="55000" dir="5400000" sy="-100000" algn="bl" rotWithShape="0"/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230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1324</Words>
  <Application>Microsoft Office PowerPoint</Application>
  <PresentationFormat>사용자 지정</PresentationFormat>
  <Paragraphs>307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데이터베이스? </vt:lpstr>
      <vt:lpstr>PowerPoint 프레젠테이션</vt:lpstr>
      <vt:lpstr>PowerPoint 프레젠테이션</vt:lpstr>
      <vt:lpstr>JSON-Style document란?</vt:lpstr>
      <vt:lpstr>JSON 객체의 예</vt:lpstr>
      <vt:lpstr>준비물</vt:lpstr>
      <vt:lpstr>mongoDB 서버의 구조</vt:lpstr>
      <vt:lpstr>MongoClient와 연결하기</vt:lpstr>
      <vt:lpstr>데이터베이스 만들때 주의할 점</vt:lpstr>
      <vt:lpstr>데이터베이스 만들기</vt:lpstr>
      <vt:lpstr>Collection 만들기</vt:lpstr>
      <vt:lpstr>주의할 점</vt:lpstr>
      <vt:lpstr>Document.</vt:lpstr>
      <vt:lpstr>document</vt:lpstr>
      <vt:lpstr>Document 한 개 삽입하기</vt:lpstr>
      <vt:lpstr> find_one()로 한 개의 document 가져오기</vt:lpstr>
      <vt:lpstr>Querying with find_one() method</vt:lpstr>
      <vt:lpstr>뭉텅이로 넣기</vt:lpstr>
      <vt:lpstr>여러 document를 query 하기.</vt:lpstr>
      <vt:lpstr>Range query 하기</vt:lpstr>
      <vt:lpstr>Range query 하기</vt:lpstr>
      <vt:lpstr>그저 숫자만 알고 싶을 때</vt:lpstr>
      <vt:lpstr>인덱싱</vt:lpstr>
      <vt:lpstr>인덱싱</vt:lpstr>
      <vt:lpstr>C U Next Time!</vt:lpstr>
      <vt:lpstr>출처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데이터베이스?</dc:title>
  <dc:creator>familly</dc:creator>
  <cp:lastModifiedBy>neverstop</cp:lastModifiedBy>
  <cp:revision>8</cp:revision>
  <dcterms:created xsi:type="dcterms:W3CDTF">2019-08-04T13:59:39Z</dcterms:created>
  <dcterms:modified xsi:type="dcterms:W3CDTF">2019-08-05T03:54:09Z</dcterms:modified>
</cp:coreProperties>
</file>