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4" r:id="rId4"/>
    <p:sldId id="275" r:id="rId5"/>
    <p:sldId id="258" r:id="rId6"/>
    <p:sldId id="276" r:id="rId7"/>
    <p:sldId id="293" r:id="rId8"/>
    <p:sldId id="277" r:id="rId9"/>
    <p:sldId id="292" r:id="rId10"/>
    <p:sldId id="279" r:id="rId11"/>
    <p:sldId id="280" r:id="rId12"/>
    <p:sldId id="281" r:id="rId13"/>
    <p:sldId id="282" r:id="rId14"/>
    <p:sldId id="283" r:id="rId15"/>
    <p:sldId id="294" r:id="rId16"/>
    <p:sldId id="285" r:id="rId17"/>
    <p:sldId id="296" r:id="rId18"/>
    <p:sldId id="286" r:id="rId19"/>
    <p:sldId id="284" r:id="rId20"/>
    <p:sldId id="288" r:id="rId21"/>
    <p:sldId id="289" r:id="rId22"/>
    <p:sldId id="295" r:id="rId23"/>
    <p:sldId id="299" r:id="rId24"/>
    <p:sldId id="291" r:id="rId25"/>
    <p:sldId id="298" r:id="rId26"/>
    <p:sldId id="287" r:id="rId27"/>
    <p:sldId id="301" r:id="rId28"/>
    <p:sldId id="297" r:id="rId29"/>
    <p:sldId id="300" r:id="rId30"/>
    <p:sldId id="262" r:id="rId31"/>
  </p:sldIdLst>
  <p:sldSz cx="12192000" cy="6858000"/>
  <p:notesSz cx="6858000" cy="9144000"/>
  <p:embeddedFontLst>
    <p:embeddedFont>
      <p:font typeface="HY신명조" panose="02030600000101010101" pitchFamily="18" charset="-127"/>
      <p:regular r:id="rId32"/>
    </p:embeddedFont>
    <p:embeddedFont>
      <p:font typeface="KoPub돋움체 Bold" panose="02020603020101020101" pitchFamily="18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함초롬바탕" panose="02030604000101010101" pitchFamily="18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FF"/>
    <a:srgbClr val="6600CC"/>
    <a:srgbClr val="FF0066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2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3947105-6879-445D-B76B-D5EFC8256F29}"/>
              </a:ext>
            </a:extLst>
          </p:cNvPr>
          <p:cNvSpPr txBox="1"/>
          <p:nvPr/>
        </p:nvSpPr>
        <p:spPr>
          <a:xfrm>
            <a:off x="3913506" y="2214133"/>
            <a:ext cx="39738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05</a:t>
            </a:r>
            <a:r>
              <a:rPr lang="ko-KR" altLang="en-US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장 </a:t>
            </a:r>
            <a:r>
              <a:rPr lang="ko-KR" altLang="en-US" sz="3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파이썬</a:t>
            </a:r>
            <a:r>
              <a:rPr lang="ko-KR" altLang="en-US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3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날개달기</a:t>
            </a:r>
            <a:endParaRPr lang="ko-KR" altLang="en-US" sz="30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1E316FB-EDEF-4544-BEAA-916AA4BA21A0}"/>
              </a:ext>
            </a:extLst>
          </p:cNvPr>
          <p:cNvSpPr txBox="1"/>
          <p:nvPr/>
        </p:nvSpPr>
        <p:spPr>
          <a:xfrm>
            <a:off x="4310733" y="4866187"/>
            <a:ext cx="32162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2015890064 </a:t>
            </a:r>
          </a:p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전자전기컴퓨터공학부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정승우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A9521EC-3235-494C-93F6-585BC9C3B43E}"/>
              </a:ext>
            </a:extLst>
          </p:cNvPr>
          <p:cNvSpPr txBox="1"/>
          <p:nvPr/>
        </p:nvSpPr>
        <p:spPr>
          <a:xfrm>
            <a:off x="4696695" y="15098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2019 Python Study </a:t>
            </a:r>
            <a:r>
              <a:rPr lang="en-US" altLang="ko-KR" sz="1050" b="1" dirty="0" err="1" smtClean="0">
                <a:ln>
                  <a:solidFill>
                    <a:schemeClr val="tx1">
                      <a:alpha val="1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Environ.Analysis</a:t>
            </a:r>
            <a:endParaRPr lang="en-US" altLang="ko-KR" sz="1050" b="1" dirty="0">
              <a:ln>
                <a:solidFill>
                  <a:schemeClr val="tx1">
                    <a:alpha val="1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pic>
        <p:nvPicPr>
          <p:cNvPr id="10" name="그림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직선 연결선 17"/>
          <p:cNvCxnSpPr/>
          <p:nvPr/>
        </p:nvCxnSpPr>
        <p:spPr>
          <a:xfrm flipH="1">
            <a:off x="4591505" y="4794574"/>
            <a:ext cx="2617832" cy="0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4609958" y="5749591"/>
            <a:ext cx="2617832" cy="0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88910" y="1206827"/>
            <a:ext cx="5094798" cy="479893"/>
            <a:chOff x="5210407" y="2030379"/>
            <a:chExt cx="5094798" cy="59242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F6E05149-9424-4271-B356-F437CBF5FE0A}"/>
                </a:ext>
              </a:extLst>
            </p:cNvPr>
            <p:cNvSpPr txBox="1"/>
            <p:nvPr/>
          </p:nvSpPr>
          <p:spPr>
            <a:xfrm>
              <a:off x="5210407" y="2030379"/>
              <a:ext cx="4364570" cy="49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생성자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__</a:t>
              </a:r>
              <a:r>
                <a:rPr lang="en-US" altLang="ko-KR" sz="2000" b="1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init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__ 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와 매개변수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.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 </a:t>
              </a:r>
              <a:endPara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10407" y="26228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6E05149-9424-4271-B356-F437CBF5FE0A}"/>
              </a:ext>
            </a:extLst>
          </p:cNvPr>
          <p:cNvSpPr txBox="1"/>
          <p:nvPr/>
        </p:nvSpPr>
        <p:spPr>
          <a:xfrm>
            <a:off x="159192" y="1949397"/>
            <a:ext cx="79806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lass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FourCal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: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def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__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init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__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self,first,second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 :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self.first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= first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self.second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= second</a:t>
            </a:r>
          </a:p>
          <a:p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…</a:t>
            </a:r>
          </a:p>
          <a:p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이하 동일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6E05149-9424-4271-B356-F437CBF5FE0A}"/>
              </a:ext>
            </a:extLst>
          </p:cNvPr>
          <p:cNvSpPr txBox="1"/>
          <p:nvPr/>
        </p:nvSpPr>
        <p:spPr>
          <a:xfrm>
            <a:off x="207430" y="4610689"/>
            <a:ext cx="5507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 =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FourCal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()  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</a:t>
            </a:r>
            <a:r>
              <a:rPr lang="ko-KR" altLang="en-US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오류발생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i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1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생성자의 매개변수 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first</a:t>
            </a:r>
            <a:r>
              <a:rPr lang="ko-KR" altLang="en-US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second</a:t>
            </a:r>
            <a:r>
              <a:rPr lang="ko-KR" altLang="en-US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에 해당하는 값을 전달해주어야 한다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sp>
        <p:nvSpPr>
          <p:cNvPr id="35" name="설명선 2 34"/>
          <p:cNvSpPr/>
          <p:nvPr/>
        </p:nvSpPr>
        <p:spPr>
          <a:xfrm rot="10800000">
            <a:off x="159192" y="2293900"/>
            <a:ext cx="5352608" cy="872634"/>
          </a:xfrm>
          <a:prstGeom prst="borderCallout2">
            <a:avLst>
              <a:gd name="adj1" fmla="val -1183"/>
              <a:gd name="adj2" fmla="val -179"/>
              <a:gd name="adj3" fmla="val -13731"/>
              <a:gd name="adj4" fmla="val 3477"/>
              <a:gd name="adj5" fmla="val -40133"/>
              <a:gd name="adj6" fmla="val 3784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4004712" y="3519503"/>
            <a:ext cx="1710288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생성자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__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init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__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7"/>
            <a:chOff x="640080" y="-971550"/>
            <a:chExt cx="1660746" cy="76581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84869"/>
              <a:ext cx="1576513" cy="52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생성자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(Constructor)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46850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생성자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메소드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(Constructor method)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114627" y="1408366"/>
            <a:ext cx="5507570" cy="4235694"/>
            <a:chOff x="6114627" y="1266472"/>
            <a:chExt cx="5507570" cy="486005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706566D1-60CB-4C10-9859-0656D082B2B7}"/>
                </a:ext>
              </a:extLst>
            </p:cNvPr>
            <p:cNvSpPr txBox="1"/>
            <p:nvPr/>
          </p:nvSpPr>
          <p:spPr>
            <a:xfrm>
              <a:off x="6139162" y="1266472"/>
              <a:ext cx="4249438" cy="369332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매개변수의 값을 전달하여 객체 생성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.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6114627" y="1916416"/>
              <a:ext cx="5507570" cy="4210114"/>
              <a:chOff x="6114627" y="1916416"/>
              <a:chExt cx="5507570" cy="4210114"/>
            </a:xfrm>
          </p:grpSpPr>
          <p:sp>
            <p:nvSpPr>
              <p:cNvPr id="38" name="설명선 2 37"/>
              <p:cNvSpPr/>
              <p:nvPr/>
            </p:nvSpPr>
            <p:spPr>
              <a:xfrm rot="10800000">
                <a:off x="6114627" y="1916416"/>
                <a:ext cx="5454208" cy="4210114"/>
              </a:xfrm>
              <a:prstGeom prst="borderCallout2">
                <a:avLst>
                  <a:gd name="adj1" fmla="val 99184"/>
                  <a:gd name="adj2" fmla="val -416"/>
                  <a:gd name="adj3" fmla="val 109546"/>
                  <a:gd name="adj4" fmla="val 4521"/>
                  <a:gd name="adj5" fmla="val 109887"/>
                  <a:gd name="adj6" fmla="val 21325"/>
                </a:avLst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F6E05149-9424-4271-B356-F437CBF5FE0A}"/>
                  </a:ext>
                </a:extLst>
              </p:cNvPr>
              <p:cNvSpPr txBox="1"/>
              <p:nvPr/>
            </p:nvSpPr>
            <p:spPr>
              <a:xfrm>
                <a:off x="6114627" y="2063702"/>
                <a:ext cx="5507570" cy="2966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신명조" panose="02030600000101010101" pitchFamily="18" charset="-127"/>
                    <a:ea typeface="HY신명조" panose="02030600000101010101" pitchFamily="18" charset="-127"/>
                    <a:cs typeface="함초롬바탕" panose="02030604000101010101" pitchFamily="18" charset="-127"/>
                  </a:rPr>
                  <a:t>a = </a:t>
                </a:r>
                <a:r>
                  <a:rPr lang="en-US" altLang="ko-KR" dirty="0" err="1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신명조" panose="02030600000101010101" pitchFamily="18" charset="-127"/>
                    <a:ea typeface="HY신명조" panose="02030600000101010101" pitchFamily="18" charset="-127"/>
                    <a:cs typeface="함초롬바탕" panose="02030604000101010101" pitchFamily="18" charset="-127"/>
                  </a:rPr>
                  <a:t>FourCal</a:t>
                </a:r>
                <a:r>
                  <a:rPr lang="en-US" altLang="ko-KR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신명조" panose="02030600000101010101" pitchFamily="18" charset="-127"/>
                    <a:ea typeface="HY신명조" panose="02030600000101010101" pitchFamily="18" charset="-127"/>
                    <a:cs typeface="함초롬바탕" panose="02030604000101010101" pitchFamily="18" charset="-127"/>
                  </a:rPr>
                  <a:t>(4,2) </a:t>
                </a:r>
                <a:endPara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i="1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chemeClr val="accent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  <a:cs typeface="함초롬바탕" panose="02030604000101010101" pitchFamily="18" charset="-127"/>
                  </a:rPr>
                  <a:t>## </a:t>
                </a:r>
                <a:r>
                  <a:rPr lang="ko-KR" altLang="en-US" i="1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chemeClr val="accent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  <a:cs typeface="함초롬바탕" panose="02030604000101010101" pitchFamily="18" charset="-127"/>
                  </a:rPr>
                  <a:t>객체 생성과 </a:t>
                </a:r>
                <a:r>
                  <a:rPr lang="ko-KR" altLang="en-US" i="1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FF0000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  <a:cs typeface="함초롬바탕" panose="02030604000101010101" pitchFamily="18" charset="-127"/>
                  </a:rPr>
                  <a:t>동시에</a:t>
                </a:r>
                <a:r>
                  <a:rPr lang="ko-KR" altLang="en-US" i="1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chemeClr val="accent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ko-KR" altLang="en-US" i="1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chemeClr val="accent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  <a:cs typeface="함초롬바탕" panose="02030604000101010101" pitchFamily="18" charset="-127"/>
                  </a:rPr>
                  <a:t>매개변수 </a:t>
                </a:r>
                <a:r>
                  <a:rPr lang="ko-KR" altLang="en-US" i="1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chemeClr val="accent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  <a:cs typeface="함초롬바탕" panose="02030604000101010101" pitchFamily="18" charset="-127"/>
                  </a:rPr>
                  <a:t>값 전달</a:t>
                </a:r>
                <a:r>
                  <a:rPr lang="en-US" altLang="ko-KR" i="1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chemeClr val="accent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  <a:cs typeface="함초롬바탕" panose="02030604000101010101" pitchFamily="18" charset="-127"/>
                  </a:rPr>
                  <a:t>.</a:t>
                </a:r>
              </a:p>
              <a:p>
                <a:endParaRPr lang="en-US" altLang="ko-KR" i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신명조" panose="02030600000101010101" pitchFamily="18" charset="-127"/>
                    <a:ea typeface="HY신명조" panose="02030600000101010101" pitchFamily="18" charset="-127"/>
                    <a:cs typeface="함초롬바탕" panose="02030604000101010101" pitchFamily="18" charset="-127"/>
                  </a:rPr>
                  <a:t>print(</a:t>
                </a:r>
                <a:r>
                  <a:rPr lang="en-US" altLang="ko-KR" dirty="0" err="1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신명조" panose="02030600000101010101" pitchFamily="18" charset="-127"/>
                    <a:ea typeface="HY신명조" panose="02030600000101010101" pitchFamily="18" charset="-127"/>
                    <a:cs typeface="함초롬바탕" panose="02030604000101010101" pitchFamily="18" charset="-127"/>
                  </a:rPr>
                  <a:t>a.first</a:t>
                </a:r>
                <a:r>
                  <a:rPr lang="en-US" altLang="ko-KR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신명조" panose="02030600000101010101" pitchFamily="18" charset="-127"/>
                    <a:ea typeface="HY신명조" panose="02030600000101010101" pitchFamily="18" charset="-127"/>
                    <a:cs typeface="함초롬바탕" panose="02030604000101010101" pitchFamily="18" charset="-127"/>
                  </a:rPr>
                  <a:t>)</a:t>
                </a:r>
              </a:p>
              <a:p>
                <a:r>
                  <a:rPr lang="en-US" altLang="ko-KR" i="1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0070C0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  <a:cs typeface="함초롬바탕" panose="02030604000101010101" pitchFamily="18" charset="-127"/>
                  </a:rPr>
                  <a:t>## </a:t>
                </a:r>
                <a:r>
                  <a:rPr lang="ko-KR" altLang="en-US" i="1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0070C0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  <a:cs typeface="함초롬바탕" panose="02030604000101010101" pitchFamily="18" charset="-127"/>
                  </a:rPr>
                  <a:t>결과 </a:t>
                </a:r>
                <a:r>
                  <a:rPr lang="en-US" altLang="ko-KR" i="1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0070C0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  <a:cs typeface="함초롬바탕" panose="02030604000101010101" pitchFamily="18" charset="-127"/>
                  </a:rPr>
                  <a:t>: 4</a:t>
                </a:r>
              </a:p>
              <a:p>
                <a:r>
                  <a:rPr lang="en-US" altLang="ko-KR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신명조" panose="02030600000101010101" pitchFamily="18" charset="-127"/>
                    <a:ea typeface="HY신명조" panose="02030600000101010101" pitchFamily="18" charset="-127"/>
                    <a:cs typeface="함초롬바탕" panose="02030604000101010101" pitchFamily="18" charset="-127"/>
                  </a:rPr>
                  <a:t>print(</a:t>
                </a:r>
                <a:r>
                  <a:rPr lang="en-US" altLang="ko-KR" dirty="0" err="1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신명조" panose="02030600000101010101" pitchFamily="18" charset="-127"/>
                    <a:ea typeface="HY신명조" panose="02030600000101010101" pitchFamily="18" charset="-127"/>
                    <a:cs typeface="함초롬바탕" panose="02030604000101010101" pitchFamily="18" charset="-127"/>
                  </a:rPr>
                  <a:t>a.second</a:t>
                </a:r>
                <a:r>
                  <a:rPr lang="en-US" altLang="ko-KR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신명조" panose="02030600000101010101" pitchFamily="18" charset="-127"/>
                    <a:ea typeface="HY신명조" panose="02030600000101010101" pitchFamily="18" charset="-127"/>
                    <a:cs typeface="함초롬바탕" panose="02030604000101010101" pitchFamily="18" charset="-127"/>
                  </a:rPr>
                  <a:t>)</a:t>
                </a:r>
                <a:endParaRPr lang="en-US" altLang="ko-KR" i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i="1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chemeClr val="accent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  <a:cs typeface="함초롬바탕" panose="02030604000101010101" pitchFamily="18" charset="-127"/>
                  </a:rPr>
                  <a:t>## </a:t>
                </a:r>
                <a:r>
                  <a:rPr lang="ko-KR" altLang="en-US" i="1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chemeClr val="accent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  <a:cs typeface="함초롬바탕" panose="02030604000101010101" pitchFamily="18" charset="-127"/>
                  </a:rPr>
                  <a:t>결과 </a:t>
                </a:r>
                <a:r>
                  <a:rPr lang="en-US" altLang="ko-KR" i="1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chemeClr val="accent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  <a:cs typeface="함초롬바탕" panose="02030604000101010101" pitchFamily="18" charset="-127"/>
                  </a:rPr>
                  <a:t>: 2</a:t>
                </a:r>
              </a:p>
              <a:p>
                <a:endParaRPr lang="en-US" altLang="ko-KR" i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endParaRPr>
              </a:p>
              <a:p>
                <a:endParaRPr lang="en-US" altLang="ko-KR" i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endParaRPr>
              </a:p>
            </p:txBody>
          </p:sp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2451" y="3834706"/>
                <a:ext cx="3096384" cy="2267775"/>
              </a:xfrm>
              <a:prstGeom prst="rect">
                <a:avLst/>
              </a:prstGeom>
            </p:spPr>
          </p:pic>
        </p:grpSp>
      </p:grpSp>
      <p:sp>
        <p:nvSpPr>
          <p:cNvPr id="3" name="직사각형 2"/>
          <p:cNvSpPr/>
          <p:nvPr/>
        </p:nvSpPr>
        <p:spPr>
          <a:xfrm>
            <a:off x="2419995" y="809808"/>
            <a:ext cx="71119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&gt;&gt;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인스턴스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객체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생성시에 자동으로 호출된다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객체의 초기화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(initial)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을 담당한다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837754" y="5894447"/>
            <a:ext cx="3802222" cy="646331"/>
            <a:chOff x="651258" y="5950651"/>
            <a:chExt cx="3802222" cy="6463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F6E05149-9424-4271-B356-F437CBF5FE0A}"/>
                </a:ext>
              </a:extLst>
            </p:cNvPr>
            <p:cNvSpPr txBox="1"/>
            <p:nvPr/>
          </p:nvSpPr>
          <p:spPr>
            <a:xfrm>
              <a:off x="651258" y="5950651"/>
              <a:ext cx="3802222" cy="6463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a=</a:t>
              </a:r>
              <a:r>
                <a:rPr lang="en-US" altLang="ko-KR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FourCal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()</a:t>
              </a:r>
            </a:p>
            <a:p>
              <a:r>
                <a:rPr lang="en-US" altLang="ko-KR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a.setdata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(4,2) </a:t>
              </a:r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와의 차이</a:t>
              </a:r>
              <a:endPara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" name="포인트가 5개인 별 3"/>
            <p:cNvSpPr/>
            <p:nvPr/>
          </p:nvSpPr>
          <p:spPr>
            <a:xfrm>
              <a:off x="3637502" y="6010834"/>
              <a:ext cx="635289" cy="525961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543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62098"/>
              <a:ext cx="1576513" cy="52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상속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(Inheritance)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클래스의 상속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207430" y="1449628"/>
            <a:ext cx="11307237" cy="1092009"/>
            <a:chOff x="5203631" y="2030379"/>
            <a:chExt cx="11307237" cy="109200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F6E05149-9424-4271-B356-F437CBF5FE0A}"/>
                </a:ext>
              </a:extLst>
            </p:cNvPr>
            <p:cNvSpPr txBox="1"/>
            <p:nvPr/>
          </p:nvSpPr>
          <p:spPr>
            <a:xfrm>
              <a:off x="5210407" y="2030379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상속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(Inheritance)</a:t>
              </a:r>
              <a:endPara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FD54E8B-319E-49A7-943F-3759933F4521}"/>
                </a:ext>
              </a:extLst>
            </p:cNvPr>
            <p:cNvSpPr/>
            <p:nvPr/>
          </p:nvSpPr>
          <p:spPr>
            <a:xfrm>
              <a:off x="5203631" y="2722278"/>
              <a:ext cx="1130723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어떤 클래스를 만들 때 다른 클래스의 기능을 물려받을 수 있게 만드는 것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.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10407" y="26228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4" y="2786300"/>
            <a:ext cx="5980355" cy="31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1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62098"/>
              <a:ext cx="1576513" cy="52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상속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(Inheritance)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6E05149-9424-4271-B356-F437CBF5FE0A}"/>
              </a:ext>
            </a:extLst>
          </p:cNvPr>
          <p:cNvSpPr txBox="1"/>
          <p:nvPr/>
        </p:nvSpPr>
        <p:spPr>
          <a:xfrm>
            <a:off x="359830" y="2636564"/>
            <a:ext cx="4813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c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lass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클래스이름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상속할 클래스 이름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):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&lt;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추가할 기능을 포함하는 문장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&gt;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…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6E05149-9424-4271-B356-F437CBF5FE0A}"/>
              </a:ext>
            </a:extLst>
          </p:cNvPr>
          <p:cNvSpPr txBox="1"/>
          <p:nvPr/>
        </p:nvSpPr>
        <p:spPr>
          <a:xfrm>
            <a:off x="6278430" y="3347373"/>
            <a:ext cx="63872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lass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MoreFourCal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FourCal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):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def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pow(self)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: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result =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self.first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**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self.second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**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은 제곱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return result</a:t>
            </a: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 =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MoreFourCal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(4,2)</a:t>
            </a:r>
          </a:p>
          <a:p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a.pow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()      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결과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: 16</a:t>
            </a:r>
          </a:p>
          <a:p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반드시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self.first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,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self.second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로 적어줄 것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!!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311592" y="1311597"/>
            <a:ext cx="11307237" cy="517203"/>
            <a:chOff x="5203631" y="2030379"/>
            <a:chExt cx="11307237" cy="99967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F6E05149-9424-4271-B356-F437CBF5FE0A}"/>
                </a:ext>
              </a:extLst>
            </p:cNvPr>
            <p:cNvSpPr txBox="1"/>
            <p:nvPr/>
          </p:nvSpPr>
          <p:spPr>
            <a:xfrm>
              <a:off x="5210407" y="2030379"/>
              <a:ext cx="3083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상속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(Inheritance)</a:t>
              </a:r>
              <a:endPara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3FD54E8B-319E-49A7-943F-3759933F4521}"/>
                </a:ext>
              </a:extLst>
            </p:cNvPr>
            <p:cNvSpPr/>
            <p:nvPr/>
          </p:nvSpPr>
          <p:spPr>
            <a:xfrm>
              <a:off x="5203631" y="2722278"/>
              <a:ext cx="1130723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어떤 클래스를 만들 때 다른 클래스의 기능을 물려받을 수 있게 만드는 것</a:t>
              </a:r>
              <a:r>
                <a:rPr lang="en-US" altLang="ko-KR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.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51869" y="2668606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6E05149-9424-4271-B356-F437CBF5FE0A}"/>
              </a:ext>
            </a:extLst>
          </p:cNvPr>
          <p:cNvSpPr txBox="1"/>
          <p:nvPr/>
        </p:nvSpPr>
        <p:spPr>
          <a:xfrm>
            <a:off x="207430" y="4052349"/>
            <a:ext cx="798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&lt;Practice&gt;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A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의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b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제곱을 계산하는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MoreFourCal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클래스 만들기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50660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상속 실습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(Inheritance Practice)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6E05149-9424-4271-B356-F437CBF5FE0A}"/>
              </a:ext>
            </a:extLst>
          </p:cNvPr>
          <p:cNvSpPr txBox="1"/>
          <p:nvPr/>
        </p:nvSpPr>
        <p:spPr>
          <a:xfrm>
            <a:off x="318368" y="4758098"/>
            <a:ext cx="48138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[Hint]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class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MoreFourCal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FourCal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):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def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pow(self):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…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return …</a:t>
            </a:r>
          </a:p>
          <a:p>
            <a:r>
              <a:rPr lang="en-US" altLang="ko-KR" sz="20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</a:t>
            </a:r>
            <a:r>
              <a:rPr lang="ko-KR" altLang="en-US" sz="20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제곱은 </a:t>
            </a:r>
            <a:r>
              <a:rPr lang="en-US" altLang="ko-KR" sz="20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a**b </a:t>
            </a:r>
            <a:r>
              <a:rPr lang="ko-KR" altLang="en-US" sz="20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형태로</a:t>
            </a:r>
            <a:endParaRPr lang="en-US" altLang="ko-KR" sz="2000" i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85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62098"/>
              <a:ext cx="1576513" cy="469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메소드</a:t>
              </a:r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ko-KR" altLang="en-US" sz="14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오버라이딩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en-US" altLang="ko-KR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(Overriding)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Method Overriding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207430" y="1279517"/>
            <a:ext cx="11307237" cy="897592"/>
            <a:chOff x="5203631" y="2030379"/>
            <a:chExt cx="11307237" cy="8975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F6E05149-9424-4271-B356-F437CBF5FE0A}"/>
                </a:ext>
              </a:extLst>
            </p:cNvPr>
            <p:cNvSpPr txBox="1"/>
            <p:nvPr/>
          </p:nvSpPr>
          <p:spPr>
            <a:xfrm>
              <a:off x="5210407" y="2030379"/>
              <a:ext cx="6554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메소드</a:t>
              </a:r>
              <a:r>
                <a:rPr lang="ko-KR" altLang="en-US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ko-KR" altLang="en-US" b="1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오버라이딩</a:t>
              </a:r>
              <a:r>
                <a:rPr lang="ko-KR" altLang="en-US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(Overriding)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FD54E8B-319E-49A7-943F-3759933F4521}"/>
                </a:ext>
              </a:extLst>
            </p:cNvPr>
            <p:cNvSpPr/>
            <p:nvPr/>
          </p:nvSpPr>
          <p:spPr>
            <a:xfrm>
              <a:off x="5203631" y="2558639"/>
              <a:ext cx="113072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부모 클래스에서 구현된 </a:t>
              </a:r>
              <a:r>
                <a:rPr lang="ko-KR" altLang="en-US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메소드를</a:t>
              </a:r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 자식 클래스에서 수정하여 사용하는 것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. 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10407" y="2475911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6E05149-9424-4271-B356-F437CBF5FE0A}"/>
              </a:ext>
            </a:extLst>
          </p:cNvPr>
          <p:cNvSpPr txBox="1"/>
          <p:nvPr/>
        </p:nvSpPr>
        <p:spPr>
          <a:xfrm>
            <a:off x="214206" y="3106852"/>
            <a:ext cx="7980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 =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FourCal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(4,0)</a:t>
            </a:r>
          </a:p>
          <a:p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a.div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()</a:t>
            </a: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오류발생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09004" y="2739260"/>
            <a:ext cx="66480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메소드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오버라이딩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(Overriding) div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메소드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수정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</a:t>
            </a: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class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SafeFourCal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FourCal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):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def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div(self):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     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if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self.second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== 0: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    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print(“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오류발생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!! 0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으로 나눌 수 없습니다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!”)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     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else: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     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return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self.first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/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self.second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 =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SafeFourCal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(4,0)</a:t>
            </a:r>
          </a:p>
          <a:p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a.div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()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0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3365500" y="2971800"/>
            <a:ext cx="1485900" cy="921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6E05149-9424-4271-B356-F437CBF5FE0A}"/>
              </a:ext>
            </a:extLst>
          </p:cNvPr>
          <p:cNvSpPr txBox="1"/>
          <p:nvPr/>
        </p:nvSpPr>
        <p:spPr>
          <a:xfrm>
            <a:off x="3320405" y="4018464"/>
            <a:ext cx="174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오버라이딩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99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78771" y="-756908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더 알아보기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6E05149-9424-4271-B356-F437CBF5FE0A}"/>
              </a:ext>
            </a:extLst>
          </p:cNvPr>
          <p:cNvSpPr txBox="1"/>
          <p:nvPr/>
        </p:nvSpPr>
        <p:spPr>
          <a:xfrm>
            <a:off x="207430" y="1571692"/>
            <a:ext cx="91939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Python 2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에서는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object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클래스로부터 상속받는 것을 명시적으로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코딩해야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했으나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Python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object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클래스를 부모 클래스로 명시하지 않아도 디폴트 부모 클래스로 지정된다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Object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클래스는 모든 클래스가 가져야 할 기본적인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메소드를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가지고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그리고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필요할 경우 자식 클래스는 이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메소드를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오버라이딩해서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사용할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50660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Object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클래스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6E05149-9424-4271-B356-F437CBF5FE0A}"/>
              </a:ext>
            </a:extLst>
          </p:cNvPr>
          <p:cNvSpPr txBox="1"/>
          <p:nvPr/>
        </p:nvSpPr>
        <p:spPr>
          <a:xfrm>
            <a:off x="5034678" y="2512536"/>
            <a:ext cx="4366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lass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(object):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def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__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init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__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(self):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…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def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funcA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():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6E05149-9424-4271-B356-F437CBF5FE0A}"/>
              </a:ext>
            </a:extLst>
          </p:cNvPr>
          <p:cNvSpPr txBox="1"/>
          <p:nvPr/>
        </p:nvSpPr>
        <p:spPr>
          <a:xfrm>
            <a:off x="311593" y="2512536"/>
            <a:ext cx="41863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lass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: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def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__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init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__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(self):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…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def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funcA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():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…</a:t>
            </a:r>
          </a:p>
        </p:txBody>
      </p:sp>
      <p:sp>
        <p:nvSpPr>
          <p:cNvPr id="2" name="등호 1"/>
          <p:cNvSpPr/>
          <p:nvPr/>
        </p:nvSpPr>
        <p:spPr>
          <a:xfrm>
            <a:off x="3569149" y="2832100"/>
            <a:ext cx="1096431" cy="609600"/>
          </a:xfrm>
          <a:prstGeom prst="mathEqual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84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62098"/>
              <a:ext cx="1576513" cy="469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클래스 변수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en-US" altLang="ko-KR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(Class variable) 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클래스 변수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159192" y="1429293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클래스 변수와 객체변수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07430" y="1890149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253" y="2403771"/>
            <a:ext cx="5479955" cy="2577679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07430" y="2403770"/>
            <a:ext cx="5684112" cy="2577679"/>
            <a:chOff x="207430" y="2403770"/>
            <a:chExt cx="5684112" cy="257767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430" y="2403770"/>
              <a:ext cx="5684112" cy="2577679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130136" y="4031672"/>
              <a:ext cx="3584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ym typeface="Wingdings" panose="05000000000000000000" pitchFamily="2" charset="2"/>
                </a:rPr>
                <a:t> </a:t>
              </a:r>
              <a:r>
                <a:rPr lang="en-US" altLang="ko-KR" b="1" dirty="0" smtClean="0"/>
                <a:t>(</a:t>
              </a:r>
              <a:r>
                <a:rPr lang="ko-KR" altLang="en-US" b="1" dirty="0" smtClean="0"/>
                <a:t>같은 이름으로 하나만 존재</a:t>
              </a:r>
              <a:r>
                <a:rPr lang="en-US" altLang="ko-KR" b="1" dirty="0" smtClean="0"/>
                <a:t>)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6830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62098"/>
              <a:ext cx="1576513" cy="469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클래스 변수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en-US" altLang="ko-KR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(Class variable) 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클래스 변수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207430" y="1279517"/>
            <a:ext cx="11307237" cy="897592"/>
            <a:chOff x="5203631" y="2030379"/>
            <a:chExt cx="11307237" cy="8975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F6E05149-9424-4271-B356-F437CBF5FE0A}"/>
                </a:ext>
              </a:extLst>
            </p:cNvPr>
            <p:cNvSpPr txBox="1"/>
            <p:nvPr/>
          </p:nvSpPr>
          <p:spPr>
            <a:xfrm>
              <a:off x="5210407" y="2030379"/>
              <a:ext cx="6554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클래스 변수</a:t>
              </a:r>
              <a:r>
                <a:rPr lang="en-US" altLang="ko-KR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(Class variable)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FD54E8B-319E-49A7-943F-3759933F4521}"/>
                </a:ext>
              </a:extLst>
            </p:cNvPr>
            <p:cNvSpPr/>
            <p:nvPr/>
          </p:nvSpPr>
          <p:spPr>
            <a:xfrm>
              <a:off x="5203631" y="2558639"/>
              <a:ext cx="113072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클래스 변수는 클래스 안에서 선언하여 생성된 변수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.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10407" y="2475911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6E05149-9424-4271-B356-F437CBF5FE0A}"/>
              </a:ext>
            </a:extLst>
          </p:cNvPr>
          <p:cNvSpPr txBox="1"/>
          <p:nvPr/>
        </p:nvSpPr>
        <p:spPr>
          <a:xfrm>
            <a:off x="214207" y="3437773"/>
            <a:ext cx="60976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lass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Family: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lastname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= 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김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” 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</a:t>
            </a:r>
            <a:r>
              <a:rPr lang="ko-KR" altLang="en-US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클래스 변수</a:t>
            </a:r>
            <a:endParaRPr lang="en-US" altLang="ko-KR" i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p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rint(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Family.lastname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 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</a:t>
            </a:r>
            <a:r>
              <a:rPr lang="ko-KR" altLang="en-US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김</a:t>
            </a:r>
            <a:endParaRPr lang="en-US" altLang="ko-KR" i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 = Family() 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a</a:t>
            </a:r>
            <a:r>
              <a:rPr lang="ko-KR" altLang="en-US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라는 객체 생성</a:t>
            </a:r>
            <a:endParaRPr lang="en-US" altLang="ko-KR" i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b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= Family() 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b</a:t>
            </a:r>
            <a:r>
              <a:rPr lang="ko-KR" altLang="en-US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라는 객체 생성</a:t>
            </a:r>
            <a:endParaRPr lang="en-US" altLang="ko-KR" i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p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rint(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a.lastname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 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</a:t>
            </a:r>
            <a:r>
              <a:rPr lang="ko-KR" altLang="en-US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김</a:t>
            </a:r>
            <a:endParaRPr lang="en-US" altLang="ko-KR" i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p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rint(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b.lastname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 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</a:t>
            </a:r>
            <a:r>
              <a:rPr lang="ko-KR" altLang="en-US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김</a:t>
            </a:r>
            <a:endParaRPr lang="en-US" altLang="ko-KR" i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6E05149-9424-4271-B356-F437CBF5FE0A}"/>
              </a:ext>
            </a:extLst>
          </p:cNvPr>
          <p:cNvSpPr txBox="1"/>
          <p:nvPr/>
        </p:nvSpPr>
        <p:spPr>
          <a:xfrm>
            <a:off x="214206" y="2282790"/>
            <a:ext cx="7570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하나의 클래스에서 생성된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모든 객체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인스턴스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들이 접근할 수 있다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객체가 값을 변경하면 다른 객체에도 적용된다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E05149-9424-4271-B356-F437CBF5FE0A}"/>
              </a:ext>
            </a:extLst>
          </p:cNvPr>
          <p:cNvSpPr txBox="1"/>
          <p:nvPr/>
        </p:nvSpPr>
        <p:spPr>
          <a:xfrm>
            <a:off x="5641847" y="2883775"/>
            <a:ext cx="56738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클래스 변수 변경하기 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&gt;</a:t>
            </a:r>
          </a:p>
          <a:p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Family.lastname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= “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박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“  </a:t>
            </a:r>
            <a:r>
              <a:rPr lang="en-US" altLang="ko-KR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</a:t>
            </a:r>
            <a:r>
              <a:rPr lang="ko-KR" altLang="en-US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클래스 변수를 변경</a:t>
            </a:r>
            <a:r>
              <a:rPr lang="en-US" altLang="ko-KR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print(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a.lastname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</a:t>
            </a:r>
          </a:p>
          <a:p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</a:t>
            </a:r>
            <a:r>
              <a:rPr lang="ko-KR" altLang="en-US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박</a:t>
            </a:r>
            <a:endParaRPr lang="en-US" altLang="ko-KR" i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p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rint(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b.lastname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</a:t>
            </a:r>
          </a:p>
          <a:p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</a:t>
            </a:r>
            <a:r>
              <a:rPr lang="ko-KR" altLang="en-US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박</a:t>
            </a:r>
            <a:endParaRPr lang="en-US" altLang="ko-KR" i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print(id(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Family.lastname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))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print(id(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a.lastname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))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print(id(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b.lastname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))</a:t>
            </a:r>
          </a:p>
          <a:p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</a:t>
            </a:r>
            <a:r>
              <a:rPr lang="ko-KR" altLang="en-US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모두 같은 메모리를 </a:t>
            </a:r>
            <a:r>
              <a:rPr lang="ko-KR" altLang="en-US" i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가르킨다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730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62098"/>
              <a:ext cx="1576513" cy="469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클래스 변수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en-US" altLang="ko-KR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(Class variable) 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클래스 변수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159192" y="1429293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객체변수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07430" y="1890149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159192" y="5457635"/>
            <a:ext cx="1187431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같은 이름의 객체변수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first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이지만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,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a.first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b.first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는 다른 객체의 객체변수에 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상관없이 독립적인 값을 유지한다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1" y="2016074"/>
            <a:ext cx="6851599" cy="31530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871" y="2188678"/>
            <a:ext cx="4252333" cy="282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2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62098"/>
              <a:ext cx="1576513" cy="469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클래스 변수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en-US" altLang="ko-KR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(Class variable) 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클래스 변수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6E05149-9424-4271-B356-F437CBF5FE0A}"/>
              </a:ext>
            </a:extLst>
          </p:cNvPr>
          <p:cNvSpPr txBox="1"/>
          <p:nvPr/>
        </p:nvSpPr>
        <p:spPr>
          <a:xfrm>
            <a:off x="207430" y="2190811"/>
            <a:ext cx="111971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</a:t>
            </a:r>
            <a:r>
              <a:rPr lang="ko-KR" altLang="en-US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이름을 가진 로봇을 만들어보자</a:t>
            </a:r>
            <a:r>
              <a:rPr lang="en-US" altLang="ko-KR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class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Robot: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population = 0 </a:t>
            </a:r>
            <a:r>
              <a:rPr lang="en-US" altLang="ko-KR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</a:t>
            </a:r>
            <a:r>
              <a:rPr lang="ko-KR" altLang="en-US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로봇의 수를 </a:t>
            </a:r>
            <a:r>
              <a:rPr lang="ko-KR" altLang="en-US" i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카운팅</a:t>
            </a:r>
            <a:r>
              <a:rPr lang="ko-KR" altLang="en-US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클래스에 속해있는 클래스변수</a:t>
            </a:r>
          </a:p>
          <a:p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def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__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init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__(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self,name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):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self.name =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name            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</a:t>
            </a:r>
            <a:r>
              <a:rPr lang="ko-KR" altLang="en-US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객체변수는 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self </a:t>
            </a:r>
            <a:r>
              <a:rPr lang="ko-KR" altLang="en-US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로 접근한다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.)</a:t>
            </a:r>
            <a:endParaRPr lang="ko-KR" altLang="en-US" i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Robot.population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+=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1    </a:t>
            </a:r>
            <a:r>
              <a:rPr lang="en-US" altLang="ko-KR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</a:t>
            </a:r>
            <a:r>
              <a:rPr lang="ko-KR" altLang="en-US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로봇의 수 카운트  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클래스변수는 </a:t>
            </a:r>
            <a:r>
              <a:rPr lang="ko-KR" altLang="en-US" i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클래스명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(Robot)</a:t>
            </a:r>
            <a:r>
              <a:rPr lang="ko-KR" altLang="en-US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으로 접근한다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</a:t>
            </a:r>
            <a:endParaRPr lang="en-US" altLang="ko-KR" i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print(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"%d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호 로봇의 이름은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"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6600CC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%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Robot.population,name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F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 = Robot(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"Mary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"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 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</a:t>
            </a:r>
            <a:r>
              <a:rPr lang="ko-KR" altLang="en-US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로봇객체 생성시 객체변수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name</a:t>
            </a:r>
            <a:r>
              <a:rPr lang="ko-KR" altLang="en-US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에 해당하는 값을 입력해준다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</a:t>
            </a:r>
          </a:p>
          <a:p>
            <a:r>
              <a:rPr lang="pl-PL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b </a:t>
            </a:r>
            <a:r>
              <a:rPr lang="pl-PL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= Robot(</a:t>
            </a:r>
            <a:r>
              <a:rPr lang="pl-PL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"Jane"</a:t>
            </a:r>
            <a:r>
              <a:rPr lang="pl-PL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159192" y="1429293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클래스 변수와 객체변수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07430" y="1890149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08E62C0-14A1-4A12-B41E-13F0E87755BC}"/>
              </a:ext>
            </a:extLst>
          </p:cNvPr>
          <p:cNvSpPr txBox="1"/>
          <p:nvPr/>
        </p:nvSpPr>
        <p:spPr>
          <a:xfrm>
            <a:off x="1630677" y="1971344"/>
            <a:ext cx="9748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모듈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(Module)</a:t>
            </a:r>
            <a:endParaRPr lang="en-US" altLang="ko-KR" sz="36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3529" y="1632790"/>
            <a:ext cx="3778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2019 Python Study Session2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 flipV="1">
            <a:off x="1603530" y="2838541"/>
            <a:ext cx="9555537" cy="1176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630677" y="3484872"/>
            <a:ext cx="62433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272123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모듈 만들기</a:t>
            </a:r>
            <a:r>
              <a:rPr lang="en-US" altLang="ko-KR" sz="2000" b="1" dirty="0" smtClean="0">
                <a:solidFill>
                  <a:srgbClr val="272123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272123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불러오기</a:t>
            </a:r>
            <a:endParaRPr lang="en-US" altLang="ko-KR" sz="2000" b="1" dirty="0" smtClean="0">
              <a:solidFill>
                <a:srgbClr val="272123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sz="2000" b="1" dirty="0" smtClean="0">
              <a:solidFill>
                <a:srgbClr val="272123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err="1" smtClean="0">
                <a:solidFill>
                  <a:srgbClr val="272123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If_name</a:t>
            </a:r>
            <a:r>
              <a:rPr lang="en-US" altLang="ko-KR" sz="2000" b="1" dirty="0" smtClean="0">
                <a:solidFill>
                  <a:srgbClr val="272123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_ == “__main__”: </a:t>
            </a:r>
            <a:r>
              <a:rPr lang="ko-KR" altLang="en-US" sz="2000" b="1" dirty="0" smtClean="0">
                <a:solidFill>
                  <a:srgbClr val="272123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의미</a:t>
            </a:r>
            <a:endParaRPr lang="en-US" altLang="ko-KR" sz="2000" b="1" dirty="0" smtClean="0">
              <a:solidFill>
                <a:srgbClr val="272123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72123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272123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클래스와 변수 등을 포함한 </a:t>
            </a:r>
            <a:r>
              <a:rPr lang="ko-KR" altLang="en-US" sz="2000" b="1" dirty="0" smtClean="0">
                <a:solidFill>
                  <a:srgbClr val="272123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모듈</a:t>
            </a:r>
            <a:endParaRPr lang="en-US" altLang="ko-KR" sz="2000" b="1" dirty="0" smtClean="0">
              <a:solidFill>
                <a:srgbClr val="272123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14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08E62C0-14A1-4A12-B41E-13F0E87755BC}"/>
              </a:ext>
            </a:extLst>
          </p:cNvPr>
          <p:cNvSpPr txBox="1"/>
          <p:nvPr/>
        </p:nvSpPr>
        <p:spPr>
          <a:xfrm>
            <a:off x="834810" y="3178640"/>
            <a:ext cx="316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CONTENTS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5047017" y="2247050"/>
            <a:ext cx="6044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1.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클래스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(Class)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EBEA385-4253-4749-B8C1-9ACBAE8622A7}"/>
              </a:ext>
            </a:extLst>
          </p:cNvPr>
          <p:cNvSpPr txBox="1"/>
          <p:nvPr/>
        </p:nvSpPr>
        <p:spPr>
          <a:xfrm>
            <a:off x="5047016" y="3164411"/>
            <a:ext cx="3838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2.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모듈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(Module)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E9F8AD0-7BC8-473F-B209-B77428A0C729}"/>
              </a:ext>
            </a:extLst>
          </p:cNvPr>
          <p:cNvSpPr txBox="1"/>
          <p:nvPr/>
        </p:nvSpPr>
        <p:spPr>
          <a:xfrm>
            <a:off x="5047016" y="4047906"/>
            <a:ext cx="4836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3.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패키지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(Package)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4809" y="2840086"/>
            <a:ext cx="3778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05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장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파이썬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날개달기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152789" y="1925936"/>
            <a:ext cx="15045" cy="27610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62098"/>
              <a:ext cx="1576513" cy="52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모듈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(Module)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모듈 만들기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불러오기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61381" y="1228445"/>
            <a:ext cx="11307237" cy="1001271"/>
            <a:chOff x="5105820" y="2030379"/>
            <a:chExt cx="11307237" cy="100127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F6E05149-9424-4271-B356-F437CBF5FE0A}"/>
                </a:ext>
              </a:extLst>
            </p:cNvPr>
            <p:cNvSpPr txBox="1"/>
            <p:nvPr/>
          </p:nvSpPr>
          <p:spPr>
            <a:xfrm>
              <a:off x="5210407" y="2030379"/>
              <a:ext cx="3083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모듈</a:t>
              </a:r>
              <a:r>
                <a:rPr lang="en-US" altLang="ko-KR" sz="16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(Module)</a:t>
              </a:r>
              <a:endPara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FD54E8B-319E-49A7-943F-3759933F4521}"/>
                </a:ext>
              </a:extLst>
            </p:cNvPr>
            <p:cNvSpPr/>
            <p:nvPr/>
          </p:nvSpPr>
          <p:spPr>
            <a:xfrm>
              <a:off x="5105820" y="2446875"/>
              <a:ext cx="1130723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모듈이란 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함수나 변수 또는 클래스를 모아 놓은 파일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이다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. </a:t>
              </a:r>
            </a:p>
            <a:p>
              <a:pPr algn="just"/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다른 </a:t>
              </a:r>
              <a:r>
                <a:rPr lang="ko-KR" altLang="en-US" sz="1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파이썬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 프로그램에서 불러와 사용할 수 있게끔 만든 </a:t>
              </a:r>
              <a:r>
                <a:rPr lang="ko-KR" altLang="en-US" sz="1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파이썬파일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(.</a:t>
              </a:r>
              <a:r>
                <a:rPr lang="en-US" altLang="ko-KR" sz="1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py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)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이라 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할 수 있다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.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10407" y="2368933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6E05149-9424-4271-B356-F437CBF5FE0A}"/>
              </a:ext>
            </a:extLst>
          </p:cNvPr>
          <p:cNvSpPr txBox="1"/>
          <p:nvPr/>
        </p:nvSpPr>
        <p:spPr>
          <a:xfrm>
            <a:off x="9561264" y="2648002"/>
            <a:ext cx="217466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def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add(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a,b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):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return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a+b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F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d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ef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sub(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a,b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):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return a-b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6E05149-9424-4271-B356-F437CBF5FE0A}"/>
              </a:ext>
            </a:extLst>
          </p:cNvPr>
          <p:cNvSpPr txBox="1"/>
          <p:nvPr/>
        </p:nvSpPr>
        <p:spPr>
          <a:xfrm>
            <a:off x="207430" y="4728283"/>
            <a:ext cx="9125595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idle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들어가서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, File-New file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클릭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새로 뜨는 창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Untitled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에 </a:t>
            </a:r>
            <a:r>
              <a:rPr lang="ko-KR" altLang="en-US" u="sng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코드 입력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후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save as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를 통해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py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파일로 저장한다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그 후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azure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에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py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파일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업로드한다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48" y="2886804"/>
            <a:ext cx="5638800" cy="14382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6E05149-9424-4271-B356-F437CBF5FE0A}"/>
              </a:ext>
            </a:extLst>
          </p:cNvPr>
          <p:cNvSpPr txBox="1"/>
          <p:nvPr/>
        </p:nvSpPr>
        <p:spPr>
          <a:xfrm>
            <a:off x="10108278" y="4125330"/>
            <a:ext cx="126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&lt; Code &gt;</a:t>
            </a: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6E05149-9424-4271-B356-F437CBF5FE0A}"/>
              </a:ext>
            </a:extLst>
          </p:cNvPr>
          <p:cNvSpPr txBox="1"/>
          <p:nvPr/>
        </p:nvSpPr>
        <p:spPr>
          <a:xfrm>
            <a:off x="165968" y="2426722"/>
            <a:ext cx="3083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모듈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(Module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만들기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3782291" y="3605941"/>
            <a:ext cx="5550734" cy="170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65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21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62098"/>
              <a:ext cx="1576513" cy="52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모듈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(Module)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214206" y="1348028"/>
            <a:ext cx="5094798" cy="440023"/>
            <a:chOff x="5210407" y="2030379"/>
            <a:chExt cx="5094798" cy="44002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F6E05149-9424-4271-B356-F437CBF5FE0A}"/>
                </a:ext>
              </a:extLst>
            </p:cNvPr>
            <p:cNvSpPr txBox="1"/>
            <p:nvPr/>
          </p:nvSpPr>
          <p:spPr>
            <a:xfrm>
              <a:off x="5210407" y="2030379"/>
              <a:ext cx="3083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m</a:t>
              </a:r>
              <a:r>
                <a:rPr lang="en-US" altLang="ko-KR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odule.py </a:t>
              </a:r>
              <a:r>
                <a:rPr lang="ko-KR" altLang="en-US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파일 업로드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10407" y="24704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94" y="2028280"/>
            <a:ext cx="5094610" cy="386511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425" y="2028280"/>
            <a:ext cx="6200775" cy="2486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모듈 만들기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불러오기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90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62098"/>
              <a:ext cx="1576513" cy="52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모듈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(Module)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214206" y="1348028"/>
            <a:ext cx="5094798" cy="440023"/>
            <a:chOff x="5210407" y="2030379"/>
            <a:chExt cx="5094798" cy="44002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F6E05149-9424-4271-B356-F437CBF5FE0A}"/>
                </a:ext>
              </a:extLst>
            </p:cNvPr>
            <p:cNvSpPr txBox="1"/>
            <p:nvPr/>
          </p:nvSpPr>
          <p:spPr>
            <a:xfrm>
              <a:off x="5210407" y="2030379"/>
              <a:ext cx="3083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모듈</a:t>
              </a:r>
              <a:r>
                <a:rPr lang="en-US" altLang="ko-KR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ko-KR" altLang="en-US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불러오기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10407" y="24704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6E05149-9424-4271-B356-F437CBF5FE0A}"/>
              </a:ext>
            </a:extLst>
          </p:cNvPr>
          <p:cNvSpPr txBox="1"/>
          <p:nvPr/>
        </p:nvSpPr>
        <p:spPr>
          <a:xfrm>
            <a:off x="214206" y="2273751"/>
            <a:ext cx="91255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mport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sys</a:t>
            </a:r>
          </a:p>
          <a:p>
            <a:r>
              <a:rPr lang="en-US" altLang="ko-KR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ys.path.append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‘/home/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nbuser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/library/’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</a:t>
            </a:r>
          </a:p>
          <a:p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mport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module</a:t>
            </a:r>
          </a:p>
          <a:p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m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odule.add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(1,2)</a:t>
            </a:r>
          </a:p>
          <a:p>
            <a:r>
              <a:rPr lang="en-US" altLang="ko-KR" sz="28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##3</a:t>
            </a:r>
          </a:p>
          <a:p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module.sub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(10,2)</a:t>
            </a:r>
            <a:endParaRPr lang="en-US" altLang="ko-KR" sz="2800" i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8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모듈 만들기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불러오기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26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62098"/>
              <a:ext cx="1576513" cy="52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모듈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(Module)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214206" y="1348028"/>
            <a:ext cx="5094798" cy="440023"/>
            <a:chOff x="5210407" y="2030379"/>
            <a:chExt cx="5094798" cy="44002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F6E05149-9424-4271-B356-F437CBF5FE0A}"/>
                </a:ext>
              </a:extLst>
            </p:cNvPr>
            <p:cNvSpPr txBox="1"/>
            <p:nvPr/>
          </p:nvSpPr>
          <p:spPr>
            <a:xfrm>
              <a:off x="5210407" y="2030379"/>
              <a:ext cx="3083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모듈 불러오기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10407" y="24704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6E05149-9424-4271-B356-F437CBF5FE0A}"/>
              </a:ext>
            </a:extLst>
          </p:cNvPr>
          <p:cNvSpPr txBox="1"/>
          <p:nvPr/>
        </p:nvSpPr>
        <p:spPr>
          <a:xfrm>
            <a:off x="214205" y="2273751"/>
            <a:ext cx="114145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mod1.add, mod1.sub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처럼 쓰지 않고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add,sub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처럼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함수이름만을 써서 사용하고 싶을 때는 아래와 같이 사용한다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rom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module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import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add     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add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함수만 사용가능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dd(3,4)</a:t>
            </a:r>
          </a:p>
          <a:p>
            <a:r>
              <a:rPr lang="en-US" altLang="ko-KR" sz="24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##7</a:t>
            </a:r>
          </a:p>
          <a:p>
            <a:endParaRPr lang="en-US" altLang="ko-KR" sz="2400" i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from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mod1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import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add,sub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add,sub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둘다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사용가능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from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mod1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import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66FF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*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    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mod1.py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의 모든 함수 사용가능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모듈 만들기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불러오기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192" y="4750904"/>
            <a:ext cx="8249312" cy="636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9192" y="5501848"/>
            <a:ext cx="9322738" cy="661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6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62098"/>
              <a:ext cx="1576513" cy="52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모듈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(Module)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2388869" y="422305"/>
            <a:ext cx="89066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If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name__name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__==“__main__”: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의 의미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6E05149-9424-4271-B356-F437CBF5FE0A}"/>
              </a:ext>
            </a:extLst>
          </p:cNvPr>
          <p:cNvSpPr txBox="1"/>
          <p:nvPr/>
        </p:nvSpPr>
        <p:spPr>
          <a:xfrm>
            <a:off x="214205" y="1691830"/>
            <a:ext cx="2174664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 mod1.py</a:t>
            </a: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F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d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ef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add(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a,b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):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return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a+b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F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d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ef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sub(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a,b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):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return a-b</a:t>
            </a: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p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rint(add(1,4))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p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rint(sub(4,2))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05" y="4939995"/>
            <a:ext cx="2886075" cy="10287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6E05149-9424-4271-B356-F437CBF5FE0A}"/>
              </a:ext>
            </a:extLst>
          </p:cNvPr>
          <p:cNvSpPr txBox="1"/>
          <p:nvPr/>
        </p:nvSpPr>
        <p:spPr>
          <a:xfrm>
            <a:off x="5754866" y="1691830"/>
            <a:ext cx="4087634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 mod1.py</a:t>
            </a: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F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d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ef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add(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a,b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):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return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a+b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F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d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ef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sub(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a,b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):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return a-b</a:t>
            </a:r>
          </a:p>
          <a:p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If __name__==“__main__”: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print(add(1,4))</a:t>
            </a: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print(sub(4,2))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944" y="5240032"/>
            <a:ext cx="3619500" cy="4286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55341" y="3874640"/>
            <a:ext cx="3514165" cy="369332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3424518" y="2581835"/>
            <a:ext cx="1649506" cy="67965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379944" y="5700407"/>
            <a:ext cx="6234540" cy="338554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모듈을 불러올 때 </a:t>
            </a:r>
            <a:r>
              <a:rPr lang="en-US" altLang="ko-KR" sz="16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if</a:t>
            </a:r>
            <a:r>
              <a:rPr lang="ko-KR" altLang="en-US" sz="16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문이 </a:t>
            </a:r>
            <a:r>
              <a:rPr lang="ko-KR" altLang="en-US" sz="160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거짓이되어</a:t>
            </a:r>
            <a:r>
              <a:rPr lang="ko-KR" altLang="en-US" sz="16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다음 문장이 수행되지 않는다</a:t>
            </a:r>
            <a:r>
              <a:rPr lang="en-US" altLang="ko-KR" sz="16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9193" y="3874640"/>
            <a:ext cx="2006491" cy="679511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49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62098"/>
              <a:ext cx="1576513" cy="52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모듈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(Module)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49446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클래스나 변수 등을 포함한 모듈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6E05149-9424-4271-B356-F437CBF5FE0A}"/>
              </a:ext>
            </a:extLst>
          </p:cNvPr>
          <p:cNvSpPr txBox="1"/>
          <p:nvPr/>
        </p:nvSpPr>
        <p:spPr>
          <a:xfrm>
            <a:off x="214205" y="1348028"/>
            <a:ext cx="620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클래스나 변수 등을 포함하는 모듈의 변수확인 및 함수 실행</a:t>
            </a: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14206" y="1788051"/>
            <a:ext cx="6106857" cy="199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6E05149-9424-4271-B356-F437CBF5FE0A}"/>
              </a:ext>
            </a:extLst>
          </p:cNvPr>
          <p:cNvSpPr txBox="1"/>
          <p:nvPr/>
        </p:nvSpPr>
        <p:spPr>
          <a:xfrm>
            <a:off x="188910" y="2207747"/>
            <a:ext cx="30831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mod2.py</a:t>
            </a:r>
          </a:p>
          <a:p>
            <a:endParaRPr lang="en-US" altLang="ko-KR" i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PI =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3.141592</a:t>
            </a:r>
          </a:p>
          <a:p>
            <a:endParaRPr lang="en-US" altLang="ko-KR" i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Class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Math: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def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solv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self,r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):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  return PI*(r**2)</a:t>
            </a: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d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ef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add(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a,b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):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return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a+b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063" y="2207747"/>
            <a:ext cx="4221645" cy="395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5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08E62C0-14A1-4A12-B41E-13F0E87755BC}"/>
              </a:ext>
            </a:extLst>
          </p:cNvPr>
          <p:cNvSpPr txBox="1"/>
          <p:nvPr/>
        </p:nvSpPr>
        <p:spPr>
          <a:xfrm>
            <a:off x="1630677" y="1971344"/>
            <a:ext cx="9748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패키지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(Package)</a:t>
            </a:r>
            <a:endParaRPr lang="en-US" altLang="ko-KR" sz="36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3529" y="1632790"/>
            <a:ext cx="3778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2019 Python Study Session2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 flipV="1">
            <a:off x="1603530" y="2838541"/>
            <a:ext cx="9555537" cy="1176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630677" y="3484872"/>
            <a:ext cx="62433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272123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패키지</a:t>
            </a:r>
            <a:r>
              <a:rPr lang="en-US" altLang="ko-KR" sz="2000" b="1" dirty="0" smtClean="0">
                <a:solidFill>
                  <a:srgbClr val="272123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(Packages)</a:t>
            </a:r>
            <a:r>
              <a:rPr lang="ko-KR" altLang="en-US" sz="2000" b="1" dirty="0" smtClean="0">
                <a:solidFill>
                  <a:srgbClr val="272123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란</a:t>
            </a:r>
            <a:r>
              <a:rPr lang="en-US" altLang="ko-KR" sz="2000" b="1" dirty="0" smtClean="0">
                <a:solidFill>
                  <a:srgbClr val="272123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72123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272123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패키지 </a:t>
            </a:r>
            <a:r>
              <a:rPr lang="ko-KR" altLang="en-US" sz="2000" b="1" dirty="0" smtClean="0">
                <a:solidFill>
                  <a:srgbClr val="272123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생성 및</a:t>
            </a:r>
            <a:r>
              <a:rPr lang="en-US" altLang="ko-KR" sz="2000" b="1" dirty="0" smtClean="0">
                <a:solidFill>
                  <a:srgbClr val="272123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2000" b="1" dirty="0" smtClean="0">
                <a:solidFill>
                  <a:srgbClr val="272123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 실행하기</a:t>
            </a:r>
            <a:endParaRPr lang="en-US" altLang="ko-KR" sz="2000" b="1" dirty="0" smtClean="0">
              <a:solidFill>
                <a:srgbClr val="272123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sz="2000" b="1" dirty="0" smtClean="0">
              <a:solidFill>
                <a:srgbClr val="272123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272123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__init__.py</a:t>
            </a:r>
            <a:r>
              <a:rPr lang="ko-KR" altLang="en-US" sz="2000" b="1" dirty="0" smtClean="0">
                <a:solidFill>
                  <a:srgbClr val="272123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용도</a:t>
            </a:r>
            <a:endParaRPr lang="en-US" altLang="ko-KR" sz="2000" b="1" dirty="0" smtClean="0">
              <a:solidFill>
                <a:srgbClr val="272123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72123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272123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r</a:t>
            </a:r>
            <a:r>
              <a:rPr lang="en-US" altLang="ko-KR" sz="2000" b="1" dirty="0" smtClean="0">
                <a:solidFill>
                  <a:srgbClr val="272123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elative </a:t>
            </a:r>
            <a:r>
              <a:rPr lang="ko-KR" altLang="en-US" sz="2000" b="1" dirty="0" smtClean="0">
                <a:solidFill>
                  <a:srgbClr val="272123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패키지</a:t>
            </a:r>
            <a:endParaRPr lang="en-US" altLang="ko-KR" sz="2000" b="1" dirty="0">
              <a:solidFill>
                <a:srgbClr val="272123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37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62098"/>
              <a:ext cx="1576513" cy="52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패키지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(Package)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패키지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(Package)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란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521606" y="2109792"/>
            <a:ext cx="264178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uos</a:t>
            </a:r>
            <a:r>
              <a:rPr lang="en-US" altLang="ko-KR" sz="2000" dirty="0" smtClean="0"/>
              <a:t>/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__init__.py</a:t>
            </a:r>
          </a:p>
          <a:p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</a:t>
            </a:r>
            <a:r>
              <a:rPr lang="en-US" altLang="ko-KR" sz="2000" dirty="0" err="1" smtClean="0"/>
              <a:t>dep_ece</a:t>
            </a:r>
            <a:r>
              <a:rPr lang="en-US" altLang="ko-KR" sz="2000" dirty="0" smtClean="0"/>
              <a:t>/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__init__.py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ece.py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</a:t>
            </a:r>
            <a:r>
              <a:rPr lang="en-US" altLang="ko-KR" sz="2000" dirty="0" err="1" smtClean="0"/>
              <a:t>dep_env</a:t>
            </a:r>
            <a:r>
              <a:rPr lang="en-US" altLang="ko-KR" sz="2000" dirty="0" smtClean="0"/>
              <a:t>/</a:t>
            </a:r>
            <a:endParaRPr lang="en-US" altLang="ko-KR" sz="2000" dirty="0"/>
          </a:p>
          <a:p>
            <a:r>
              <a:rPr lang="en-US" altLang="ko-KR" sz="2000" dirty="0"/>
              <a:t>             __init__.py</a:t>
            </a:r>
          </a:p>
          <a:p>
            <a:r>
              <a:rPr lang="en-US" altLang="ko-KR" sz="2000" dirty="0" smtClean="0"/>
              <a:t>                 env.py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</a:t>
            </a:r>
            <a:r>
              <a:rPr lang="en-US" altLang="ko-KR" sz="2000" dirty="0" err="1" smtClean="0"/>
              <a:t>dep_ua</a:t>
            </a:r>
            <a:r>
              <a:rPr lang="en-US" altLang="ko-KR" sz="2000" dirty="0" smtClean="0"/>
              <a:t>/</a:t>
            </a:r>
            <a:endParaRPr lang="en-US" altLang="ko-KR" sz="2000" dirty="0"/>
          </a:p>
          <a:p>
            <a:r>
              <a:rPr lang="en-US" altLang="ko-KR" sz="2000" dirty="0"/>
              <a:t>             __init__.py</a:t>
            </a:r>
          </a:p>
          <a:p>
            <a:r>
              <a:rPr lang="en-US" altLang="ko-KR" sz="2000" dirty="0"/>
              <a:t>                 ua.py</a:t>
            </a:r>
            <a:endParaRPr lang="ko-KR" altLang="en-US" sz="20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207430" y="2118049"/>
            <a:ext cx="8455307" cy="2686674"/>
            <a:chOff x="5203631" y="2030379"/>
            <a:chExt cx="8455307" cy="268667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F6E05149-9424-4271-B356-F437CBF5FE0A}"/>
                </a:ext>
              </a:extLst>
            </p:cNvPr>
            <p:cNvSpPr txBox="1"/>
            <p:nvPr/>
          </p:nvSpPr>
          <p:spPr>
            <a:xfrm>
              <a:off x="5210407" y="2030379"/>
              <a:ext cx="3083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패키지</a:t>
              </a:r>
              <a:r>
                <a:rPr lang="en-US" altLang="ko-KR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(Package)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3FD54E8B-319E-49A7-943F-3759933F4521}"/>
                </a:ext>
              </a:extLst>
            </p:cNvPr>
            <p:cNvSpPr/>
            <p:nvPr/>
          </p:nvSpPr>
          <p:spPr>
            <a:xfrm>
              <a:off x="5203631" y="2470284"/>
              <a:ext cx="8455307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just"/>
              <a:r>
                <a:rPr lang="ko-KR" altLang="en-US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패키지는 도트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(.)</a:t>
              </a:r>
              <a:r>
                <a:rPr lang="ko-KR" altLang="en-US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를 사용하여 </a:t>
              </a:r>
              <a:r>
                <a:rPr lang="ko-KR" altLang="en-US" sz="20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파이썬</a:t>
              </a:r>
              <a:r>
                <a:rPr lang="ko-KR" altLang="en-US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 모듈을 계층적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디렉터리 구조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)</a:t>
              </a:r>
            </a:p>
            <a:p>
              <a:pPr algn="just"/>
              <a:r>
                <a:rPr lang="ko-KR" altLang="en-US" sz="20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으로</a:t>
              </a:r>
              <a:r>
                <a:rPr lang="ko-KR" altLang="en-US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 관리할 수 있게 해준다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.</a:t>
              </a:r>
            </a:p>
            <a:p>
              <a:pPr algn="just"/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just"/>
              <a:endPara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just"/>
              <a:r>
                <a:rPr lang="ko-KR" altLang="en-US" sz="20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예를들어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모듈이름이 </a:t>
              </a:r>
              <a:r>
                <a:rPr lang="en-US" altLang="ko-KR" sz="20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uos.environ</a:t>
              </a:r>
              <a:r>
                <a:rPr lang="ko-KR" altLang="en-US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인 경우에 </a:t>
              </a:r>
              <a:r>
                <a:rPr lang="en-US" altLang="ko-KR" sz="20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uos</a:t>
              </a:r>
              <a:r>
                <a:rPr lang="ko-KR" altLang="en-US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는 패키지 이름이 </a:t>
              </a:r>
              <a:endPara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just"/>
              <a:r>
                <a:rPr lang="ko-KR" altLang="en-US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되고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, environ</a:t>
              </a:r>
              <a:r>
                <a:rPr lang="ko-KR" altLang="en-US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은 </a:t>
              </a:r>
              <a:r>
                <a:rPr lang="en-US" altLang="ko-KR" sz="20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uos</a:t>
              </a:r>
              <a:r>
                <a:rPr lang="ko-KR" altLang="en-US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패키지의 모듈이다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.</a:t>
              </a:r>
              <a:endPara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10407" y="24704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244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62098"/>
              <a:ext cx="1576513" cy="52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패키지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(Package)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패키지 생성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및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함수 실행하기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207430" y="1348028"/>
            <a:ext cx="11307237" cy="921531"/>
            <a:chOff x="5203631" y="2030379"/>
            <a:chExt cx="11307237" cy="9215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F6E05149-9424-4271-B356-F437CBF5FE0A}"/>
                </a:ext>
              </a:extLst>
            </p:cNvPr>
            <p:cNvSpPr txBox="1"/>
            <p:nvPr/>
          </p:nvSpPr>
          <p:spPr>
            <a:xfrm>
              <a:off x="5210407" y="2030379"/>
              <a:ext cx="3083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패키지 생성과 함수 실행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FD54E8B-319E-49A7-943F-3759933F4521}"/>
                </a:ext>
              </a:extLst>
            </p:cNvPr>
            <p:cNvSpPr/>
            <p:nvPr/>
          </p:nvSpPr>
          <p:spPr>
            <a:xfrm>
              <a:off x="5203631" y="2582578"/>
              <a:ext cx="113072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10407" y="24704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63" y="2057020"/>
            <a:ext cx="5248275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605" y="3823191"/>
            <a:ext cx="5409926" cy="16383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92" y="2928209"/>
            <a:ext cx="5303289" cy="17899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661" y="5132163"/>
            <a:ext cx="4438650" cy="1238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7605" y="2057020"/>
            <a:ext cx="3454895" cy="14178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685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62098"/>
              <a:ext cx="1576513" cy="52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패키지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(Package)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__init__.py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파일의 용도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214206" y="1348028"/>
            <a:ext cx="5094798" cy="440023"/>
            <a:chOff x="5210407" y="2030379"/>
            <a:chExt cx="5094798" cy="44002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F6E05149-9424-4271-B356-F437CBF5FE0A}"/>
                </a:ext>
              </a:extLst>
            </p:cNvPr>
            <p:cNvSpPr txBox="1"/>
            <p:nvPr/>
          </p:nvSpPr>
          <p:spPr>
            <a:xfrm>
              <a:off x="5210407" y="2030379"/>
              <a:ext cx="4630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__init__.py</a:t>
              </a:r>
              <a:r>
                <a:rPr lang="ko-KR" altLang="en-US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파일에 </a:t>
              </a:r>
              <a:r>
                <a:rPr lang="en-US" altLang="ko-KR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__</a:t>
              </a:r>
              <a:r>
                <a:rPr lang="en-US" altLang="ko-KR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all__</a:t>
              </a:r>
              <a:r>
                <a:rPr lang="ko-KR" altLang="en-US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변수를 설정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10407" y="24704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6E05149-9424-4271-B356-F437CBF5FE0A}"/>
              </a:ext>
            </a:extLst>
          </p:cNvPr>
          <p:cNvSpPr txBox="1"/>
          <p:nvPr/>
        </p:nvSpPr>
        <p:spPr>
          <a:xfrm>
            <a:off x="159192" y="3910185"/>
            <a:ext cx="1026817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특정 디렉터리의 모듈을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*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을 사용하여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impor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할 때에는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__init__.py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파일에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__all__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변수를 설정하고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import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할 수 있는 모듈을 정의해 주어야 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2" y="2028280"/>
            <a:ext cx="6046877" cy="18140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17" y="4901356"/>
            <a:ext cx="5498783" cy="16919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111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08E62C0-14A1-4A12-B41E-13F0E87755BC}"/>
              </a:ext>
            </a:extLst>
          </p:cNvPr>
          <p:cNvSpPr txBox="1"/>
          <p:nvPr/>
        </p:nvSpPr>
        <p:spPr>
          <a:xfrm>
            <a:off x="1630677" y="1971344"/>
            <a:ext cx="9748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클래스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(Class)</a:t>
            </a:r>
            <a:endParaRPr lang="en-US" altLang="ko-KR" sz="36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3529" y="1632790"/>
            <a:ext cx="3778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2019 Python Study Session2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 flipV="1">
            <a:off x="1603530" y="2838541"/>
            <a:ext cx="9555537" cy="1176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630677" y="3484872"/>
            <a:ext cx="62433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272123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 지향</a:t>
            </a:r>
            <a:endParaRPr lang="en-US" altLang="ko-KR" sz="2000" b="1" dirty="0" smtClean="0">
              <a:solidFill>
                <a:srgbClr val="272123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rgbClr val="272123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272123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클래스</a:t>
            </a:r>
            <a:r>
              <a:rPr lang="en-US" altLang="ko-KR" sz="2000" b="1" dirty="0" smtClean="0">
                <a:solidFill>
                  <a:srgbClr val="272123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(Class) </a:t>
            </a:r>
            <a:r>
              <a:rPr lang="ko-KR" altLang="en-US" sz="2000" b="1" dirty="0" smtClean="0">
                <a:solidFill>
                  <a:srgbClr val="272123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객체</a:t>
            </a:r>
            <a:r>
              <a:rPr lang="en-US" altLang="ko-KR" sz="2000" b="1" dirty="0" smtClean="0">
                <a:solidFill>
                  <a:srgbClr val="272123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(Object)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72123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생성자</a:t>
            </a:r>
            <a:r>
              <a:rPr lang="en-US" altLang="ko-KR" sz="2000" b="1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(Constructor)</a:t>
            </a:r>
            <a:r>
              <a:rPr lang="ko-KR" altLang="en-US" sz="2000" b="1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ko-KR" altLang="en-US" sz="2000" b="1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소멸자</a:t>
            </a:r>
            <a:r>
              <a:rPr lang="en-US" altLang="ko-KR" sz="2000" b="1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(Destructor)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72123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272123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상속</a:t>
            </a:r>
            <a:r>
              <a:rPr lang="en-US" altLang="ko-KR" sz="2000" b="1" dirty="0" smtClean="0">
                <a:solidFill>
                  <a:srgbClr val="272123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(inheritance)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72123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solidFill>
                  <a:srgbClr val="272123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메소드</a:t>
            </a:r>
            <a:r>
              <a:rPr lang="ko-KR" altLang="en-US" sz="2000" b="1" dirty="0" smtClean="0">
                <a:solidFill>
                  <a:srgbClr val="272123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2000" b="1" dirty="0" err="1" smtClean="0">
                <a:solidFill>
                  <a:srgbClr val="272123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오버라이딩</a:t>
            </a:r>
            <a:r>
              <a:rPr lang="en-US" altLang="ko-KR" sz="2000" b="1" dirty="0" smtClean="0">
                <a:solidFill>
                  <a:srgbClr val="272123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(Method Overriding)</a:t>
            </a:r>
            <a:endParaRPr lang="en-US" altLang="ko-KR" sz="2000" b="1" dirty="0">
              <a:solidFill>
                <a:srgbClr val="272123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6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940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 </a:t>
            </a:r>
            <a:endParaRPr lang="ko-KR" altLang="en-US" sz="4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" name="그림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904231"/>
            <a:chOff x="640080" y="-971550"/>
            <a:chExt cx="1660746" cy="81063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50712"/>
              <a:ext cx="1576513" cy="689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객체지향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프로그래밍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ctr"/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객체 지향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159192" y="1439613"/>
            <a:ext cx="10155770" cy="985031"/>
            <a:chOff x="5203632" y="2030379"/>
            <a:chExt cx="10155770" cy="9850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F6E05149-9424-4271-B356-F437CBF5FE0A}"/>
                </a:ext>
              </a:extLst>
            </p:cNvPr>
            <p:cNvSpPr txBox="1"/>
            <p:nvPr/>
          </p:nvSpPr>
          <p:spPr>
            <a:xfrm>
              <a:off x="5210406" y="2030379"/>
              <a:ext cx="6769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객체 지향 프로그래밍</a:t>
              </a:r>
              <a:r>
                <a:rPr lang="en-US" altLang="ko-KR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(Object-Oriented Programming)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FD54E8B-319E-49A7-943F-3759933F4521}"/>
                </a:ext>
              </a:extLst>
            </p:cNvPr>
            <p:cNvSpPr/>
            <p:nvPr/>
          </p:nvSpPr>
          <p:spPr>
            <a:xfrm>
              <a:off x="5203632" y="2646078"/>
              <a:ext cx="101557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데이터와 절차를 하나의 덩어리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객체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)</a:t>
              </a:r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로 묶어서 생각하는 방법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.</a:t>
              </a:r>
              <a:endPara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0407" y="2505132"/>
              <a:ext cx="6626862" cy="337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0" y="2734821"/>
            <a:ext cx="6406045" cy="3414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475" y="2734819"/>
            <a:ext cx="5410570" cy="31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클래스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(class)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란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207430" y="1449628"/>
            <a:ext cx="11307237" cy="1399785"/>
            <a:chOff x="5203631" y="2030379"/>
            <a:chExt cx="11307237" cy="139978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F6E05149-9424-4271-B356-F437CBF5FE0A}"/>
                </a:ext>
              </a:extLst>
            </p:cNvPr>
            <p:cNvSpPr txBox="1"/>
            <p:nvPr/>
          </p:nvSpPr>
          <p:spPr>
            <a:xfrm>
              <a:off x="5210407" y="2030379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클래스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(Class)</a:t>
              </a:r>
              <a:endPara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FD54E8B-319E-49A7-943F-3759933F4521}"/>
                </a:ext>
              </a:extLst>
            </p:cNvPr>
            <p:cNvSpPr/>
            <p:nvPr/>
          </p:nvSpPr>
          <p:spPr>
            <a:xfrm>
              <a:off x="5203631" y="2722278"/>
              <a:ext cx="1130723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객체를 만드는 설계도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.  </a:t>
              </a:r>
            </a:p>
            <a:p>
              <a:pPr algn="just"/>
              <a:r>
                <a:rPr lang="ko-KR" altLang="en-US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클래스로부터 만들어지는 각각의 객체를 </a:t>
              </a:r>
              <a:r>
                <a:rPr lang="ko-KR" altLang="en-US" sz="20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인스턴스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(instance)</a:t>
              </a:r>
              <a:r>
                <a:rPr lang="ko-KR" altLang="en-US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라 한다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.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10407" y="26228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06" y="2969114"/>
            <a:ext cx="6711527" cy="307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850" y="2849413"/>
            <a:ext cx="3163299" cy="321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7"/>
            <a:chOff x="640080" y="-971550"/>
            <a:chExt cx="1660746" cy="7658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50712"/>
              <a:ext cx="1576513" cy="496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클래스와 객체</a:t>
              </a:r>
              <a:endParaRPr lang="en-US" altLang="ko-KR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en-US" altLang="ko-KR" sz="15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Class &amp; Object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클래스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(class)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정의하기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214206" y="1469864"/>
            <a:ext cx="5094798" cy="592423"/>
            <a:chOff x="5210407" y="2030379"/>
            <a:chExt cx="5094798" cy="59242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F6E05149-9424-4271-B356-F437CBF5FE0A}"/>
                </a:ext>
              </a:extLst>
            </p:cNvPr>
            <p:cNvSpPr txBox="1"/>
            <p:nvPr/>
          </p:nvSpPr>
          <p:spPr>
            <a:xfrm>
              <a:off x="5210407" y="2030379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고양이 클래스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(Class)</a:t>
              </a:r>
              <a:endPara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10407" y="26228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5" y="0"/>
            <a:ext cx="5362575" cy="21240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6E05149-9424-4271-B356-F437CBF5FE0A}"/>
              </a:ext>
            </a:extLst>
          </p:cNvPr>
          <p:cNvSpPr txBox="1"/>
          <p:nvPr/>
        </p:nvSpPr>
        <p:spPr>
          <a:xfrm>
            <a:off x="214206" y="2841996"/>
            <a:ext cx="30831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class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클래스이름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: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&lt;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수행할 문장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1&gt;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…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&lt;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수행할 문장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2&gt;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…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6E05149-9424-4271-B356-F437CBF5FE0A}"/>
              </a:ext>
            </a:extLst>
          </p:cNvPr>
          <p:cNvSpPr txBox="1"/>
          <p:nvPr/>
        </p:nvSpPr>
        <p:spPr>
          <a:xfrm>
            <a:off x="4211321" y="2124075"/>
            <a:ext cx="79806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class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Cat:                        </a:t>
            </a:r>
            <a:r>
              <a:rPr lang="en-US" altLang="ko-KR" sz="20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</a:t>
            </a:r>
            <a:r>
              <a:rPr lang="en-US" altLang="ko-KR" sz="20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Cat </a:t>
            </a:r>
            <a:r>
              <a:rPr lang="ko-KR" altLang="en-US" sz="20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클래스 정의</a:t>
            </a:r>
            <a:r>
              <a:rPr lang="en-US" altLang="ko-KR" sz="20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def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meow(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66FF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self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):       </a:t>
            </a:r>
            <a:r>
              <a:rPr lang="en-US" altLang="ko-KR" sz="20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meow() </a:t>
            </a:r>
            <a:r>
              <a:rPr lang="ko-KR" altLang="en-US" sz="2000" i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메소드</a:t>
            </a:r>
            <a:r>
              <a:rPr lang="ko-KR" altLang="en-US" sz="20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정의</a:t>
            </a:r>
            <a:endParaRPr lang="en-US" altLang="ko-KR" sz="2000" i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1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   print(“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야옹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~”) 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      </a:t>
            </a:r>
            <a:r>
              <a:rPr lang="en-US" altLang="ko-KR" sz="20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self</a:t>
            </a:r>
            <a:r>
              <a:rPr lang="ko-KR" altLang="en-US" sz="20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는 </a:t>
            </a:r>
            <a:r>
              <a:rPr lang="ko-KR" altLang="en-US" sz="2000" i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메소드를</a:t>
            </a:r>
            <a:r>
              <a:rPr lang="ko-KR" altLang="en-US" sz="20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호출한 현재 객체를 의미</a:t>
            </a:r>
            <a:r>
              <a:rPr lang="en-US" altLang="ko-KR" sz="20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 (</a:t>
            </a:r>
            <a:r>
              <a:rPr lang="ko-KR" altLang="en-US" sz="20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자기자신</a:t>
            </a:r>
            <a:r>
              <a:rPr lang="en-US" altLang="ko-KR" sz="20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c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lass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Dog: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def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bow(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66FF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self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):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   print(“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멍멍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~”)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240713" y="3358239"/>
            <a:ext cx="762000" cy="643302"/>
          </a:xfrm>
          <a:prstGeom prst="righ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7"/>
            <a:chOff x="640080" y="-971550"/>
            <a:chExt cx="1660746" cy="76581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50712"/>
              <a:ext cx="1576513" cy="496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클래스와 객체</a:t>
              </a:r>
              <a:endParaRPr lang="en-US" altLang="ko-KR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en-US" altLang="ko-KR" sz="15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Class &amp; Object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211320" y="4272677"/>
            <a:ext cx="7675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gungong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= Cat()                  </a:t>
            </a:r>
            <a:r>
              <a:rPr lang="en-US" altLang="ko-KR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</a:t>
            </a:r>
            <a:r>
              <a:rPr lang="ko-KR" altLang="en-US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객체 생성방법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 </a:t>
            </a:r>
            <a:r>
              <a:rPr lang="en-US" altLang="ko-KR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i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인스턴스생성</a:t>
            </a:r>
            <a:r>
              <a:rPr lang="en-US" altLang="ko-KR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</a:t>
            </a:r>
          </a:p>
          <a:p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nmoon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=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Cat()               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</a:t>
            </a:r>
            <a:r>
              <a:rPr lang="en-US" altLang="ko-KR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i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건공이와</a:t>
            </a:r>
            <a:r>
              <a:rPr lang="ko-KR" altLang="en-US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인문이 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개의 객체를 생성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nuri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= Dog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()              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 </a:t>
            </a:r>
            <a:r>
              <a:rPr lang="ko-KR" altLang="en-US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누리 </a:t>
            </a:r>
            <a:r>
              <a:rPr lang="ko-KR" altLang="en-US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객체를 </a:t>
            </a:r>
            <a:r>
              <a:rPr lang="ko-KR" altLang="en-US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생성</a:t>
            </a:r>
            <a:r>
              <a:rPr lang="en-US" altLang="ko-KR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11319" y="53567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gungong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.meow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()                 </a:t>
            </a:r>
            <a:r>
              <a:rPr lang="en-US" altLang="ko-KR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</a:t>
            </a:r>
            <a:r>
              <a:rPr lang="ko-KR" altLang="en-US" i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메소드</a:t>
            </a:r>
            <a:r>
              <a:rPr lang="ko-KR" altLang="en-US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호출</a:t>
            </a:r>
            <a:endParaRPr lang="en-US" altLang="ko-KR" i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1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inmoon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.meow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()</a:t>
            </a:r>
          </a:p>
          <a:p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nuri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.bow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()  </a:t>
            </a:r>
          </a:p>
        </p:txBody>
      </p:sp>
    </p:spTree>
    <p:extLst>
      <p:ext uri="{BB962C8B-B14F-4D97-AF65-F5344CB8AC3E}">
        <p14:creationId xmlns:p14="http://schemas.microsoft.com/office/powerpoint/2010/main" val="392902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Setdata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메소드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207430" y="1166497"/>
            <a:ext cx="5094798" cy="479893"/>
            <a:chOff x="5210407" y="2030379"/>
            <a:chExt cx="5094798" cy="59242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F6E05149-9424-4271-B356-F437CBF5FE0A}"/>
                </a:ext>
              </a:extLst>
            </p:cNvPr>
            <p:cNvSpPr txBox="1"/>
            <p:nvPr/>
          </p:nvSpPr>
          <p:spPr>
            <a:xfrm>
              <a:off x="5210407" y="2030379"/>
              <a:ext cx="3083118" cy="49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s</a:t>
              </a:r>
              <a:r>
                <a:rPr lang="en-US" altLang="ko-KR" sz="2000" b="1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etdata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와 매개변수 </a:t>
              </a:r>
              <a:endPara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10407" y="26228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6E05149-9424-4271-B356-F437CBF5FE0A}"/>
              </a:ext>
            </a:extLst>
          </p:cNvPr>
          <p:cNvSpPr txBox="1"/>
          <p:nvPr/>
        </p:nvSpPr>
        <p:spPr>
          <a:xfrm>
            <a:off x="159192" y="4067898"/>
            <a:ext cx="7980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lass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FourCal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: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def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setdata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self,first,second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):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  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self.first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= first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  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self.second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= second</a:t>
            </a:r>
          </a:p>
          <a:p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6E05149-9424-4271-B356-F437CBF5FE0A}"/>
              </a:ext>
            </a:extLst>
          </p:cNvPr>
          <p:cNvSpPr txBox="1"/>
          <p:nvPr/>
        </p:nvSpPr>
        <p:spPr>
          <a:xfrm>
            <a:off x="6495627" y="1986282"/>
            <a:ext cx="5696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=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FourCal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()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a.setdata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(4,2)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5" name="설명선 2 34"/>
          <p:cNvSpPr/>
          <p:nvPr/>
        </p:nvSpPr>
        <p:spPr>
          <a:xfrm rot="10800000">
            <a:off x="159191" y="4395537"/>
            <a:ext cx="5555808" cy="837585"/>
          </a:xfrm>
          <a:prstGeom prst="borderCallout2">
            <a:avLst>
              <a:gd name="adj1" fmla="val 101657"/>
              <a:gd name="adj2" fmla="val 612"/>
              <a:gd name="adj3" fmla="val 137028"/>
              <a:gd name="adj4" fmla="val 5643"/>
              <a:gd name="adj5" fmla="val 146343"/>
              <a:gd name="adj6" fmla="val 21196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2647140" y="3750945"/>
            <a:ext cx="1842748" cy="383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메소드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(method)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7"/>
            <a:chOff x="640080" y="-971550"/>
            <a:chExt cx="1660746" cy="76581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50712"/>
              <a:ext cx="1576513" cy="496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클래스와 객체</a:t>
              </a:r>
              <a:endParaRPr lang="en-US" altLang="ko-KR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en-US" altLang="ko-KR" sz="15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Class &amp; Object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159192" y="3087865"/>
            <a:ext cx="555580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**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클래스 안에 구현된 함수를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메소드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(method)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라고 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6E05149-9424-4271-B356-F437CBF5FE0A}"/>
              </a:ext>
            </a:extLst>
          </p:cNvPr>
          <p:cNvSpPr txBox="1"/>
          <p:nvPr/>
        </p:nvSpPr>
        <p:spPr>
          <a:xfrm>
            <a:off x="207431" y="1746697"/>
            <a:ext cx="5717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lass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클래스이름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:</a:t>
            </a: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def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함수명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매개변수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):</a:t>
            </a: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수행할 문장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   …</a:t>
            </a:r>
          </a:p>
        </p:txBody>
      </p:sp>
      <p:pic>
        <p:nvPicPr>
          <p:cNvPr id="1026" name="Picture 2" descr="https://wikidocs.net/images/page/12392/set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2872198"/>
            <a:ext cx="57721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4696" y="5591083"/>
            <a:ext cx="452814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self , first , second 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매개변수로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95627" y="4979523"/>
            <a:ext cx="41251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객체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 자동으로 </a:t>
            </a:r>
            <a:r>
              <a:rPr lang="en-US" altLang="ko-KR" dirty="0" smtClean="0"/>
              <a:t>self</a:t>
            </a:r>
            <a:r>
              <a:rPr lang="ko-KR" altLang="en-US" dirty="0" smtClean="0"/>
              <a:t>에 전달된다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714999" y="1457155"/>
            <a:ext cx="61551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&lt; </a:t>
            </a:r>
            <a:r>
              <a:rPr lang="en-US" altLang="ko-KR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setdata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객체 생성 및 변수입력 실습해보기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&gt;</a:t>
            </a: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l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n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[1] 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                 </a:t>
            </a:r>
            <a:r>
              <a:rPr lang="en-US" altLang="ko-KR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a</a:t>
            </a:r>
            <a:r>
              <a:rPr lang="ko-KR" altLang="en-US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라는 객체생성</a:t>
            </a:r>
            <a:endParaRPr lang="en-US" altLang="ko-KR" i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l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n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[2]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                  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</a:t>
            </a:r>
            <a:r>
              <a:rPr lang="en-US" altLang="ko-KR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first = 4, second = 2</a:t>
            </a:r>
          </a:p>
        </p:txBody>
      </p:sp>
    </p:spTree>
    <p:extLst>
      <p:ext uri="{BB962C8B-B14F-4D97-AF65-F5344CB8AC3E}">
        <p14:creationId xmlns:p14="http://schemas.microsoft.com/office/powerpoint/2010/main" val="15021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사칙연산 클래스 만들기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207430" y="1166497"/>
            <a:ext cx="5094798" cy="479893"/>
            <a:chOff x="5210407" y="2030379"/>
            <a:chExt cx="5094798" cy="59242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F6E05149-9424-4271-B356-F437CBF5FE0A}"/>
                </a:ext>
              </a:extLst>
            </p:cNvPr>
            <p:cNvSpPr txBox="1"/>
            <p:nvPr/>
          </p:nvSpPr>
          <p:spPr>
            <a:xfrm>
              <a:off x="5210407" y="2030379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사칙연산 </a:t>
              </a:r>
              <a:endPara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10407" y="26228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6E05149-9424-4271-B356-F437CBF5FE0A}"/>
              </a:ext>
            </a:extLst>
          </p:cNvPr>
          <p:cNvSpPr txBox="1"/>
          <p:nvPr/>
        </p:nvSpPr>
        <p:spPr>
          <a:xfrm>
            <a:off x="159192" y="1720797"/>
            <a:ext cx="79806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lass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FourCal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: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def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setdata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self,first,second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):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  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self.first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= first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  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self.second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= second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def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add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(self): </a:t>
            </a: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result =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self.first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+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self.second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return result</a:t>
            </a: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def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sub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(self):</a:t>
            </a: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result =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self.first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-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self.second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return result</a:t>
            </a: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def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mul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(self):</a:t>
            </a: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result =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self.first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*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self.second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return result</a:t>
            </a: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def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div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(self):</a:t>
            </a: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result =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self.first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/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self.second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return result</a:t>
            </a:r>
          </a:p>
          <a:p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6E05149-9424-4271-B356-F437CBF5FE0A}"/>
              </a:ext>
            </a:extLst>
          </p:cNvPr>
          <p:cNvSpPr txBox="1"/>
          <p:nvPr/>
        </p:nvSpPr>
        <p:spPr>
          <a:xfrm>
            <a:off x="6190827" y="1916416"/>
            <a:ext cx="56963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 =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FourCal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()  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</a:t>
            </a:r>
            <a:r>
              <a:rPr lang="ko-KR" altLang="en-US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객체 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 </a:t>
            </a:r>
            <a:r>
              <a:rPr lang="ko-KR" altLang="en-US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생성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a.setdata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(3,8) </a:t>
            </a:r>
            <a:r>
              <a:rPr lang="en-US" altLang="ko-KR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</a:t>
            </a:r>
            <a:r>
              <a:rPr lang="ko-KR" altLang="en-US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객체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</a:t>
            </a:r>
            <a:r>
              <a:rPr lang="ko-KR" altLang="en-US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의 </a:t>
            </a:r>
            <a:r>
              <a:rPr lang="en-US" altLang="ko-KR" i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setdata</a:t>
            </a:r>
            <a:r>
              <a:rPr lang="ko-KR" altLang="en-US" i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메소드호출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1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1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a.add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()          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</a:t>
            </a:r>
            <a:r>
              <a:rPr lang="ko-KR" altLang="en-US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객체</a:t>
            </a:r>
            <a:r>
              <a:rPr lang="en-US" altLang="ko-KR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</a:t>
            </a:r>
            <a:r>
              <a:rPr lang="ko-KR" altLang="en-US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의 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add</a:t>
            </a:r>
            <a:r>
              <a:rPr lang="ko-KR" altLang="en-US" i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메소드호출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1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11</a:t>
            </a:r>
          </a:p>
          <a:p>
            <a:endParaRPr lang="en-US" altLang="ko-KR" i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1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a.mul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()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</a:t>
            </a:r>
            <a:r>
              <a:rPr lang="ko-KR" altLang="en-US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객체</a:t>
            </a:r>
            <a:r>
              <a:rPr lang="en-US" altLang="ko-KR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</a:t>
            </a:r>
            <a:r>
              <a:rPr lang="ko-KR" altLang="en-US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의 </a:t>
            </a:r>
            <a:r>
              <a:rPr lang="en-US" altLang="ko-KR" i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mul</a:t>
            </a:r>
            <a:r>
              <a:rPr lang="ko-KR" altLang="en-US" i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메소드호출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</a:t>
            </a:r>
          </a:p>
          <a:p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24</a:t>
            </a:r>
          </a:p>
          <a:p>
            <a:endParaRPr lang="en-US" altLang="ko-KR" i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1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a.sub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()         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</a:t>
            </a:r>
            <a:r>
              <a:rPr lang="ko-KR" altLang="en-US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객체</a:t>
            </a:r>
            <a:r>
              <a:rPr lang="en-US" altLang="ko-KR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</a:t>
            </a:r>
            <a:r>
              <a:rPr lang="ko-KR" altLang="en-US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의 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sub</a:t>
            </a:r>
            <a:r>
              <a:rPr lang="ko-KR" altLang="en-US" i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메소드호출</a:t>
            </a:r>
            <a:r>
              <a:rPr lang="ko-KR" altLang="en-US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1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##-5</a:t>
            </a:r>
          </a:p>
          <a:p>
            <a:endParaRPr lang="en-US" altLang="ko-KR" i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1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a.div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()         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</a:t>
            </a:r>
            <a:r>
              <a:rPr lang="ko-KR" altLang="en-US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객체</a:t>
            </a:r>
            <a:r>
              <a:rPr lang="en-US" altLang="ko-KR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a</a:t>
            </a:r>
            <a:r>
              <a:rPr lang="ko-KR" altLang="en-US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의 </a:t>
            </a:r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div</a:t>
            </a:r>
            <a:r>
              <a:rPr lang="ko-KR" altLang="en-US" i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메소드호출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1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##0.375</a:t>
            </a:r>
          </a:p>
        </p:txBody>
      </p:sp>
      <p:sp>
        <p:nvSpPr>
          <p:cNvPr id="35" name="설명선 2 34"/>
          <p:cNvSpPr/>
          <p:nvPr/>
        </p:nvSpPr>
        <p:spPr>
          <a:xfrm rot="10800000">
            <a:off x="159192" y="1720797"/>
            <a:ext cx="5454208" cy="4649616"/>
          </a:xfrm>
          <a:prstGeom prst="borderCallout2">
            <a:avLst>
              <a:gd name="adj1" fmla="val 100692"/>
              <a:gd name="adj2" fmla="val -416"/>
              <a:gd name="adj3" fmla="val 105609"/>
              <a:gd name="adj4" fmla="val -2929"/>
              <a:gd name="adj5" fmla="val 109769"/>
              <a:gd name="adj6" fmla="val -4521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4996202" y="849681"/>
            <a:ext cx="154940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클래스 정의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8" name="설명선 2 37"/>
          <p:cNvSpPr/>
          <p:nvPr/>
        </p:nvSpPr>
        <p:spPr>
          <a:xfrm rot="10800000">
            <a:off x="6114627" y="1916416"/>
            <a:ext cx="5454208" cy="4210114"/>
          </a:xfrm>
          <a:prstGeom prst="borderCallout2">
            <a:avLst>
              <a:gd name="adj1" fmla="val 100692"/>
              <a:gd name="adj2" fmla="val -416"/>
              <a:gd name="adj3" fmla="val 110150"/>
              <a:gd name="adj4" fmla="val 8713"/>
              <a:gd name="adj5" fmla="val 115920"/>
              <a:gd name="adj6" fmla="val 19928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7049770" y="837495"/>
            <a:ext cx="4837430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클래스를 통한 객체 생성 및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메소드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호출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7"/>
            <a:chOff x="640080" y="-971550"/>
            <a:chExt cx="1660746" cy="76581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50712"/>
              <a:ext cx="1576513" cy="496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클래스와 객체</a:t>
              </a:r>
              <a:endParaRPr lang="en-US" altLang="ko-KR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en-US" altLang="ko-KR" sz="15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Class &amp; Object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3485" y="2073767"/>
            <a:ext cx="4233061" cy="798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6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88910" y="1206827"/>
            <a:ext cx="5094798" cy="479893"/>
            <a:chOff x="5210407" y="2030379"/>
            <a:chExt cx="5094798" cy="59242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F6E05149-9424-4271-B356-F437CBF5FE0A}"/>
                </a:ext>
              </a:extLst>
            </p:cNvPr>
            <p:cNvSpPr txBox="1"/>
            <p:nvPr/>
          </p:nvSpPr>
          <p:spPr>
            <a:xfrm>
              <a:off x="5210407" y="2030379"/>
              <a:ext cx="4364570" cy="49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생성자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__</a:t>
              </a:r>
              <a:r>
                <a:rPr lang="en-US" altLang="ko-KR" sz="2000" b="1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init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__ 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 </a:t>
              </a:r>
              <a:endPara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10407" y="26228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6E05149-9424-4271-B356-F437CBF5FE0A}"/>
              </a:ext>
            </a:extLst>
          </p:cNvPr>
          <p:cNvSpPr txBox="1"/>
          <p:nvPr/>
        </p:nvSpPr>
        <p:spPr>
          <a:xfrm>
            <a:off x="159192" y="1949397"/>
            <a:ext cx="1172800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c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lass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MyClass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:</a:t>
            </a:r>
          </a:p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def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__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init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__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self,value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 : </a:t>
            </a:r>
            <a:r>
              <a:rPr lang="en-US" altLang="ko-KR" sz="24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</a:t>
            </a:r>
            <a:r>
              <a:rPr lang="ko-KR" altLang="en-US" sz="2400" i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생성자메소드</a:t>
            </a:r>
            <a:endParaRPr lang="en-US" altLang="ko-KR" sz="2400" i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self.Value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= value      </a:t>
            </a:r>
            <a:r>
              <a:rPr lang="en-US" altLang="ko-KR" sz="24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</a:t>
            </a:r>
            <a:r>
              <a:rPr lang="ko-KR" altLang="en-US" sz="24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멤버변수 초기화</a:t>
            </a:r>
            <a:endParaRPr lang="en-US" altLang="ko-KR" sz="2400" i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     print(“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클래스가 생성되었습니다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값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= ”, value) </a:t>
            </a:r>
            <a:r>
              <a:rPr lang="en-US" altLang="ko-KR" sz="24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## </a:t>
            </a:r>
            <a:r>
              <a:rPr lang="ko-KR" altLang="en-US" sz="24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객체 생성 구문 출력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생성자</a:t>
            </a:r>
            <a:r>
              <a:rPr lang="ko-KR" altLang="en-US" sz="2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메소드</a:t>
            </a:r>
            <a:r>
              <a:rPr lang="ko-KR" altLang="en-US" sz="2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내부에서 </a:t>
            </a:r>
            <a:r>
              <a:rPr lang="en-US" altLang="ko-KR" sz="2600" u="sng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self.Value</a:t>
            </a:r>
            <a:r>
              <a:rPr lang="en-US" altLang="ko-KR" sz="2600" u="sng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= value</a:t>
            </a:r>
            <a:r>
              <a:rPr lang="ko-KR" altLang="en-US" sz="2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로 바로 </a:t>
            </a:r>
            <a:r>
              <a:rPr lang="ko-KR" altLang="en-US" sz="2600" u="sng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멤버변수를 초기화</a:t>
            </a:r>
            <a:r>
              <a:rPr lang="ko-KR" altLang="en-US" sz="2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하고</a:t>
            </a:r>
            <a:r>
              <a:rPr lang="en-US" altLang="ko-KR" sz="2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, </a:t>
            </a:r>
          </a:p>
          <a:p>
            <a:r>
              <a:rPr lang="ko-KR" altLang="en-US" sz="2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객체가 새로 생성된 것을 출력하는 구문을 추가하였다</a:t>
            </a:r>
            <a:r>
              <a:rPr lang="en-US" altLang="ko-KR" sz="2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7"/>
            <a:chOff x="640080" y="-971550"/>
            <a:chExt cx="1660746" cy="76581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84869"/>
              <a:ext cx="1576513" cy="52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생성자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(Constructor)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46850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생성자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메소드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(Constructor method)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9995" y="809808"/>
            <a:ext cx="71119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&gt;&gt;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인스턴스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객체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생성시에 자동으로 호출된다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객체의 초기화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(initial)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을 담당한다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6E05149-9424-4271-B356-F437CBF5FE0A}"/>
              </a:ext>
            </a:extLst>
          </p:cNvPr>
          <p:cNvSpPr txBox="1"/>
          <p:nvPr/>
        </p:nvSpPr>
        <p:spPr>
          <a:xfrm>
            <a:off x="207430" y="2286634"/>
            <a:ext cx="1172800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c</a:t>
            </a:r>
            <a:r>
              <a:rPr lang="en-US" altLang="ko-KR" sz="2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= </a:t>
            </a:r>
            <a:r>
              <a:rPr lang="en-US" altLang="ko-KR" sz="2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MyClass</a:t>
            </a:r>
            <a:r>
              <a:rPr lang="en-US" altLang="ko-KR" sz="2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(10</a:t>
            </a:r>
            <a:r>
              <a:rPr lang="en-US" altLang="ko-KR" sz="2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)</a:t>
            </a:r>
            <a:endParaRPr lang="en-US" altLang="ko-KR" sz="2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endParaRPr lang="en-US" altLang="ko-KR" sz="26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실행 결과</a:t>
            </a:r>
            <a:r>
              <a:rPr lang="en-US" altLang="ko-KR" sz="2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:</a:t>
            </a:r>
          </a:p>
          <a:p>
            <a:r>
              <a:rPr lang="ko-KR" altLang="en-US" sz="2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클래스가 생성되었습니다</a:t>
            </a:r>
            <a:r>
              <a:rPr lang="en-US" altLang="ko-KR" sz="2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2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값 </a:t>
            </a:r>
            <a:r>
              <a:rPr lang="en-US" altLang="ko-KR" sz="2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= 10</a:t>
            </a:r>
          </a:p>
          <a:p>
            <a:endParaRPr lang="en-US" altLang="ko-KR" sz="2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34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7374</TotalTime>
  <Words>1785</Words>
  <Application>Microsoft Office PowerPoint</Application>
  <PresentationFormat>와이드스크린</PresentationFormat>
  <Paragraphs>428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Wingdings</vt:lpstr>
      <vt:lpstr>HY신명조</vt:lpstr>
      <vt:lpstr>Arial</vt:lpstr>
      <vt:lpstr>KoPub돋움체 Bold</vt:lpstr>
      <vt:lpstr>맑은 고딕</vt:lpstr>
      <vt:lpstr>함초롬바탕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SeungU Jung</cp:lastModifiedBy>
  <cp:revision>402</cp:revision>
  <dcterms:created xsi:type="dcterms:W3CDTF">2017-11-16T00:50:54Z</dcterms:created>
  <dcterms:modified xsi:type="dcterms:W3CDTF">2019-07-14T16:54:35Z</dcterms:modified>
</cp:coreProperties>
</file>