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2" r:id="rId13"/>
    <p:sldId id="273" r:id="rId14"/>
    <p:sldId id="271" r:id="rId15"/>
    <p:sldId id="278" r:id="rId16"/>
    <p:sldId id="274" r:id="rId17"/>
    <p:sldId id="275" r:id="rId18"/>
    <p:sldId id="276" r:id="rId19"/>
    <p:sldId id="277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049" autoAdjust="0"/>
  </p:normalViewPr>
  <p:slideViewPr>
    <p:cSldViewPr snapToGrid="0">
      <p:cViewPr>
        <p:scale>
          <a:sx n="75" d="100"/>
          <a:sy n="75" d="100"/>
        </p:scale>
        <p:origin x="35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E14AC-24F6-4E8E-A85E-96F2E6BA204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1679-AA69-4D87-BEE4-C0488F584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6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9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가 커지게 되면 </a:t>
            </a:r>
            <a:r>
              <a:rPr lang="ko-KR" altLang="en-US" dirty="0" err="1" smtClean="0"/>
              <a:t>오분류에</a:t>
            </a:r>
            <a:r>
              <a:rPr lang="ko-KR" altLang="en-US" dirty="0" smtClean="0"/>
              <a:t> 대한 벌칙을 강하게 주는 것이고 작아진다면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벌칙을 약하게 주는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감마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 샘플 데이터의 영향력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증가시키면 일반적으로 훈련 샘플의 영향력이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 경계가 더욱 부드러워지게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21679-AA69-4D87-BEE4-C0488F5844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3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21679-AA69-4D87-BEE4-C0488F5844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9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7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6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0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4814-AAE8-448D-BB9F-EE906EA01A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nel_(statistics)" TargetMode="External"/><Relationship Id="rId2" Type="http://schemas.openxmlformats.org/officeDocument/2006/relationships/hyperlink" Target="https://en.wikipedia.org/wiki/Kernel_density_esti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E23A6-978C-4BFD-B9E7-2DEF235B8CD3}"/>
              </a:ext>
            </a:extLst>
          </p:cNvPr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E1061-B468-4AE7-9CC1-79B060274218}"/>
              </a:ext>
            </a:extLst>
          </p:cNvPr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28E2-F394-44E9-984D-51A54FA91414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13500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2014890021 Theo Kim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7" y="2303911"/>
            <a:ext cx="3117393" cy="3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1026" name="Picture 2" descr="https://miro.medium.com/max/592/1*EaNAnQMdYpe2haWiojM2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7" y="3171680"/>
            <a:ext cx="3134888" cy="22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500/1*ExFhjV8u1RNbrUYGOZxB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86" y="3171680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62042" y="5552477"/>
            <a:ext cx="436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&lt;Gaussian </a:t>
            </a:r>
            <a:r>
              <a:rPr lang="ko-KR" altLang="en-US" sz="1600" b="1" dirty="0" smtClean="0"/>
              <a:t>분포를 이용한 커널 밀도 추정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9454" y="1867434"/>
            <a:ext cx="850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FF0000"/>
                </a:solidFill>
              </a:rPr>
              <a:t>커널</a:t>
            </a:r>
            <a:r>
              <a:rPr lang="en-US" altLang="ko-KR" b="1" dirty="0" smtClean="0">
                <a:solidFill>
                  <a:srgbClr val="FF0000"/>
                </a:solidFill>
              </a:rPr>
              <a:t>(Kernel)</a:t>
            </a:r>
            <a:r>
              <a:rPr lang="ko-KR" altLang="en-US" b="1" dirty="0" smtClean="0"/>
              <a:t>을 만들어 나가는 것 </a:t>
            </a:r>
            <a:endParaRPr lang="en-US" altLang="ko-KR" b="1" dirty="0" smtClean="0"/>
          </a:p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우리는 데이터의 분포 상태를 정확히 알 순 없으므로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주어진 데이터의 분포를 잘 반영하는 새로운 분포를 추정해 나가는 것이다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8981" y="5552477"/>
            <a:ext cx="436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여러가지 커널을 나타내주는 분포들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14" name="AutoShape 6" descr="data:image/png;base64,iVBORw0KGgoAAAANSUhEUgAAB/MAAASZCAYAAAAn7T2TAAAABHNCSVQICAgIfAhkiAAAAAlwSFlzAAAuIwAALiMBeKU/dgAAADl0RVh0U29mdHdhcmUAbWF0cGxvdGxpYiB2ZXJzaW9uIDMuMC4xLCBodHRwOi8vbWF0cGxvdGxpYi5vcmcvDW2N/gAAIABJREFUeJzs3XmYXFWZ+PFvb0k6CdkXCGFfDpvsm4isgguKiKIMojiKI4qKyoz4U8dlUEQdRh1ABzcEZRR3BtxYFBRFgQBhP4SQEJZsZOv0mu6u+v1xq5Pq7qr0VsvtzvfzPP1w76lb97xpblf3ue+576nJZrNIkiRJkiRJkiRJkqT0qK12AJIkSZIkSZIkSZIkqTeT+ZIkSZIkSZIkSZIkpYzJfEmSJEmSJEmSJEmSUsZkviRJkiRJkiRJkiRJKWMyX5IkSZIkSZIkSZKklDGZL0mSJEmSJEmSJElSypjMlyRJkiRJkiRJkiQpZUzmS5IkSZIkSZIkSZKUMibzJUmSJEmSJEmSJElKGZP5kiRJkiRJkiRJkiSljMl8SZIkSZIkSZIkSZJSxmS+JEmSJEmSJEmSJEkpYzJfkiRJkiRJkiRJkqSUMZkvSZIkSZIkSZIkSVLKmMyXJEmSJEmSJEmSJCllTOZLkiRJkiRJkiRJkpQyJvMlSZIkSZIkSZIkSUoZk/mSJEmSJEmSJEmSJKWMyXxJkiRJkiRJkiRJklLGZL4kSZIkSZIkSZIkSSljMl+SJEmSJEmSJEmSpJQxmS9JkiRJkiRJkiRJUsqYzJckSZIkSZIkSZIkKWVM5kuSJEmSJEmSJEmSlDIm8yVJkiRJkiRJkiRJShmT+ZIkSZIkSZIkSZIkpYzJfEmSJEmSJEmSJEmSUqa+2gFIkiSNVSGEemBWbnd1jLG7mvEMxWiOXZIkSdK2azSPZYx9dAkh1AGzc7svxRi7qhnPUIzW2EMIE0keUm3bFq4xSQKT+ZIkSeX0U+BNue0fAu+sYixDNZpjlyRJkrTtGs1jGWMfXa4F3pHb/hVwZhVjGaqSxR5CmAK8EqgZ4luzwH0xxlWD7OcC4Fu53cXAnkPsryRCCGcCxwDPAX+JMT5QpTimAl8FXgtsT2XyfU3AvBhjSwX6kpRjMl+SJKl8ZhTZHpQQQgPwJ5KnGzqB98QY7y1RbAMZUeySJEmSVCWOw6pjNMc+XKP531zK2D8KfG6Y770GuGCQx25fZLvSLiZJ5gP8FjitSnFcCry3wn1OAbYDTOZLFWQyX5IkKb2mAq/I298PqNRNJEmSJEnaFo3ZcViuFP5ckokKE4GXgJUxxqaqBqbRrnEE751QsigqIIRQC+yb11SVp/JzTqpCnxtIns6XVEEm8yVJKqEQwq3AqxhcabE2YA2wCvgbcBvw+xjjpmH0uxewgGR27Na0kPzRvQZ4BHgIuDnG+MRQ+8z1OxlYCswczvv7uC7G+K4SnGezXMmxU4G6EZymG1gPPBhjfKkkgUmSJEkqGcdhI+I4bIzLrTF+HvB6klLofa/XbAjhUeB24HsxxscqHOKIhBCOBHYf4WkyQDPwSIzxuZFHNTghhFeRTKwYiQ6Sz7MHY4ytI49qWO4AjiRZy34ossDvSh9OWR0JTM/b/2u1AqF3HHcAp1fxGpBURibzJUkqrb0Y/BphjcD83NehwAeBZSGE/wC+H2PMDqHfHRj4BhLApNzXDsABwD8BXw4h3A98MsZ42xD6hKQUWyluIAHsWqLz5DsduL5E5+oMIVwUY/zWwIdKkiRJqiDHYcO3a4nOk89xWAqEEGqAi4BPsfWEcQ3wstzXR0IItwAfjjEuLXuQpXEtSfWEUsiGEK6MMV5UovMVFUJoJJlMVCobQghvjDHeVcJzDkruM6yU/5Y0O7/P/oHA76sRCL0nTC00kS+NXUOdKSVJkrZusDeQitkZ+C7wk9zAbrBG+jv9cODWEMJ3ciXDKtVvvlUlPFePkTwJ0lcDcFkIYVSVgJMkSZK2AY7Dhs9x2BiUq47wf8DX6J/Iz5BUiVhG8jR6vhrgDcBDIYQzyx1niZTyeqsBPpSrulFupYwbkuUh3lficypPCGE34J19mj+Yks+noUxEkzTK+GS+JEnlcz9wSoH28SRr000HAnAwcBawW94xbwUmhhBOH+KTIT2+DFzep60GmAxMI5m1fizwNmB23jHn547rO9N4sL4OfH6Y7y3Hmlt/B/6X4Q+S60nKEM7J7U/LbS8beWiSJEmSysBx2NA4DhtjQggNwC+Ak/OaNwE35L7+FmNsyzt+F5K1t98PHJFrngr8LIRwVozxlxUJfPi+Bxw2gvfX5N6/R97+XsCiEcY1kBbgWySVNoajBjiaZDJSj7Yix5ZECGE2ybVRKatijKlYnz1X6eI7JBOM8u0EfDr3JUllYTJfkqTy6Y4xrt/K60uAB4AfA5eEEN4JfIPkRgUk69l9ONc2VO1F+l4HPEeyTuONIYSPA/8O/L+8Y94TQvh5jHE4ZcI6Bvg3V1SM8Ung7SM5RwjhHJIbHj3GjSgoSZIkSeXkOKzKHIdV3Vfpnch/GHhrjDEWOjjG+CxJqfprQwjnAVeRTECpBf43hPDyGOODZY552GKMXx3pOUIIBwIL85rKfr3lJgx9YCTnCCGcT5Jg7vGPEQW19b5mAC/QP5ldTkuA3SvY39Z8gN4/V6vZMinr4yGEW2KMf698WJK2BSbzJUlKiRjj9SGEp4A/AT0luj4VQrgmxthepj7bgE+GENaSDPh7fJ7qrfmVNtP77K+sShTDFEKYQvL0z1BLcZZqDU5JkiQptRyHpZbjsOH1G4AL85oeBY6LMW4YzPtjjNeFEJYCfyCpZjEeuCqEcOwwq1WMFpP77I+W6+0VedsZ4OYy9jWFyibye/qsuhDCy+n9Wb0WOBT4HXAAyffl/0IIR8cYn6lCiJLGOJP5kiSlSIzx7yGEr7HlCY3ZwNnAD8rc9X+RPDlxcG7/iBDC9jHGFWXudzTYN2+7Kca4sWqRDM87SJ6skCRJklSA47BUchw2PJ9myz3/DHD2YBP5PWKMd4UQPsuWJSOOAU4HbipZlOmzS5/956sSxRDkllN4Y17TXTHG5WXsciVwL5Wd+P9QBfsqKISwD3AL0JjX/NEY4/MhhLcD95As4TIb+GMI4dQY41NVCFXSGGYyX5Kk9PkWvcstnkKZbyLFGDMhhB+x5SZSDcmAPe1r41VC/k2kJ6oWxfBVeua8JEmSNBo5DksXx2FDFEKoJ1kmosdPY4yPDfN0Xwc+BszJ7b+NsZ3M3z9vu4VRkMwHTqV3BYsby9lZrqLIUeXsI21yifw/ADPymr8XY7weIMb4cAjhbcCvgTqSSSF3hxBOr0LJ/ZoK9yepgkzmS5KUMjHG50IIzwPzc03HVKjr+/vsb1+hftNuv7ztR6oWxfDdQ1Jqb6jlHV9O7wGrJEmSNGY5Dksdx2FDdxQwLW//V8M8DzHGjhDCLcC7c02vDyHUxhgzwz1nyh2St/3YKFlS4J/ztluAn1QrkLEohHAcSZI+f8LEn+m9jAUxxltCCOcD3yP5eZ8N3BVC+LcY43+XOczuvO1DQggTY4ytZe5TUhWYzJckKZ2eYMtNpJ0rNGhe22e/7xqF25wQwn70vpl2d7ViGa4Y4z9ISiIOSQjhTuD4kgckSZIkpZfjsBRwHDbscdhuffbvG+Z5evyNLcn87Uie0h9zS0CEEOrovfb8X6sVy2CFEPYA3pTXdP1Ql1MolxDC9sBpJBNT9iH5TGsENgCrSCYw3Q3cFmPsqlacW5NLzl8FjM9r/jvw+hhjR9/jY4w/CCFsBP4XGJf7+kYI4VTgwhjjs2UKdR0wL7d9ItASQihTV5tlgXNjjP9b7o4kbWEyX5KkdGrK264FppL8kV5O0/rsN5e5v9HgdX3276xGEJIkSZIqwnFYOjgOG565ffZXjfB8fd+/PWMwmQ8cSfKz3uOuagUyBB+jd9WHq6oVSI8QwgHApSRLPWwt73Rq7r8rQwjXAF9Oy9PkIYQ5wHfoPxHnD8BbY4wbi703xviLEMKrgJ+yZTLSacCJIYRLgf8uw7/zTnovEVEJNWyZQCCpQkzmS5KUTp199idUoM89++y/WIE+0y7/JtLDZZxNLUmSJKn6HIelg+Ow4anrs99d8KjB6/v+hhGeL63OzNtuB26vViCDEULYid4l9n8dY3y8WvEAhBA+D3ySwvmmLLCJ3k+5QzL55DPAO0MIb44xPjDEbhtDCH2XKemRAa6IMd44mBOFEGqB84Avk5TJz3c18JHBVBGIMf4lhHAIyZIHPRU2JgJfAi4KIXwJ+G4Jk/qfJql68GqS72cl8n1Z4PkK9CMpj8l8SZLSKX+WaxZYU4E+39Bnv9igaFTJlcyrz31NIBlATiAZ8EzM+5oETCEpATcd2BE4Nu9Uv6xc1JIkSZKqwHFYiTgOq4qVffZnMbKkW98n/cfcU/m56/SteU23xRhbqhXPIH2F5OcIks+pz1QxFkII/wO8L6+pk+Tp9J+TLPWwPMaYCSGMAwLwSpLE+ZG543cF/hRCOCXGeO8Quq4FDtvK6ycCAybzQwivJ0m2H9DnpbXA+THGXw0hJmKMK0IIJwEXApcBk3MvbQ98A/iPEMKPSJL6Dw3l3AX6Wg+8ZyTnkDQ6mMyXJCllQggT6T0gWRhj3FTmPg8G3pjX9ECMcUk5+yy3EMJ8YBGleZomA1xXgvOkSghhPLC9T7pIkiRpW+c4rDQchw2sjOOwpX32D2Zkyfyj87Y7GIPJfJJ153fO27++WoEMRgjhFcDZeU03xhgf6XPMV4CTBnG6vlVBhhPP2+idyL8XOCfGuLjvsbnP00dyX98MIbwF+B7JZJ4pwE9CCAdtrZT9EBU9TwhhO+DcXOwHFTjkRuBjMcZhVUqJMWaAK0MINwGXk/w/q8m9PJUk0X9hCGEZcAvwFe/LSNoak/mSJKXP20meTugxpFnAQxVC2J5k1nT+emtfLmefFTKN0pXFvDXGuDRXem0HtgzCBtK3jNxQ9S1rOGWoJwghTAfmkzzhMh/YG9gH2BfYDagLIZweY7x5hLFKkiRJo5njsNJwHEbVxmH3AE1sifc0kkThkOWeos6vGnFHjLHvMhRjwcfytl8C/q9agQwkNwnkm3lNLcDHCxx6Elt/Yr2U/iNv+2HghBhj22DeGGP8eQhhOXAXyRIRuwEXAF8dZN9twHFFXssAjxZ6IYRwHnAVW56Yz/cgSRL/zkHGsFUxxmXAOSGELwOfA06n92f+zsAHgGeAK0rRp6SxyWS+JEkpEkKYS1Leq0cL8K0y9nda7vw75TXfGGP8abn6rKDVwBJgHNBFskZbW95XB8l6eK15Xz37x5GUZOvRM5i8DLikArH3aCKJe1xu/zO59dc6+hxXQzIQnZL3NZWkjFsjAzsMMJkvSZKkbZLjsJJyHFalcViMcVMI4TfAP+WazgshfD7GOJwn6j9IMoGixy9GHGDKhBCOBl6e13RVuatxjNBlwIF5+5+LMT5X4Lj2SgST+5nYO6/pI4NN5PeIMf41hPATkslUAO9k8Mn8TIxxOMuSzKR/In8h8Hng1zHG7DDOuVUxxoXAm0IIu5JMWHgHW5Z1aQd+WOo+JY0tJvMlSUqJEMIc4HaSgUWPT8YYVw/jdBNCCNP6tPWsRbgXcDhwFsmTAfmuB947jP5SJ8a4Eth9qO8LIcwEPpzX9PcY4x9z24VmbpdNjLE7hHA3W0rkzQTeVcIuMkAkeYJDkiRJ2uY4Distx2GDUs5x2BdI1oCvI5lQcF0I4XUxxr7VBooKIRwJXJrXtBj4UUmjTIe+E3iuqlYgAwkhnAx8NK+pDbimyOFvpvdEoWK+Bhw7grDyE/mtMcY/DfM8f2BLMj+EEGpzZerL5Zsk38t5wG+AK2OMt5Wxv81ijEuBT4QQ/h9wJMmT+otjjKuKvSeEsIgSLIlQITHG2Pf3m6QSMJkvSVKV5UoGvg34OjAn76WfAVcO87SXMPgnF7LA34DLYoy/HWZ/m/sNIQzniYnnYow7D3xYRXwBmJ63/69524+TrDk42PKOs9nyNMdwXUwyuJ0z0IFFtAHLgReAF4HngKeAJ0jWAS3VenSSJEnSqOE4DHActjWjchwWY3w8hPAtkifrAU4FbgwhvCvG2DzQ+0MIryN5SnhiXvO/pvyJ9SELIbwDOCGv6YoY45oqhbNVIYSdSCZT5F//jcA3gHf3PT43oWblIM67YYSh5S9L0jKC8+S/t4FkmY7WEZxvq2KM7SGE44HOIpUNyi739P8/cl8DGS2JfIBQ7QCkscpkviRJ5VNX4KkMSAYm00lmMR8DnE2yTla+m4F3lqO8VwHXAl+JMcYK9FXMYGaNl10I4VXA+/Kabowx/rVnJ8b4TXqvUTfQ+e4Ejh9JTDHGh0IIuwOnkFwz25H8DVcDdJKUf2wFNgDrc//t2V4dY1w3kv4lSZKkUcZx2OA5DitilI/DLiYpx96znvibgUNDCJeRfG97TSTITWw5Kve+M+mdNP6PGOOvyx9y5eQ+H/4zr2kFgy/tXlEhhO2AW0iWbujrn0MI98QYv1PhsHosy9ueHUKYF2N8cRjneVne9ksxxrIl8nvEGJ8pdx8ltBjYo9pBDNKT1Q5AGqtM5kuSVD6HA0MdwGeArwD/HmPsKn1IBb2bZBB4E0k5yScq1G++l6rQZy+5so7XsuXGxRp6l3msmhhjCzCmbqBIkiRJZeI4bPAch23FaB2HxRg3hRDOIKkycXKueTfgO8C3QggLSaoGtAGzSBL/M/ucJgt8Kcb42cpEXVFfo3fFhYsGU7Wg0kIIdcBPSP7/9Pg+SWn8nhL3V4YQHoox3lfp+EiWidhIMtEF4BMM8Wc3hDAFOD+v6Q+lCW3siDGOpifzJZVJbbUDkCRJm70IHBVj/H8luIH0/hhjTc8XSYm82STluV5DMsD6NdAzYK0BzgAeCCF8YAT9fp3kaZehfu04gj5HLIRQD/wcmJ/XfOHW1i3bBrQU2ZYkSZLGEsdhVeI4rKCSjMNylQFeDXyO3iXL64HDgNcDZwEn0j+R/wzw+hjjp4bbf1qFEN4PvCuv6eYY40+rFE5RuUT+D4DX5TXfAvwL8EaSKhAA44FbclUkKio32eV7eU0fGsrnWAhhEnAjW37+M8B/ly5CSRo7fDJfkqTq6CJZO68b6Bl0zQbWlqOzGGMbyaz7l0hKdP2BZAZ3I3Ah8EmSmzkTgKtDCFNjjF8aRlcdMcb1JQq7kq6m93p518QYb6xSLGnxDrZcm4uqGYgkSZJUIo7D0sVxWH8lG4fFGLuBz4cQvgl8hGTiyH5FDm8H7gauB35cwQoVFRNCOJZknfkey4H3VCmconKJ/OuBc/KaFwBn5/6fPhlCOIdkWZBakioDvw8hHBNjrHS1jU+TTAzpeXr86hDCKSTLMzxY6A0hhHHAm4Av0Hs9+C/HGO8tZ7CSNFqZzJckqXz+EWM8emsHhBB2JLmpMx5oIJk1/87yh5bI3Vz6z1xpx9+z5abBF0MI98YY76hULNUSQvgqyez2Hn8nudGxTYsxrqVMNzUlSZKkMnIcNgo4DiusHOOwGONq4FPAp3LXfiCZxDKRZFmDlcDDuetyTAoh7EZSBaIh19QFvD33vUmNXLWK64F/ymt+Ajgt9yQ8ADHG34YQPgh8M9e0F8kT+qfEGDdWKt4YY0sI4WTgVpLrCpJJI2eEEBYD95FMoGoHppAsD3A0MLXPqa4muUYlSQWYzJckqYpijC+EEL4NfCjX9PYQwuUxxscrHMeiEMKZJAOtBpJyj/8JHFLJOCothHA58K95TUuAN8YY26sUkiRJkqQycxxWXY7DqifG+AJJcnWbEULYE/gjMDev+SMxxj9VKaSCcuvH/5RkeYQejwCvKrT0RIzxWyGEmcCluaajgNtCCK+pZKWOGOOyEMLRwJdIJuj0LO28R+5ra1YBF8cYf1TGEAkhLKJ3FYA0WxRj3LvaQUhKF5P5kiRV32XA+UAjyaDnP4C3VDqIGOPCEMIPgXfnmg4OIRwWY1xQ6VjKLYTQAHwHOC+v+UXglNGwPmMI4QHKf4OvHVgG/BD4YowxW+b+JEmSpEpyHFZhjsMGxXFYCYUQ9gXuAHbIa/56jPHqKoVUUAhhF+A3wP55zQ+S/GysKfa+GOMXQgjTgY/lmo4C/hRCOLWSVQdykwfeH0L4L5KE/hkUT563A/eSXOM/iTE2VyDE0ZLIh6TKwoBCCHNJluLYrrzhANAJrCapJHPxKF3WRRrVagc+RJIklVOMcQXJDY0eZ4YQDq1SOD/vs39cVaIooxDCHJIBSP4NpOXAyTHGxdWJash2rkAfE0hK4F0KnFuB/iRJkqSKcRxWWY7DBs1xWImEEI4E7qR3Iv9atiS+UyH3VPs/6J3IvwM4aWuJ/B4xxouBr+Q1HQz8NYSwT0kDHYQY46IY47/FGPcCZgHHAKeRTJQ6JRfblBjj8THG7w4jkb8M6JngsnQI71s0xH6q6clBHjedyiTyIakcM49k0tlXK9SnpDw+mS9JUjp8BXgfyZqNNcAXgNdVIY6+g4ZK3KyomBDCccBP6D2Yf4Zktvsz1YlqWO4FDizj+RuBGXn7J5LMmpckSZLGEsdhFeA4bNAch5VICOFDJEtWjMtr/i7wvjRVOwghfITkc6ghr/nbwIUxxq7BnifGeEkIYSNbSu7vBdwbQrgwxliVayg3EeGeEp/z+8D3h/G+kpatDyE8CYTc7jUxxgtKef5BWgksACaXuZ86YFe25BJPKnN/kgowmS9JUgrk1mz8PvD+XNNrQwiviDH+tcKh9J31PbHC/ZdFCKGRZFD7UXpXJroLeFuMcWVVAhumGGPZbzCGEB4GXpbbnVnu/iRJkqRKcxxWXo7Dhm60jMNylRYOAFbGGB+rdjw9QghTge8Bb+7z0ldijJdUIaSCcqXxrwXemNfcDfxrjPHrwzlnruT+S8CVJHmf7YDrQgi3jrafNQ0sxrgOOLwSfYUQLgU+ndtN7eeSNJaZzJckKT2+BLyHLTPHvwicUOEYZvTZr9gaa+USQjgV+CawR15zlmT2+6dijN1VCSz91uZt11UtCkmSJKm8HIeVgeOwYUvFOCyEMAPYEZgP7ELyZG7P194kJb4hKQ9/dMUDLCCEcDrwDZIYe7QA58cYf1KVoAoIIexBUkZ/l7zmFcC5McY7RnLuGOP/hBCeAm4kKXP/ZRP5KoENedvmFKUq8AdPkqSUiDE+F0L4HlueCjk+hHBKjPG2Coaxb5/9FRXsu6RCCPuRlNV7bZ+X1gPvjDHeXPmoJEmSJKWJ47DSchxWeSGE3Ukmo9SQVECoIynb3vM1Pvc1IffVSFKaewowjSQxPxOYDcwhWRt7wiC732PgQ8orhBBIkviv7vPSIuDMGOOjlY9qq6aTTJLocSvwjhjjqlKcPMb4xxDCIcA7gS+X4pyDFUJ4D/BBkgkf5agw0k3yWXIf8KEY49Nl6EOSUsdkviRJ6dL3qZAvAJW8ifTWPvt/qWDfJZMrrfcQvdedA/g/kgHfsspHJUmSJCmlHIeVgOOwygshnA38uMLdtgFPAY9T2Z+TfnLlvy+h/zX3c5In8jf0f1d1xRjvDyH8O/AfwL+TPD2fLXEfzwOXlfKcAwkhHA58t8zd1JFMPHkN8C3glDL3J0mpUDvwIZIkqVJijM+RrO/W48hcqbiyCyEcCpyb17Q0xriwEn2XWm7A/rO8psXAaTHGN3oDaWAhhEkkJRV7dFUrFkmSJKncHIeVhuOwkRnmOGxaGULZCDwJ3E6yrvvngHcBxwM7AZNijAfHGM+JMV5bhv6H4jh6J/KfAV4fYzwrjYn8PJcDO8YYLy91Ir+KTqxwf0dUuL9tUgihDtgzr8n7Q1IV+GS+JEnpczlwPlsGpJeGEG4u5wAvhLA/8Gt6/21Q0XJsZfARknKVN5HMdG+vcjwlE0JoAD4PvBnYmcGXQByukpT7kyRJklLMcVhpOA4rncGMwxYCj5GUza8BMiTJtk25rw6SJ+lbSdaPbwGagSaSdbDXA6tzfa0EVsQYm0v6ryivDwELSMqvfxX44mi45nKfK2NtnD09bzsDHBBjfKJUJw8hjAOuB96Wa5pSqnOPViGEuSS/M04G5tK/QkU5LK9AH5L6MJkvSVLKxBiXhRCuI7mRBHAgyWDlJ6XuK4QwmeRmy8eB7fJe+jvw7VL3V0kxxtXAodWOo0z+Ffh/Fezv/yrYlyRJklRxjsNKw3FYSQ04Dosx3gMcUIFYUinG+HAI4bXAkhjj4mrHs43LrwK9vpSJfIAY46YQwgK2JPNrSnn+UerbQEWqyOT5eYX7k4TJfEmS0upy4J9J1gMD+HwI4Wcxxu5Bvr8xhJBfbq+WZKb+ZGBXkicljidZX6zv0wQPAm+IMWaGGbvK79Q++2uBzhKeP0vy9MZi4PoY4y0lPLckSZKUVo7DtDWOw1Ioxnh7tWNQP+WqaDJWliQolVPytjuAZSRVEUptE/Ai8Fvgm2U4v6QBmMyXJCmFYoyLQwg/ZsvaiXsD5wHfH+Qp/iv3NRRZ4IfAh1O+tpxgZt72zTHGSs/EliRJksYcx2EagOMwSakQQpgINOY1XRRjvKZa8Ugqr9qBD5EkSVXyJXrPOv5Mbo2wQkYy87YV+ClwVIzxPG8gjQr5f8OtrVoUkiRJ0tjjOEzFOA6TlBZ9c3v+DpHGMJ/MlySptJYCu+RtD1uM8fEQwteBD5OUedwFOBb4Y4HDVwDNJOUbC+kCWnLHrAeeAh4FHgBujTG2DjPMdUATMIXkhteyYZ5HkiRJkoZrKY7DJEmSNAaZzJckqYRijCeU+HwfAz42iOOeArYrZd+DkXt6ZGql+5UkSZKkHo7DJClVakbZeSUp1SyzL0mSNPp05W1vX7UoJEmSJGnb4ThMKi5/2ZFpIYRQypPnljs5pEh/26LOPvt7hxDM90ljlE/mS5IkjT4r87ZfHUJYB3SUuc8fxxg/WuY+JEmSJCmtHIdJxTXlbdcCT5Y4n9/XunKePO1ijB0hhLXAjFzT54HPl/l73mNZjHGXgQ+TVCom8yVJkkafW4FT8/anVaDPQwY+RJIkSZLGLMdhUnH3VLi/uyrcXxrdDJxXhX53rkK7bw2KAAAgAElEQVSf0jbNZL4kSVL5LAWOz9sulSuBecCZwI5AQwnPXcySCvQhSZIkSSO1FMdh1bCU8nzf02xpke3RYGmR7WGJMd4VQrgEeB8wHxg30nMW0A28BNwJVLNixXNAzyPwz1cxjotIKhScCMyicvm+0fS5JI0JNdlsttoxSJIkSZIkSZIkSakWQqgDGoFsjLGl2vFIGvtM5kuSJEmSJEmSJEmSlDK11Q5AkiRJkiRJkiRJkiT1ZjJfkiRJkiRJkiRJkqSUMZkvSZIkSZIkSZIkSVLKmMyXJEmSJEmSJEmSJCllTOZLkiRJkiRJkiRJkpQyJvMlSZIkSZIkSZIkSUoZk/mSJEmSJEmSJEmSJKWMyXxJkiRJkiRJkiRJklLGZL4kSZIkSZIkSZIkSSljMl+SJEmSJEmSJEmSpJQxmS9JkiRJkiRJkiRJUsqYzJckSZIkSZIkSZIkKWVM5kuSJEmSJEmSJEmSlDL11Q5A6bZgwYIG4MACL60CMhUOR5IkSZLSqBaYU6D94cMOO6yz0sFIfTm2lyRJkqStSu243mS+BnIgcH+1g5AkSZKkUehwYEG1g5BwbC9JkiRJw1H1cb1l9iVJkiRJkiRJkiRJShmT+ZIkSZIkSZIkSZIkpYzJfEmSJEmSJEmSJEmSUsZkviRJkiRJkiRJkiRJKVNf7QCUeqsKNe6zzz40NDRUOpYxoauriyeeeKJX27777kt9vT+OSgevUaWd16jSzmtUaec1WnqdnZ08+eSThV4qOJ6SqsCxvUrG3yOSRsrPEUml4GeJSinN43qvaA0kU6ixoaGBcePGVTqWMaGmpqZfW0NDgzdQlBpeo0o7r1Glndeo0s5rtKIKjqekKnBsr5Lx94ikkfJzRFIp+FmiCqn6uN4y+5IkSZIkSZIkSZIkpYzJfEmSJEmSJEmSJEmSUsZkviRJkiRJkiRJkiRJKWMyX5IkSZIkSZIkSZKklDGZL0mSJEmSJEmSJElSypjMlyRJkiRJkiRJkiQpZUzmS5IkSZIkSZIkSZKUMibzJUmSJEmSJEmSJElKGZP5kiRJkiRJkiRJkiSljMl8SZIkSZIkSZIkSZJSxmS+JEmSJEmSJEmSJEkpYzJfkiRJkiRJkiRJkqSUMZkvSZIkSZIkSZIkSVLKmMyXJEmSJEmSJEmSJCllTOZLkiRJkiRJkiRJkpQy9dUOQJIkpUc2myWTyZDNZqsdSlFdXV0F22pqaqoQjdSf16jSbqxfozU1NdTW1o6Zf48kSZIkSdp2mcyXJGkb1tXVRXNzMxs3bqStrY3u7u5qhzSgQhMNlixZYtJGqeE1qrTbVq7R+vp6Jk+ezJQpU5g4ceKY+/dJkiRJkqSxz2S+JEnboObmZlavXk17e3u1Q5EkqSy6urpYv34969evp66ujqlTpzJnzhyT+pIkSZIkadQwmV8iIYRJwJHAvsA0YBOwHLg/xhirGZskSfnWr1/P8uXLqx3GiEyYMKHaIUhb5TWqtNvWrtHu7m7Wrl1LV1cX8+bNM6EvSZIkSZJGhVGVzA8h1ACfBy4BGoC7YownVjmm3YDPAmcBE4sc8zjwn8B1McZMBcOTJGmzbDbLmjVrWL16dbVDkSSpKpqamgBM6KsgJ+lLkiRJktJm1CTzQwjjgR8AZ+c171qVYHJCCO8E/gdoHODQ/YDvA+8IIbwtxmgWRZJUcevXry+YyK+trWXy5MlMnjyZ8ePHU1dXl+oERyaT6bc8wIQJE6itra1SRFJvXqNKu7F+jWazWbq6umhpaWHjxo39/q1NTU3U19czd+7cKkW4bXOSviRJkiRJgzcqkvkhhFnAr4FX9HmpapmGEMK/ANf0af4jcCfwLDAV2Af4J2B67vUTgTtCCCfEGNdWKFRJkgBYt25dv7aZM2cye/bsVCfv+8pkMtTV1fVqq6+vHzNJKI1+XqNKu23hGm1oaKCxsZFZs2bR3NzM888/Tzab3fz6hg0bmDNnzqj6/TcWOElfkiRJkqShSX0yP4SwN/BbYI9cUzdQV/wd5RdCOAq4Oq9pCfCWGOMDBY79OPAF4CO5ppcB1wJvLHeckiT1aG9vp6Ojo1fbnDlzmDlzZpUikiSpMiZPnsz8+fN57rnnNrd1d3fT2trKpEmTqhjZtsVJ+pIkSZIkDV2qk/khhOOAXwEzck2LgK8A36liTLW5/nu+d08Dr4gxrip0fIyxBfhoCGENcGmu+fQQwltjjD8te8CSJJE8gZivvr6eGTNmFDlakqSxZfLkyUyYMKFXyf2mpiaT+RXiJH1JkiRJkoYntXUUQwjvAG5jSyL/b8DLSZLn1fQ2koE7QAb452KJ/D6+CPw5b/8LubUCJUkqu40bN/banzp1qqWFJUnblO22267XfnNzc5Ui2bbkJunfw5ZE/iLggupFVHSS/tGFEvmQTNKPMX4U+Pe85tNDCG8tb6SSJEmSpG1dKpP5IYQzgOuBcbmmnwMnxxjXVC+qzd6bt/2zGOPdg3lTjDHLlln8AHsBx5YyMEmSCslms3R2dvZq65vQkCRprOv7FH5XVxfZbLZK0WwbnKQvSZIkSdLIpDKZTzJTvyW3/XXgbTHG9q0cXxEhhN2AE/Ka/mco748xPgjcl9d0XgnCkiRpqzKZTL+2urqqVraVJKniCv3uK/Q7UqXhJH1JkiRJkkYulcn8GONjwJuAd8cYPxpjTMsdltcBPbPuX4gx3jmMc9zQ53ySJJVVoacOa2tT+SeAJEllU+h3n0/ml5WT9CVJkiRJGqH6gQ+pjhjjbdWOoYDj8rb/Msxz5Jfk2yGEsEeMcfEIYpIkSZIkKVVijI+FEN4EzI8xXlvtePKUapL+EXnnkyRJkiSpLFKbzE+p/PJ5gyrDV8BCoAmYkndOk/mSJEmSpDHFSfqSJEmSJI2MNXYHKYSwHTAvr+nx4Zwnt2TAU/mnHklckiRJkiRp0Eo5Sb/QOSVJkiRJKhmfzB+83frsPzuCcz0LHF7kvKNCV1cXNTU1Ax+ofrq6ugbVJlWL1+jY09XV1W9N4EwmQyaTqVJE5THW/j0ae7xGlXZj/RrNZDL9fh92dnb2axsO/1YaHUo5ST+E8BRbxvVO0pckSZIklYXJ/MHLT7pngOdHcK78iQC7juA8VfPEE09UO4Qx5fHHh3UPSSqJmvaN1G5q6dVWWz+BzMRpm/e9RseOCRMmANDe3k5dXV2Voymdtra2aocgbZXXqNJuW7hGu7u7Nyfu29vbAf/G2QY5Sb8PJ+prOMbyBPDm1mSS16TGBmpr/dmQymUsf45IaZbNZGlr66S2toYJjQ3VDmfE/CxRKaX52jGZP3iz8rabY4ybRnCutXnbM0dwHkkattrWdUx68JfUb1zZ77VNO+xHy0FnVCEqSZIkqWycpN+HE/VVKqN9clQmk+X3D6xnwdMtdGdgztR6zjxmBttPH1ft0KRtxmj/HJHSbsPaTh782zpamrqprYNd9prEvodsN+YmdvpZorHIZP7gTczbHuljK/nvn1j0KEkqk5pNrWx374+obd9Y8PWOzixrNxafiTZlYh31dWPrDz1JkiSNeU7Sl1TQPbGZe5/aUrFu1YYurr19NeefOofZU0f/k4tjUjbD+Gfvp2HVIqipZdMO+7Fpx5dBTW21I5O2CdlMhu6HFpJ5NEmc1u67D3WHHzrmEsNjRdO6Tu65fQ3dXUmlskw3LHmyhYmT69h170lVjk7SQEzmD15+0r19hOcymS+pqmpb15HdStmYp15o4/qnVhR/fy0cvuckTj1kmkl9SZIkjRZO0pfUT3cmy92P95/o3tGZ5cd3reH8V89h4ngTxGnT+MRtTFi2YPN+w5oljF+2gNb9Xk33tB2rGJk09mWeXUbn7/5AdtXqLW1LnyW7YQMNrzqpipGpkI72bu6/a93mRH6+xY81s8teE52EIaWcyfzBG5+3PZLZ+wAdedsTRniuqth3331paHBm8nB0dXX1K/Wy3377UV/vj6MqpzvzMj7/YA3Ht/2evRuKJ+2LyWTg3qda2HWnHXjrCbuQadtI/ZRZA79RVdHV1cWSJUt6tU2YMGFUf+70Xdu5sbGxSpFIhXmNKu22xWs0f23wnn/vbrvtVpLfh52dnZYrHx2cpC+pn6UrO2jryBR8bW1zFz+7ew3nnjiLuloTHWlR09bE+Oce6Nde37SCKX+/jo75B9O29wlkx/nxnCZt3e3cvfYBXmhfSWem+AMm42ob2HHCXI6dcSgT6sYXPU6Vl21upvP2P5F5+JGCr3f/4z7qX34UNZN80jsturuzLPjLOtpauwu+3t6WYd1LncyY7bIyUpqN3rv4lZf/aTfST7b8v0KK/+WSYvX19SbzS8jvpypt4RMreXR5hsd4FadMeJTXNi6ktqb/7MyB3Pe3Bzh+2TXU1tUz758vp7beP/zSqKampt8M29raWmprR+fTJZlM4Rtto/Xfo7HHa1Rpt61eo7W1tf1+HzY0NJQkmZ/NDv3vKFWFk/T7cKK+hmOsPaRw96LCSakeS1Z2cP+z9bz3jftXKCINpPmh21m3ld+9459/iMaXnmbqcWcz6aCTqLH0ftVt6u7kE7dfzsqW1QMfDKzoeImV2bV88aSPU19bV+boNJBsdzerbr2N53/8UzKtrcUP7O5mx84uZh14YOWCU1HZbJbf/vwx1q3u3Opxna2TOPDAfSsUVWmNtb9JVF1pnqTvFT14+QP9kT62kv/+kd5AkKQhu+O+ZQBkqeXW9pdRW5PhtY0PD+EMWV4x/inOmHA/XWuSuU5rb7+OWa95bxmilSRJA2lububjH/84d9xxB3V1dVxwwQV8+MMfrnZYUto4Sb8PJ5arVEbrtdTVneEfjw1cre539zzLrvOm8rpjdqtAVBpIx9KB719k2ptZd+t3aX3kTma95r2Mn7dnBSJTMX9e9o9BJ/J7PN+0nAUrHubYXY4sU1QajKYnI8/8z3do6VPxsZiNCx9hh5MttZ8G99y5mIcXvDDgcfGRlbz2jJdRM0Yq0IzWv0lUfWmepG8yf/Ca8rZLmcxvKnqUJJVBc+umXjcraoA72/fjzvb9Nrd1Z4vPWm+s6eDsSfdw8LhlvdqbFvyexl0PZNI+R5U8ZkmSVNzy5ct53/veR4wRgO7ubpYvX17lqKRUcpK+pF4efvolNrZu/YnFHtf86hF2nD2Zg/aaXeaotDXZ7i7alm69mkK+juVP88K1n2DasW9m+nFnuy50lSxcMbwnHR9a8bjJ/CrJZjI8e/2PeOFXNw3pfesefIhsJkPNGK/6lXaLnljJbbcM7uduY1MHzz27jp13m1HmqCQNl5+og7cub3tyCGEks/hnFjmvJJXdXxa+SGfXlvK6WWpoz47r9dW5lblepzc+0C+R32P1b66ma8PQZlpLkqThe+yxxzjrrLM2J/J7pHlGuVRFTtKX1MvdDw38xGKPTCbL5dfdx4svNZcxIg2k/YVIdlPbEN+VZf3dP6f5kbvKEpO2LpvN8sTqRcN67xOrny5xNBqsFX+4bciJfICupiZanhncU/wqj1UrNvKLHz4IQxgSPr7wxfIFJGnETOYPXv6nWQ2w0wjOtUuR80pS2f3xvsKJ+FlTJ/C9T5/Ctz9xIh994/a9vr79iRP53HuPBuCWtkNYnyl87zPT3sKaP/6wbLFLkqQt7rjjDs4991xWr04m0tXVuZ6oNAAn6UvarKs7w98fHVolm+a2Ti793j9oaRvc0/wqvbbFDw37vRsfur2EkWiwlm9cyYaOjcN67+qWNbzUurbEEWkwVt52x7Dfu+6BB0sYiYaitXkTN37/PjZ1DG0VqCcWLiebcUK4lFYm8wfv2T77uxQ8anDy37t0BOeRpCF5YXUzTz5b+F7jiYfvxJzpE5k1rZGpk+p7fc2a1sihYQ7z50ymJTuBHza/kkJ/300MRzHrNf9S5n+FJEm67rrr+OAHP0hraysAJ554Iuedd16Vo5JSz0n6kjZ7eFHxEvvHHLhD0fc9v6qZr/zofrpNelRF6+LCScLG3Q9JyujXF5+n1bF8MdnuoSW4NHLFnq6voYZTZh3DqbOP4eRZRxd9/5M+nV9x3R0dtCwp/nR97fjx7PLOc5lywP4FX1//4PAn3Wj4ursy/Oz6+1m3prXoMfu8bPuC7RubOnhuqfNTpbQymT94zwP5Uwj3K3bg1oQQ6oC985qGt2CQJA1Cx8qlvfb/eP9zRY896fCt38usqanZfMzTXdtza/uBm1/rzNaSOertzH3zv1HXOHn4AUuSpK3q7u7m0ksv5bLLLiOTSZbNOeecc7j66quZOHFilaOTUs9J+pI2u3th4RL7jePr+Ng5h/GGV+5e9L0PPLmKX/5peGXDNXxdzevZtLJwgnHS3kcw/ZVnMf9fvsbEPQ8reEy2axObVhWuVqjyKZbMnzt+JodO249Dpu7H4dMOYN52cwse97jJ/IprWfwMZDIFX5tx9FEcevU3mP/mNzHjiMMLHtP0ZKSrpaWcIaqAP9++iGcXF69k8YqT9+SNZx9EXX3htKCl9qX0Mpk/SDHGLJA/pezYYZ7qYGC7vP2Fww5KkraiZdH9vPDdi1n922vIdHaQyWT504LCyfyw83Tmz9mu4Gv5TjxsJ2pqku0/tB3I051zWNE9lf9qOo07mvakpudFSZJUFl/+8pf50Y9+BCQT7f7t3/6Nz372s5bYlwbHSfqSgKTE/j2PFC6xf+R+OzC+oY73vGF/Dtl7dtFz/PquxXR2dZcrRBXQtqT4076NexwMQMP07Zn7lo9TU9dQ8LiOF52EUWlPrC78PZ8/ofcTwvvM3GNI71f5bFxU+HteN3Ei+1zyr4yfnXw2Tjvk4MInyGTY8PAj5QpPBWzq6OLevxSvphD2n8tJrwmMn9DAnqHw77bHH7bUvpRWJvOH5i95268c5jny39cO3Df8cCSpsK6mNay++SoANj54Ky9cewmPPfAwq9e1FTz+pCMGV2F01rRGDtor+YMvQy0/aD6eKza8jhe7p3PXgy/Q2VV41q4kSSqNffbZB4Bx48ZxxRVXcP7551c5Imn0cJK+pB4LF62muci698cePA+AurpaPv7OI9hx9qSCxzW1bOLZ5cNbB1zD07a4cDK/YcY8GqZteaq7pq6ecdsXrqzQ/qJPeVfS6pY1rC6y5v1OjX2S+bMKJ/NfaFrBhvamksem4jbGwsn8yXvuQU3tlpTSxJ13YtzMGQWPXfdA4SUxVB7Ln99AR3vhZUTm7rAdb3r7IdTUJg9h7Zf7PddXc1MHy5YWf7JfUvWYzB+a3+dtzwshnDSMc5ybt/3HGOOmEcYkSb1kM92suukbZNq23FToXP0c42+9jJePfwroPcOyvq6WVx6846DPf3JeOf6N2UY2kcx239i6ifufWDGy4CVJ0ladeeaZfOYzn+EHP/gBp512WrXDkUYjJ+lL4u6HCpcSbhxfz6Fhzub9yY0NfOY9R9NQpCTx4hc2lCU+9ZfNZmhdUnjuVM9T+fnG77hXwWM7XnyqpHFp64qV2AeY3y+Zv2fRY598aXHJYtLAmhcV/v+23d69f65qamqYdsghBY9d/+BDZLM+5V0pK4r8Pho3vo63vfsIxo2v39y2935zi5faf6hw1RpJ1VU/8CHK81fgOaAnk3UB8MfBvjmEcBiQv2jTjaULTZIS6//6S9qXPdavvT7bxdmT/s6yrlm80L1l1uxR+2/PdhPHDfr8R79sBxrH19PW0X+25x33PcfLX1Z4dqekbc+mTZt46KGHePHFF1m3bh1dXV3Mnj2b+fPnc8ghh5S0LPiKFSt4+umnef7552lpaaGjo4NJkyYxffp09t9/f3bfffeSLgWyaNEiHn30UVavXg3AzJkzOeCAAwghDPjejRs38sADD7B06VLa2tqYPn06e++9NwcddBC1taWba7tp0yYWLFjAM888Q1NTExMmTGD+/PkcdthhzJhR+OmJfM8++ywLFy5k1apVAMyZM4cjjzyS7bfffoB3DqypqYmnnnqKZcuW0dTURGtrKxMmTGDKlCnstdde7LvvvowbN/jfTduat7/97dUOQRrNfg98Mrc9L4RwUoxx0OP6HCfpS6NYZ1eGvz9aOFlx1P7bM66h99+o82ZPZvd5U4nL1vU7/pkX1gO7lCNM9bFp+TNkWgs/nT1x9/7J/Anz9qTQ0Z0vvUCmo5Xa8RNLHKEKKZbMnz9lBybWTejVNnPidGZPmsnqljUFz3PU/MJJY5XWpvUb6MiNAfuavHf/STLTDz2YVbff0a+9Y/VLtD3/AhN3ml/yGNXfihcKfz7O22ka02b0/rwbP6GePfeZTXx0Zb/jn3hkOa8+Y39qa11KVUoTk/lDEGPMhBC+CXwp1/SWEMIrY4x/2dr7AEIINcDX8ppeAn5ahjAlbcO6mtaw7q8/L/r6bW0H9Erkw+BL7PeYMK6eYw+ax233Luv32v1PrGRDcwdTJ48f0jkljS1Llizhyiuv5M4776SlpaXgMdOmTeO0007jAx/4ALNmzQLgPe95D3fffTcTJ07kzjvvZOrUqVvtZ+3atdxwww389re/5ZlnntnqsXPnzuXcc8/lXe9616CSxBs2bOCEE06gtbWVY445hmuvvRaAP/3pT1xxxRUsKrKG4J577smFF17I8ccf3++1FStW8I1vfIPf/OY3dHR0FIzxoosu4swzzxz0xIMbb7yRz3zmM9TU1HD55ZdzxhlnsGnTJq688kpuuOGGgt//+vp6Tj75ZC6++GJ22aX/zec///nP/Pd//zePPFJ4jcNXvOIVXHLJJYOauJBv06ZN3HTTTfziF7/g4Ycfpru7+BqzEydO5E1vehPve9/7mDt3btHjJGkYnKQvbeO2WmL/oMKT03ffsVgy3yfzK6X1mcIl9mvqGpiw8/792sfPK/xkPmTpWL6Yxl1fVsLoVMyTRZL5+8wsXFJ/39l7FknmFx5/qfSai4x1Abbbq//P1bSDDoTaWsj0X3pz3QMPmsyvkGJP5m+/Y+H7KvsfNK9gMr+5qYPnlqxllz1mljQ+SSNjmf2huwro+ZSrAb4fQl79reI+Re9SfJfFGNtLHZykbVv9lJnscM5nqduu/x9cS7pm8du23rPVp00e36uE4GCddHjhCQDdmSx3Pfh8wdey2azltaRtwLe//W3e8IY38Jvf/KZoIh9g/fr13HDDDZx22mncddddAKxcmfyJ1draysaNW19/dMGCBZx00klcddVVAybye859xRVXcM4557BmTf+bQ311dnbS2toKwPLly8lms3z1q1/lggsuKJrIB3j66af56Ec/yqWXXtrrM++ee+7h9NNP55e//GXBRH5PjJ/85Ce55JJL6OoqvNZdXxs2JAP2bDbLqlWrWL58OWeffTbf/va3i37/u7q6+MMf/sAZZ5zBn//8583t2WyWL37xi7z3ve8tmsgH+Otf/8pZZ53F7bffPqgYIfn//drXvpZPf/rTPPjgg1tN5ENyDdxwww2ceeaZLFxY+qWob775ZkIIZf265pprSh63pJGLMWaAb+Y1vSWEMKhy+07Sl8aGuxe+ULC9cXw9hxQZH+9WJBmydHkT3RnHuZXQurjw+tsTdt6P2nET+rXXT5tLbeN2Bd/T8aKJ4UrY0N7ECxsLL8cYZhVJ5hcptb90/fO0bmorWWwqbuNThX8+xs2axbgZ0/u110+e3K/8fo/1DxT+uVVpdXV1s3plc8HXtt9xSsH2vfabS32xUvsLCy9FI6l6fDJ/iGKMzSGEC4GeR1/3BP4eQnhLjPGBvseHECYBXwA+ktd8P8mkAEkqucad92P+e69g9S1X0/pUsnxna6aB65uPI9NnDtfxh86nvm7o87r2220mc2dMZOXa1n6v/fH+5zj9lb0HZd3tLbz0m28yaZ+XM3n/Y4fcn6TR4corr+Sqq3r/ibPDDjtwwgknsMceezBt2jSampp4+umnue2221i9ejXr16/n/e9/P5dddtmQ+rrnnntoa9tyM2ffffdl//33Z4899mDKlCk0NjbS0tLCM888wx133MGyZUk1kUceeYSLL76Y73//+1staT9lSu8B7zXXXMN3v/tdABoaGjj22GM54ogjmDVrFp2dnSxevJjf/e53LF+elGz91a9+xU477cS73vUunnzySS688MLN8c6bN4/Xve517LrrrjQ0NLBs2TJuvfXWzZMEbrrpJmbMmMEnPvGJAb8P+dUL2tvbueCCC3jyyScBmD17NieffDIhBKZMmcL69etZsGABt9122+bJChdddBE33XQTO++8M1/72te4/vrrgWTtwyOOOILjjjuOuXPn0tbWxqOPPrp5kkZHRwcf+chH+MlPfsIBBxwwYJxPPfUUzz+/ZbLXjjvuyEEHHcRee+3FzJkzmTx5Mu3t7Sxfvpy7776bBx9Mbvq89NJLXHjhhfz617/eXMGhFDo7Cz+NV0qbNll1W0qxq0jG6HPZMkn/FTHGwjVlt3CSvjTKJSX2CycXjzqgf4n9HnsUSea3b+pm+UvNzJ9TOGms0uhub/n/7N15eJx1vTf+9+wzycxkskzWLkmTNt0XFosgtICP8qA9R0BEj8jyIGtRrHp6pPCIl3qQRwGlVZCjD9aD+IDXTwQ8IIuW/WDBQukCTZqka9bJNvs+9++PkDTp/f1OZk/SvF/XxUVy33Pf9zdJk5m539/P54twp3ite0ujusU+MPJ61lTbhKBgEkCoS76OO+WOrMU+ADSXL0Dn0DHV9iWV4lBYURS0DLRjTc3k7z0oOz5JmG9bKJ5oAQClp62B90CLarvngw8RD4ehM7GDZz65enxISCaWySrzTWY9mpZU4sBe9XPih3t68OnPLWerfaJpZFaH+c3Nzf8EYCsAC4D/3dLS8h+pHNfS0vLH5ubmHwG4/aNNDQB2NTc3/xXAKwCOAigBsBjAlwCM72ndBeDzLS0t+b+DSESzls5iQ9Xn/w2eXc/D9eJ2PO4/G4MJq1/IH9cAACAASURBVOpxF6bYYv/nb29H29CRsc/n2muwZFUDel9WP7b9uBtHuj2YXzMShIWOt6DvqZ8i5nYh4jqG4qXn5HTdapoakWgcQ15xdXG+JRIJhEIT75ubg0pO1xqfbkptJumNxeninXfemRDkm81mbN68GV/84heh06nHvmXLFjzyyCPYtm0botEotmzZAlOab/DtdjuuuuoqXHbZZaitFbdEBYDNmzfjoYcewtatWwGMTATYsWMHPvnJT0qPGd+Kv7e3Fw888AAAYM2aNbjnnntQX1+vOmbTpk2466678OSTTwIAHnnkEVx22WX43ve+h2AwCK1Wi40bN+Lmm29WfU9uvfVWPPjgg9i2bRsAYPv27diwYQOWLVO3DB3PYDCMfbx9+/axavybbroJt9xyi+p7euWVV6K9vR033HADjh8/jkAggIceeghf+tKX8Ktf/QrAyASMe++9F2ecccaEY6+44grcdtttuPnmm7Fnz56xn9szzzyTdIyj9Ho9NmzYgK985StJv65bb70Vr7zyCjZt2oRAIACXy4WHH34Yd9xxR0rXSUV5eTkWLVqUt44xGo0G1dXVeTk3EWWPk/SJZq/3D7rgl7TYP3dVnfS4+TV2aDWAKCvp6HQzzM+z4OE9gKJu4Q0ARQvEYT4AmGsXCcP8cCcr8wtBFuZXFVegvKgUnVCH+TXWSpSY7XCH1Ot/f+hqY5ifZ4qiwHtQ/HOzSqrvAcCxZjWO/v5x1fZEJALP/g9QetqanI2R1GQt9vV6LSqcxdLjlq6qEYb5Pm8YRw8Nop6t9ommjVkb5jc3NzsAPAZgNN16qLm5+dWWlhb1FDKBlpaWLc3NzW6MvKEf/T5+8qP/ZPYC+OeWlpYjSR5DRJQTGo0G9tMvwg9eDKMlqg7PG2rtaKhNvh71qOGQZ8KaZS7/ADTYD23pKiSG1GHF3/5xDNd+dgncbz2FwVf+39ib7uhAJ8JdB2GuW5ThV0VTLRSJYesTu7FzXzciMfHNFMo9o16Ltctr8PUrVsNsnJ4v337wgx+MfWwwGPDLX/4SH//4x6WPNxgMuPHGG9HQ0IBNmzYhFouNtbVPxVVXXYVrrrkGVqt6otLJRkP01tZWPP/88wCAxx9/PGmYP97ouFavXo3t27fDbFa38QRGJgD88Ic/REtLC/bv3w+fz4cf//jHaG0dqSK64447cOWVV0rHeOutt6K1tRUvvPACFEXBI488gvvuuy+lMQIYC/Jvv/12XHPNNdLHNTY2YuvWrfj85z+PRCKBv/3tbxgaGkIikUBZWRkeffRRzJ0rnuxVUVGBn//857j44ovh8/nQ0tKCN998E+ecc07Ssa1ZswYvv/wyKitTW9pl/fr1+Pa3v43vf//7AIA//vGP2Lx584TJC9lYt24d1q1bl5NzEdHU4iR9IkrH67vFLfaLzHqsaXZKjzMZdKirtOFYr3opqI5ON85bwzWh8ynYvlu4XWcrh6FCXqRgqhVXEsd9g4h5BqC3M6jKJ9k690uc8lBYo9FgibMJfz+mmluXtNKfciPU1Y24ZLk2WSt9ALA2LoDeZkNMsFze0LvvMczPs55O9eQXAKissUGbpCProo9a7ccE9/c+2N3FMJ9oGpmJJWwuAKM9K8WvwFOzECeCfGDke7EinRO0tLT8HwCnYWQ2f7I38YcBfBPA6S0tLYfSGyYRUeYOHB5Cy4C4Cv6CM+ZldW4FCuz14j/Dr+w6iu7H/x2DLz+mmj3vfV9Qzk8zxtYnduP13Z0M8gssEkvg9d2d2PqE+CbWVNu9ezfGz4e87rrrkgb5433qU5/C1VdfnfY17XZ7SkH+eOMD7nfffReJROr/jvV6PX7yk59Ig/xROp0O11577djnzz77LICR8FgW5I/31a9+dezj119/Pa0xAsDatWuTBvmjli1bhrPPPhsA4Ha78fLLI3+b77rrLmmQP6qqqgobNmwY+3z02GQMBkPKQf6oyy+/fOxn7Pf78eGHH6Z1PBGd+sZN0p8PoBIjk/SbUz2+paVlC4DvAIiN2/xJjEza/08A2wBsxMQgfy+AT3CSPtHME40lsHNft3Df2mXVMOiTd8KStdrvkFREUm4oioJAh/h9UFHjmqSd/0y18vAx3MXq/HwKRII4Miy+Z7TEKW/XDgBLJWF/2+BhRGJcyiqfvAclvxdaLayNC6THaXQ6ONasEu4bfm963sc4lcgq82Ut9kcZTXosXCp+n/7h3h5p634iKrwZF+a3tLTsb2lpMbW0tGhaWlqSlwAldxCAb9zncQB7MhjP3paWlssBlAO4CMDXANyJkRsCVwNY1dLS0tDS0vJTztonokL72z+OCrdrtRqsO03eQvBkw4L2ZgAQNQwAUL+wG/JG4PGL/+T5P3gDiejUtGen7ESicenNLyqMnfu6EYnGp3oYKn/5y1/GPjaZTLj++uvTOv5rX/saHA5HroelsmLFirHKbr/fj87O1OeFfupTn8K8ealNghJNZPjGN74heKR4jMXFI23w3G43jh1Tt55MZvxkgMmcPM6lS5fioosuSunYs846a+zj/fv3p3zNdBiNxgnt+A/KbiwR0UzESfpEVHC7W/vgD8WE+z6xevL3xwtkYX6XO29L9xAQ7T+OuKdfuM/SKG+xDwC6Ihv0peKlj0IM8/PqQH87FMH9ImDyMH9xhaSjQiKOg4OHsx0aJeFrFXc/KJo7BzqLJemxpWvE1ffB450I9fZlPTYSUxIKervF920nC/MBYOlK8ZKFfm8YRzsGhPuIqPCmZ5/WAmhpaRlubm7+MkZm2psx0o6vNYvzeQG88NF/RERTLhyN4w1JC8HlS0xoGf4A9qANdrMVdpMNVmMRtBrxHK+B4JBwewIJGE0KImH1TPhd8YX4ONQBTyIcQKDlbViXn5vGV0NE09muXbvGPj7vvPPSrpi3WCy4+OKL8fvf/z7XQ5tAr9fD4XDA5XIBADwe8RtekfPOOy/lx5aVlcFqtcLnG5k3unDhQixevDilYzUaDebOnYsDBw4AAAYHBzF//vyUjjUajRNC9snU19dP+Pyf//mfUz52/JgGBwdTPi5dTueJdrfp/LyIaHpraWnZD8CUg1ONTtIffeLJeJI+gMubm5ttAM7GyCSBEoxU7HcD2N3S0pL2eYloennj/S7h9iKzHmsWyVvsj5KF+W5fBIOeEMpLkgddlJlAh3rNewCARgtL/cpJjzfVNiE2pF4TOtzFlu35JGuxX2ouQZXViVhMPLEGAOaV1KLYYIE/GhSed1kll27MF2+r+OdmXSjvcjFKVpkPjFTnV1/0qYzHRXKDA35EwuKij+o6+6THL1xaCb1Bi1hU0Gr//W7UN1VkPUYiyt6sDfMBoKWl5RkAz0z1OIiI8uHtfT3SqoOqei/u/++nJmzTaDRYUtGEO879murxNqNVGuivWVqCne+p18R6qsOGs53FUMIT19rSmosRD4nX36LpzWjQYe3yGuk6k5R/a5fXwGhI3v6z0BRFQXt7+9jnp512WkbnWbduXd7DfGAk8B7ll6wFKNLUlLx65GTjw/wzzjgj7WNHRSKpt5GcP3/+hK9vMqMdAEatXbs25WPHjzEazV/zqdFOCkB6Py8imh04SZ+IUhWNybuMnbW8ZtIW+4A8zAdGWu0zzM+PYLu4RbepbhF05mLhvvHMtQvh3/+Ganu4uw1KIg6Ndnq9vzpVyNa3X+JsSro0AgBotVo0O5vwbtfelM9L2UtEo/AfEjcfsjVPHuYbS0tR3NAgPMfQu+8xzM+Tnk7xpHeNBqiqmTzMN5r0WLikCh/uUT9HfrinGxddshxabfLfWSLKv1kd5hMRncpkLfatFgNKSmMjzU3HURRFWpn/5RWfw9a3fyPct0oS5odiGgxVrIaj882RGfMLVsG28nwULToTWn3qYRNNL1+/YqSN4c593YjE0lvLmzJn1GuxdnnN2Pd/OnG5XAgEAmOfL0xhxr7I0qVLsxqHoijo6OhAa2sr2tvb0dfXh6GhIQwPDyMSiSAajSIajaKvr2/CMakqKZm8Pd14429QLVqUXuWIVpvZSlh2++Rv1GXX0el0aU1YmOwGXCp6e3tx4MABHDx4ED09PRgYGMDQ0BBCoRCi0SgikQh6ek5UUbF9LRGJcJI+EaXivVaXvMX+KnGL4ZPZioxwllrgGlJXC3d0unHmUnE7d8pcIhpG6OgHwn1FjeKW3icz1YrfnyiREKIDnTA6U1tKi1IXjkXQLmmHv8SZ2vvFpZIwv7W/A7FEHHpOwsg5/6HDUCQdE2wpvs93nLZaGOa79+xFIhaDVs84Ktd6Ot3C7eWVVhiMqf2eLF1VIwzz/b4IjnQMoIHV+URTjn89iYhmsJhnAHp7uWr7oCeE91rE61Gdu6YO/sj7wn12k7g19sfqVsOg1SOaUL+or6zUo7zEjAF3SLXvxeEG3HR+PazL1wnHSTOP2ajH5q+cgUg0jiFveErGkEgkEApN/PdmNpszDkBnglKbadpV5I/yeidO5hnfFj0dlZWVMBgMaVd5Hzx4EI8++ih27Ngx1j4/H7L59+VwOHI4EjmdLvN/IzabbUIVfL4MDAzgsccewwsvvIC2NlbVEBERUWH844Ne4fZisx6rF1WmfJ4FtSXCML9dEqZQdkJH9kOJi98fWBakNtHZWN0AaHVAQt2GOtR5kGF+Hhwc6EBcEU/+X+JMbQLx4grx48LxCA4NHcXC8oaMx0divoPiFvtakwlF8+amdI7SNavR+cc/qbbHg0F4W1pQsmxZVmMkNVllfnVt6pP9Fy6Rt9o/+EEfw3yiaYBhPhHRDBXpO4Ljv/omzPOXwbbyAhQvPgtaoxkA8Mqu40hIChgvPGMu/nRE3WIOAOwmm3C7RqOB3WQTttr3R3xYf9oc/PFldSjz5jEtrvryhXDY01s/m6Y/o0GHqrKiKbl2IpFAMDixKthisZzSYf50dnLr85Nbt6fDarViaEi8pMfJIpEIfvzjH+N3v/vdtK/YzuZ7UiiFGOMf/vAH3HPPPdOiXf6rr76Ke++9N2//djQaDa666ipcfvnleTk/ERERpedIjzjsWLu8BgZ96u8jFtSVYOd+9frrh7oY5udDoOM94XZtkR2mmgUpnUOrN8JYWY9IT7tqX7irDVh9YVZjJDVZK/xiYxHmlNSkdI4FpfNg0hkRjquXHfvQdZBhfh54W8U/N2vjAmhSnDhuW9wMrdmMREhd8DP87m6G+XnQ0yUJ85MsDXOyZK32XT3qbqxEVHgM84mIZijv+zsAjMxUDx3Zj/4XfgXrkrNhXXk+dvxDfXMBAOqcViyaVwpPq0+4326Wh+52k1UY5nvCPlx45kphmA8AO/5xDFf+zyWTfTlENEPFTmrDl011tz7FlnvRaBQ33XQT3nzzzQnbNRoNVq5ciTPOOAPLli1DXV0dqqqqYLPZYDQaYTQaccEFF6CzszPjMVJmfv7zn2Pbtm2q7fPnz8fZZ5+NZcuWob6+HlVVVXA4HDCZTDAajbj99tvxpz+pKzuyNTAwgNbWjJfVTsn4JQKIiIhoanX1iycTLppXmtZ5FkjCkZ6BAPzBKIot+e90NJsEO3YLtxc1rIJGskygiLm2SRLmiyuRKTuyMH9JRZN0eceT6XV6LKpowN7eFuH5/2kx11/PNW+r+PfBuij1pfS0BgMcq1ZgcOc7qn1D7+3G/K98OePxkZrXE4Jf0jWzui69Zfjq5jmEYf6g5PmTiAqLYT4R0QykxGPw7ntt4rZICN73d8DTcxxHes4SHnfhmXOh0WjgCYtnVcra7APyoN8T8mJulQ0L5zpw8Niwav+OXcfwL59eDK02+/WViWj6ObmFvNvtRnV1ZuuFDg+r/4aIbN26dUKQbzAYcNlll+Gmm25CTU3ySo/pXsV/KnrttddUQf4nPvEJfP3rX8eqVauSHpuvn1chlhQwGo15vwYRERFNLhCKYlgSdtQ50+tOJAvzAaCjy40VjWxFnCvR4V5EB7qE+yyNqbXYH2WqWwi8+4Jqe6TvCBLRMLQGU0ZjJLVYPIbWgQ7hviXO1EPh0ceLwvwDrjYklETKEwNocjGfD6Eu8e+bLY0wHwAca9YIw3x/ewciw8MwFmgZutmgJ8kSL9W1qVfmA0C55PlweDCAeCwBXRpdbIgo9xjmExHNQIG2d5EIiNso7deJq+A1GuD800fWuPKGxbMqZW32AcAm2ecJj1T5X3jGXGGY7xoKYl9HP1Y2ZbaONhFNb+Xl5RM+P3bsGJqbm9M+z5EjRxCNitfDHK+vrw/bt28f+9xsNuPBBx/EOeeck9J1fD5xZxLKn5/85CcTPr/ttttwyy23pHRsvn5eGzZswIYNG/JybiIiIppeulzyqsLaivSWhHM6LLAVGeANqF+3HupkmJ9LwXZxVT4AWBrSDPNrJWGkkkCk5xDMcxendT6S6xg6ikhc/L5uibMprXPJwn9/NIhj7i7Md8xJe3wk5j0o7qYAANaF6f3cSk+T/34Ov7cbleevT+t8JNfTKb43bC8xo8ia3uTyMkmYryjA0EAAFVVcQpVoKnE6DRHRDOTds0O4XWMw4ckO8QzXVU1OVDgsiMajCMbUa1cBk1TmS/aNVvmfu2YO9Dpx9f3f3jkmPS8RzWwlJSWor68f+/ydd9Qz8FPxxhtvpPS45557DpHIiXUTN2/enHKQn0gkGOYX2AcffDChnf1FF12UcpAPAB6P+OYEERERUao6XeLXfwa9FhUOS1rn0mg0aJBUO7YnqZCk9AUkLfaNVQ3QW9Or7DWU10JjKhLuC3Xld+ml2eYDl7hVu0lvQkPp3LTOtbCsHjqteK12WSt/yoxPEuYbHA6YnOkV55irqmCurRXuG37v/bTHRnKyML86SRcZmdLyImgkTVUHJM+jRFQ4DPOJiGYYJRFH3CduRR2oXoOBgLgl8QVnjrxpGq2kF0lWmS8P80fOZy824syl4tba/72nC8FwTLiPiGa+8WH6s88+OyFsT4WiKHj88cdTeuz4yQIOhwOXX355ytdpb29HIpFIa2yUnZMnd1x//fVpHd/Wxpt0RERElJ0uyXq/NRXFGS0HJ2u138EwP2cURUHo6AfCfUWNa9I+n0ajhbmmUbgv3MXXm7l0QBKyN5cvkAbzMka9EU2l84X7ZJMGKDPeVvGkFuvCJmhkCW8Ssup89959aZ+L5GRt9qvq7GmfS6/XoaRUPOlpUPI8SkSFwzCfiGiG0Wh1qLv2HtR99T7YP/ZZaItOvEB7M9AgPMZi0uHjy0fWkU4e5ierzE/eZh8APnnmPOFjQpE43torXnuLiGa+z33uc2Mfu1wu/P73v0/r+KeeempC9XYyx46d6PTR3Nyc1rrku3fLW3VSfoz/eRkMBixZIl4KRuTIkSMYHBzMx7CIiIhoFunqF78HrnNm1jK4URLmH+v1IhqLZ3ROmigR8CAREv/cLA0rMzqnrNV+uIuhcK4kEgkc6G8X7ku3xf7YcZXin9sBVxsURVzMQulRFAW+VvEkDNsiyRIVk3CsXiXcHhkcRDwYzOicNFE4FMXQQEC4ryaDMB8AyiWt9hnmE009hvlERDOUqaoeFf/jWsz/+n+g6vObYVp+Pv7SYRA+9pyVdTCb9ABOtMU/mQYaWI3iF23A5G32AeC0xZUokazJJGq1H+k/joEdj8L9zrPS6xLR9Ldy5Uqcd955Y5//9Kc/xYEDB1I6tqWlBT/4wQ9SvlZw3Bt/Z5rt/p555pm0Hk/ZG//zcjgc0OlSr8bhz4uIiIhyoUvSHri2Qv7+N5kGSZgfTyg40iN+v03piQ73SvcZKtJr1T5KFubHhvsQ97OrQi4cdXciEBUHtUucmYXCskkAwyEPenyujM5JE4VdLkTd4t+BTMP8orlzpPtCvfLfb0pdT5d8SbpM2uwDQJnkeXHAxTCfaKoxzCcimuE0OgOKm9fi3bKLISsCGG2xDwAeyex2q6kYWq38aUFWmR+JRxGKhQEAep0W604Tv2Df296PvqEAEiE/PO++iM7tt+P4w7fB/dZTcO/8MxSFra+JZrI77rgDVuvIpJ9QKISrr74af//735Me89prr+ErX/kK/H4/TCYT9Hr92D6z2Sw8xmY78bdoYGAg5fHt2bMHb7/9dsqPp9yw209UBLjdbsRiqS254vP58MQTT+RrWERERDRLKIqCTkkIUZthZf4cpxVGvfi9M1vt50ZsSBz2aQxm6IozC6lkYT7AVvu5Imt9r9fq0VRen9E5m8sboYG4zfuHbLWfE75W+ffR2pRZRwWT0wlI7jGGehjm50JPpzjMN1sMKCm1ZHROaWU+w3yiKccwn4joFLHjH0eF2yvLirCsoXzsc1llfrIW+wBgN8v3j2+1f+EZ4lb7igLs+tvfcOSBr6L/Lw8j3HmipXbM7ULoMNfNIprJ6uvr8aMf/Wis8np4eBhXX301Nm3ahFdffRX9/f2IRCLo7u7Gc889hxtuuAHXX3893B9VAFx77bUTgt7xIfB4zc3NYx+///778Psnf1MZCASwZcsWAMhovT/K3KJFi8Y+jkQiePfdd1M67t///d/hcrn48yIiIqKsePwR+INR4b5MK/N1Oi3qa8WvVRnm50Z0qEe43VBamfHrQ72tFDp7hXBfiK32c+JDl3hSRFPZfBh14k6SkykyWlDvEBeNyCYPUHq8B8U/N0tdLfTWzP5OanQ6mCvFnfQY5udGj+T5pqrWnvHfyTJJmO9xhxCNcBkZoqnEMJ+I6BTQOxhA23Hxi7gLTp8LrfbEi7jxwft4ssr7E/uThPmhExMEFtSVoL5GfGPj5cM6aQW+d8/LSa9PRNPfpz71KTz44IMoKioa2zYa3J9zzjlYsWIF1q9fPxbwj7r00kvxmc98Zuxzi8UCo1G8ZMf5558/9nEgEMD999+fdEzDw8O4/vrrcfDgQWg0mgnHU/6de+65MBhO3Lj7yU9+MqH1/sni8Th++MMf4sknnwQAXHDBBXkfIxEREZ26upOs81uXYWU+ADTUiqvDGebnRnRYHObrHdVZnddcK64yDjPMz5qiKDggCfMzbbF/4njxz002eYDSI6vMty7M7udmrhb/voZ6xL/flJ5eSWV+dZ34nmwqZG32AWAwyfMpEeUfw3wiolNA69Eh6b4Lzpi4npw8zE9+I6PIYIFWI37aOPmcF54pXsOupScKc+Ppwn3+A39HIsQXhkQz3fr16/HnP/8Zn/3sZyedDV5WVobvfe97+NGPfoT33ntvbHtjY6P0mAsuuGBCtffvfvc73Hrrrfjggw8mPG5oaAiPPfYYLr74YvzjH/8AAHzpS1+acGw8zpnl+VZRUYFLL7107PM9e/bgiiuuwKuvvopo9ESVXCQSwUsvvYTLLrsMjz76KABgyZIluOKKK8Yek2qLfiIiIqJRnS7x+1+LSQeHzZTxeRsl6xEf7nYjkVAyPi+NkLXZN5RmF+bLWu2Hu9qgKPy5ZaPb2wu3pBNk1mF+pfh4l38AAwH5/TCanBKPw9fWLtxnW5RtmF8l3B7qZpifrXgsgb5e8e9bjeT5KRWOUgu0OvF9nAHJ8ykRFYZ+8ocQEdF01358WLi9zmlFzUmzKjNts6/VaGEzWeEOqWd+nnzOM5ZU4f8+s1/1uIQCeOvWwtC6U7VPiUXg+/C/YV/zP5KOg4imvzlz5uC+++7Dt771Lbz88st499130dfXB4/HA6vVigULFuDjH/84LrzwQphMIzdR33zzzbHj16xZIz23Xq/Hvffei6uuugrDwyN/+1566SW89NJLsNvtKC8vh8/nw8DAABKJE51A1q9fj9tvvx2/+MUvxrZ5POKZ7JRbmzdvxr59+7B//8jzQktLC2644QaYTCZUV1cjFouhr69vQrg/d+5cPPjggzh8+PDYNq9X/PxFREREJNMlqSSsdVqzWs5ngSQsCYbj6B7wZ1X1T8na7IvDwVTJwvxEyIfYUDcMZbVZnX82O+ruEm7XaDRorliQ1bmXVMjXbT/q7kR5UWlW55/NAkePIRGJCPdZsw7zZZX5bLOfrb4eLxJx8QSkqiwq87U6LUrLijDgUj93DvYHMj4vEWWPYT4R0SmgXdJiv2mOQ7Ut0zb7I4+RhfkTz1lbYYXFpEMwrK56bYvXYbm1FHHfidnTprpm2FadD+uSsycdAxHNHLW1tfjyl7+ML3/5y0kf19vbix07dox9vnbt2qSPb25uxm9/+1t85zvfwYcffji23ePxqAJ6i8WCG264ATfeeCN0Oh0qKysBAFqtFmazOel1Kisr0dfXh6KiIthsk/+NPPnY7u5uGAwGOBzqv8XJOJ0jawsaDAaUlia/MVVRUQGdTod4PD72taWqtLQUBoMB0Wg07WOtVissFguCweCkx1qtVmzfvh133nknXnjhhbHt4XAYR44cmfBYjUaDz372s7jzzjvhcDjg8XjGxmixWNIa42xUVVUl/JiIiGi2klXm11ZkF7bPr7FDqxmZsH6yjk43w/wsJKLhCfcLxtNnW5lfswDQaAHB8n+hrjaG+Vno8w8It1cXO2ExJH/fNRm72YZSSwmGgup7Xy7JdSk13tZW4XaNXo/i+vlZnVsW5oddLijxODQ6XVbnn816u8SFCTq9FhWV2T3/lDutwjCflflEU4thPhHRDKcoCtoklflNc9XVAplW5gNAmaUEnrAPdpP1o/9ssJusqHfMmfA4rVaDBXUO7O9Qv6lq7/LirBXr4Nv7Kqwr1sG28nwYK+aoHkdEs8eDDz44VpXtdDqxfv36SY9ZvHgxnnzySbz00kvYsWMHdu/ejcHBQQQCAdhsNixcuBDr1q3DJZdcgvLy8rHjUplcMOr111/P6OsBgN/85jcZH3v//ffj/vvvT+mx5513nmqJgVQtWrQI+/bty+hYh8OB3bt3p/x4u92OrVu3Yvfu3Xjuueewc+fOsW4NZrMZ8+fPx9q1a3HppZdi4bi1GRcvXpzxGGejL3zhC/jC+wrFawAAIABJREFUF74w1cMgIiKaNroFgQQA1Drl6wKnwmzUo67SimO96nCjo9ONc1fXZXX+2UzWYh/Ivs2+1miB0TkHkb6jqn3hroOwLT8vq/PPZn3+fuH2Smu5cHu6KosrhGG+bBIBpcbb2ibcXrygAVqDIatzm2vEk4uVeBxhl0sa9tPkejrFRV1VNTbodNmtrF0meX4clDyfElFhMMwnIprmFEXBwAu/hqVhFYqaToNGN/FPd99QEL5gVHhsY10alfnmycP8Led9LeVWhI11JeIw/7gbpZ/7PMrW/ws0Ws7CJZrtXn31VTzxxBNjn//Lv/wLDCneNNBqtfj0pz+NT3/60/kaHuXY6tWrsXr16qkeBhEREc0CiqKgqz8/lfkAsKDWIQ3zKXOyFvvQaKG3V2R9flPNQnGY33kw63PPZrIKeWdx9j8zAKgsLkdLv3pt9z4fw/xs+A6K/93bFmbXYh8AzEk6hYV6ehnmZ6G7U1yZX1WbeYv9UeWSMH9AsmwNERVGdtN0iIgo78JdB+HZ9Tx6/7//gyNbr8fAS79BpO9EW2JZVT6gXscvlojDHxGvcZRKm/101hRsFLT4B4AjPR7EtEYG+USnmEgkgr/+9a8T1j2fzIsvvoivfe1rUJSR/qSLFi3CV7/61XwNkYiIiIhmkUFPCKGIeuk3AKjLsjIfUL/fHtXRxTA/G9FhcZivL3GqihsyYaoTh5Th3kNQ4qm/l6GJZKF6ZXFuKvOdkvPIOgLQ5GKBIAJHjwn3WRdlH+brLBYYJEvOBbslk3ZoUkpCkbbZr5Y8L6WjrEL8/BjwRRCSFJMRUf6xMp+IaJrzvn9iHelEwAP32/8F99v/BVPtQtRe9UO0S8L8mopiFFsmVrf6JFX5QGpt9tPROEf8AjKeUHCkx4OFc5OvA01EM0tfXx82btyI8vJyXHzxxTj33HOxYsUKlJWVTXicz+fD3//+dzz++OMT2tjb7Xbce++9MBqNhR46EREREZ2CupK0BK7NwZr2C+rEFZDD3jAGPSGU2bNbJ3y2krXZz7bF/ihTrSSkjMcQ7j0Cc21TTq4zmyiKgr5AfsP8SkmFP9vsZ87f3g58NLH+ZLZFufk9MFdXITqsvm8Z6mGYn6mhwQAi4ZhwXy7CfFllPgAMuPyomyeeoEFE+cUwn4hoGktEw/B98KZwn9ZihUanR7ukhV+ToDJe1mIfSK0yPx1zKm0wGnSIRNWVEG3H3QzziU5RAwMDePTRR/Hoo48CGAnp7XY7DAYD3G43hoeHkUgkJhxTU1ODX//612hq4o0zIiIiIsoNWYt9W5EBtqLsJ5AuECxrN6qj080wP0OyNvv6UnnL7nQYnXOhMZigRMOqfeHOVob5GXCHPIhKuhrIQvh0ySYF+CJ+BKJBFBksObnObOI92CbcrrdaYa6pyck1zNXV8B5oUW0P9Ygn7dDkemRLuWiAqprs7+3a7GboDVrEognVvsF+hvlEU4Vt9omIpjF/y04oYXFbfNuqC6AoirQyv1EwG1Or1WJ19VIsKJ2HiqIyGHUnKvdtOa7M12k1WCBZq0k2ZiKauRwOBxoaGlTbPR4Pjh8/jkOHDmFwcHBCkG8ymXDdddfh6aefZpBPRERERDnVKanMz0VVPgDYi42ocIgDxA5Z2EKTkoX5uarM12h1MFUvEF+7/3hOrjHbJKuOz1llvlU+KcDF6vyMSFvsL2xKa5nNZMw14t9bVuZnrqdT3GK/vKIYRlP2tbsarQblklb7Ay55kRgR5Rcr84mIpjHfnpeF27UWK4oXnokBdwhuX0T4GFFl/hx7Dbas+9qEbaFYGN6wD/o8rGHfOMeBA0eGVNtl3QSIaOayWq14/vnn0draijfffBPvvfceDh06hL6+PgQCASQSCZSUlKC8vBxNTU0499xzsW7dOpSX5+bmDhERERHReF2S0KFWElJkorGuBP3DQdV2hvmZURJxxNwu4T6DIzdhPgAYKuYidOxD1fao5NqUnGzdepPelLPCkXKLA1qNFglFXS3c5x/AfMecnFxnNgm7xP/ei+bm7ntprhZ31Aj19EJRlJxNGphNZJX5uWixP6rMWYzebq9q+2CS5WuIKL8Y5hMRTWOOT1wOna0c/g/fghINjW23LjsXGr0BbcfFb5gAYIFkzfqTmfUmmPWmrMcq0iQZw+EuD6KxBAx6NoghOtUsWrQIixYtwrXXXjvVQyEiIiKiWayrXxw61OWoMh8AGmpLsHO/usKUYX5mYp5+IKFeqg/IXZt9ANCXOCXXZ5ifCVllfmVRWc7CWp1Wh4qiUuG1+nzye2MkF+4T/3s3VYp/PzJhrhZPwkmEQoi63TA62LI9XbLK/Oo6cXfUTJRJnicHJc+rRJR/TFGIiKYxy7ylqNxwK+Z/49dwfnYjzPOWAQBsK88HALQfF98gqCwryskagNlqFHQHAIBYPIFjveoZnhMe4xlAzKuu6iciIiIiIiJKJp5Q0C0JHWorchfmL5BUQnYP+OEPitcQJzlZi30AMOQwzDfIwny3C4qi5Ow6s4UsTHcmaY2fCaekZX+yNv8kpsTjiAyIv28mZ/7DfGCkOp/S4/OE4POGhftyWZkvb7Pv599IoinCynwiohlAa7TAtuoC2FZdgKi7D3r7yAvrNsna87KK+EKbW2WDQa9FNKZug9Z2fFh14yMRiyDQ+g687+9A8NAelHzssyj/5NWFGi4RERERERGdAvqHg4jF1e9DAaDWmds2+zKHuz1YtoBLSqUjNiQO93TFDmiNlpxdR1aZr0RCSIR80FlsObvWbOAKSCrzJeF7piqLK7AfrerrM8xPW2RwCEpc3AUjl5X5hhI7tGYzEqGQal+opwf2xc05u9Zs0NMlrsoHgOraHFbmS8L8cCiGgD+CYmt+OrwSkRzDfCKiGcZQUjn2cUenOMxvrMtfmyp/JAB32AtPyAdP2AtPeOT/q6uXYkHZ/AmP1eu0qK+x4+Ax9Tjbjw8Da0ceH3Edhecfz8P3wRtIhE5UT/hbdjLMJyIiIiIiorR0unzSfTWSkCITzlILrBYDfIIq/PbOYYb5aZJV5ueyxT4gD/OBkep8hvnp6fPJwvzcVubLJgewMj99YZd8SYlcVuZrNBpYaqrhP3RYtY+V+emTtdi32U0otuUuYC9PMultwOVnmE80BRjmExHNUIOeEAY94tZKTZL29rlw519/gk6v+g22SWdUhfmjYxGH+SeWCAh3tcHz7guqx8SGexEd7oXBkds37kRERERERHTq6paE+WV2E4rMhpxdR6PRYEFdCfa0qduMd3SKl8UjOVmYbyiVt+rOhM7qALQ6IKGuTI65XTBVL8jp9U5liUQC/YFB4b58VOaL9Pn7oSgKNBpNTq93Kgv1icN8rdkMvTV3S5EAgLm6Shzmd8uX1SCxHsnzSi5b7ANAkdUIk1mPcCim2jfo8mNeQ1lOr0dEk9NO9QCIiCgz7ZIW+wDQmMc2+3az+EW9Jyy+WSIby6EuN+IftT0sajpder3gob1pjpCIiIiIiIhms85+v3B7TUVuQyoAquXjRh2SVFCSnKzNvsGR2zBfo9VBbxcHzTG3vGKZ1AaCQ4gr4iUtch7mW8XnC8XC8EbEv/MkJqvMN1c6cz4pwlwt/v0N9TDMT1evpM1+rsN8jUYjrc4fkDy/ElF+McwnIpqh2iWzMSscFpTksd2RzZRmmC9p+R+JJXCsb+QYXXEJjFUNwscFD+/JYJREREREREQ0W3VJKvPrnLkP8xsk6xT3DgVyfq1TmaIoiA7L2uxXCrdnQ9Zqn2F+epK1uM91m31nkskBfT51dwySk4X5uWyxP3bOKnG3TbbZT4+SUDA8GBTuq6rN/dIgZZIlaQZdDPOJpgLDfCKiGapN0LoeABpzPBvzZHaT+AWiJ+wVbp9fY4NeJ57VO767gKVhhfAxwcN7oShKmqMkIiIiIiKi2apLEjbUSsKJbFSWFgm3+4NRBELRnF/vVJUIeKBEQsJ9uW6zD8jD/CjD/LS4JGF+sbEIRUZLTq/lMNth0IpXDXYF5JMKSC0sabNvqsx9mG+pEf/+RoeHEQ+Kw2lS8/vCYx1OT+YoEz8PZaNMUpk/KJksR0T5xTCfiGiGklXmN80VV8KHYxH899Fd2NfbgqPDnRgOeRAXrA83GXualfkGvQ7zqsWVCuO/Bkv9yrGPdfYKWFdegMp//gbmXH8/1z0jIiIiIiKilERjCWlVfG0eKvOdkjAfAPqHGVSlKjosr9LV57jNPgDo7bLKfFZ4p6PPL/5+5brFPgBoNVppdX6fj2F+OsIu8c8tH5X55mpxZT4AhHpZnZ8q97B4shMAlDhyO3EGAMpllfkDASgJFl0RFZp4KhsREU1rbl9YelNAVpnfHxjEz976tWq71ViM+y763yi1pFbRLw/zxZX5ANA0x4EOweSD8d0FzHOXoOKi62FpWAl9aQ0DfCIiIiIiIkpb76AfCUnQUCupNMxGeYkZGg0gaijnGg5KJ7fTRNEhcYt9jcEMXXHuOxBK2+x7WJmfDlmInusW+yfOW44urzoAlk0qIDVFUQrbZt/phEangxJXFxSFuntRXF+f82ueijyS+8A6vRZFVmPOr1cmmfwWjcTh9YRgz8MEAiKSY2U+EdE0kggH0ffnn8O791XEvEPSx7UfF1flA0DjHHFlvixs90X8KDam3o5J3mZf3mapcY74jfehLjfiH91k0RrNsJ9+EQxltQzyiYiIiIiIKCNd/eIW+xoNUFOe+zBfr9Oi1GYW7mNlfupikjDfUFqVl3sEBkmYnwh4kJC0+yc1WYiebH37bMgmCfRJ2v2TWszrRSIcFu7LR5t9jU4nnSQQ6hH/3pOaW/J8UuIw5+VvZHmSyW8DkudZIsofVuYTEU0joaMfwLfnZfj2vAwAMDjnwlK/Epb6FShqOg0arQ4A0N45LDy+zG5CmV18E0EWtpv1Jhh1hpTHKKvM90cCiCXi0H80xvGaJBMMQpE4ulw+zK0STxAgIiIiIiIiSkeXZD1fp8MCo0H9fjUXnA4LBj3qANjFMD9l0SFxu219ae5b7APyynwAiHn6YayYk5frnmpkIXo+2uwDQKVV0maflfkpC/fJu0/kozIfGGm1LwruGeanziNps5+vCnmzxYAiqxEBX0S1b9DlR0NTfrpvEJEYK/OJiKaRwOE9Ez6Puo7B886z6H/ul4DmxJ/stuPiMH9BnTg0BwBPSHxDQxbOy8gq84GRKn+R+TV2aLXiWaLtkq+FiIiIiIiIKF1dLvH70lpJy+BcqJCEKa4hhvmpkrXZN5TK19vOht4uD6JibrbaT0U0HsVQUNw5Ml9t9mUV//3+QSSURF6ueaqRtdjX6PUwlsrvK2bDXCOelBPqEU/iITW35Pkkn+3uyyrE1fkDkudZIsofhvlERNNI8NAe4XZLw8oJLZNkbfZlFfCAvM1+snBe+Hiz/AaIJyS+hsmgwzxJ9X1bkiUDiIiIiIiIiNLRKanMr5WEErngLBWHKWyznzppm31HfirzNXoDdNZS8VgY5qekPzAEBYpwn6yCPluySQLRRAzDIU9ernmqCUkq800VFdBo8xMXmatlYT4r81PlkbbZz1+YXy553hxkmE9UcAzziYimiZhvCFHXUeE+S/2KsY+9gQh6BwPCx8nWpgfkbfbTrsw3JgnzJdcA5GOTLRlARERERERElK4uyVq+dVNRmc8wPyWJSAhxv/jeQL7a7APyVvsM81OTrLV9ZVG+wnz5eft84pb/NJGsMt9UmZ8W+8BIm32RUJ8LiVgsb9c9lbglzyd2h3i51Vwoc0rCfMnzLBHlD8N8IqJpInR4n3Tf+DC/I0kleyEq8/U6PYoM4hsVScN8yRIA7cfdSCTEM7mJiIiIiIiIUhWOxqXV8Plss++UhPkDw0EoCt/vTiY2LG+1na82+wDD/GzJwvMSsx1GvTEv17Qai2HRi8PLZJML6ISwrDLfmc8wXzIpJ5FApJ8/t8nEYwn4vGHhvhJJZ5hcKJeF+QN+3sslKjCG+URE04ShvBb20y+Cobx24vay2glvMNska8yXWI0oL5HPxpQF7TZT+q0GZdX8sgkDgHyiQTAcQ88AZ3QSERERERFRdrqTVAvWSkKJXJBV5kdiCXj8kbxd91QRlbTYh1YnDdxzQXbuKMP8lMjC82TV89nSaDTS8/f5WZmfiulUmQ8AoR75ZB4a4fWEIFnRAvY8ttkvk0yCS8QVuIfEXWOJKD/0Uz0AIiIaYapphKmmEQAQ8/QjeGgPgof3Qu+onPC49k5xZX7jHAc0Go30/PI2++lV5o8e0+NTv/hPVpnfUGuHVgOIJm62H3enVCWhJOLQaHVpjZWIiIiIiIhmhy6X+D2pTqtBVWlR3q7rTFIZ6RoKosRqytu1TwXRIXGYpy9x5vUegN7OyvxsuCTheT7DfABwFpfjiLsz5fHQRNIw31mRt2vqzGYYSh2IDqkLlILdPXCsXpW3a58K3EPyJVtK8tlmv1z+vDng8qO0PH+T5IhoIob5RETTkN5eAduqC2BbdYFqX7ukMr+xTrwm/Sh5m/30Ww1mUplvNulRV2nDsV71Y9qOD+PcNXWq7UosilBn60cTG/ZAiYYx5/r70x4vERERERERnfo6JWF+dXkRdLr8NSgtKTZBr9MiFk+o9rmGg2iaK18Sj4CYpDI/ny32AcAgqcyP+4agxGPQ6HjrPBlZJXxlcf5C4ZHzyyrz2a59MvFgEDGv+O9kPtvsAyOt9kVhfqhH0pmDxngky8eYzHqYzIa8Xddo0sNWYobXHVLtG3T5gcV5uzQRnYSvSIiIZhB/MIouSdvARkkbewBQFEVemW/OpDJfFubLK/MBoHFOiTDMb++c+GI+4jqGgb/+FqFjH0CJTlwTKuYdhN5WluaIiYiIiIiI6FQna7NfU5H+JPZ0aLUaVDjM6BlQtx12DbMV8WSiw5Iw3yFZZztHpC38lQRi3kEYTuqUSBNNRZt9AKi0iicLsM3+5GRV+QBgzmObfWAkzPd+eEC1nW32J+ceVofpAFCSxxb7o8oqisVhfpJlbYgo9/I3JZWIiHKuo0vcYh+Qr0kPAMFoCPFEXLgvk8p8m+QY72Rhfp14jO3H3VCUE/33taYiBDveUwX5ABA8vCeNkRIREREREdFsIavMr3XmvxWw0yFuR9wvCWHoBGmb/dIpCvPBVvuTCUVD0oIOZ77DfMn5BwJD0ntfNCLUJ/l3rdHAWJ7fn5u5Wtxpg5X5k5NV5tuTLPGSK+WS588BF8N8okJimE9ENIPIWuxbLQZUJnkBl6z9fWZt9sXV/J6Q/DoA0DRHvBSALxhF7+CJagW9vRyGcnXbfQAIHt6b4iiJiIiIiIhoNpF1sqtz5rcyHwAqJOsW90tCGBqhJOLS4Dzfbfa1Jgu0ZvG/DYb5ySWrgpdVzueKrI1/QklgIDCU12vPdLLKfGNZKbSG/LVrB0Yq80VCPb0TCnxIzS15HimRPO/kUlmFOMxnZT5RYTHMJyKaQdqPiyvzm+Y4oNFopMcla38vC+aTybTN/oI6cZgPqL82S/0K4eOCh/bwRT4RERERERFNEAhFMexVd3cDgFpJGJFLzlJxZb5riG32k4m5XYCkmtqQ58p8QF6dzzA/OVdgULhdo9Ggoii/SyMmq/xnq/3kwpLKfJMzvy32AcBSI/59ToRCiLrlnUgJ8AxJKvML0GZfVpk/PBhAPJbI+/WJaATDfCKiGeTkteVHNUoq3kfJKvMNWj3MelPa47BLZq57I34kFPkLuSKzAXWSF4Enf22WhpXCx8W9g4gOdqU4UiIiIiIiIpoNupK0/K0tSGW+OFRhZX5yshb7AKB35LcyHwD0JeIqb4b5yfX5+oXbyy2l0Gt1eb22xWCGzSi+t8QwPzlZZb6pMv9hvqzNPgCEutlqPxm3ZLmWkgKE+WWS+7iKAgwNcLIaUaHop3oARESUmmA4huN94sr3xjnitehHySrm7SZb0op+GVk1f0JJwB8JwJakdX9jnQOdgpssJ1fmm+cvBzRaQElAYyqCZd4yWBpWwtKwEoay2rTHTEREdCoKBALYs2cP2tvb4fV6YTAY4HQ6sXz5cixYsGCqh0dERFQwnS7x+16jXouKkvwHHk5JqDLoCSEeT0CnY02VSGxIHOLpih3QGvPfQlpame9hmJ+MLDSXrWefa5XFFfBG1PeW+vziSQY0Itwn/v4UojJfb7dDazYjEVIH06GeHtiXLM77GGaiSDiGUDAq3GcvQJv90vIiaDQj4f3JBlw+VFTlf7IcETHMJyKaMQ51uYUvnIBUKvNlYX5mL7iSHecJ+5KH+XMceG13p2p72/FhKIoyNrlAZy5Gxf+8EcbKeTDVNEKT55ndREREM8mxY8fwi1/8As8//zyCQXHFX1NTE/7X//pfuOSSS6DVFiZA6Orqwmc+8xkEAplXaWi1Wvzyl7/EunXrcjgyIiI61XVJ1u+tqSiGVpv+JPZ0ycL8hAIMeEKolLThn+2iw+IwX1+a/6p8gG32MyULzZO1wM8lp7Uc7UNHVNtZmZ+ctDK/AGG+RqOBpaYa/kOHVftCPfIOHbOdO0l3l5LS/E9U0+t1KCktwvCg+v3doOR5l4hyj2E+EdEUCnW2wv/hW7A0rIR57pKks87bjotb7Beb9agpT77+nyckbrMva5c/GbvJBp1WB7vJCrvJ9tH/Rz426Y1Jj5VNPPD4I+gfDsE57oWofc0nMxofERHRqeypp57CXXfdhZCgqmW8trY2bNmyBU8//TR+9rOfoawsv+uXAsDAwEBWQT4AJBIJDAzwRiwREaWnS1KZX4gW+4C8zT4AuIaCDPMlZG32DaXi9bVzTR7m90NREtBo2FFBZDpU5ou4JO3/CUhEo4gMDQn3mQvQZh8YabUvDvPZZl/GPSQP820l+a/MB4CyimJhmD+QZHkbIsothvlERFMo0Po23DufgXvnM4BWD/OcRbDUr0RR4xqYapsmPPbkNvSjFtQ5Jm2VL6vMt0na5U/GpDfi95/fllGL/sY6eReBtuPDE8J8IiIimuiJJ57Ad7/73QnbzjrrLHzsYx9DXV0dvF4vOjo68Oyzz8LtHnntsHPnTlx99dV49NFH4XAkX5onW7FYbOxjnU6XUat/rVbLJQKIiChtXf2SML8i+eT3XCm2GFBk1iMQiqn29SeprJztYrIw31GYMN9gF4eYSjyKuN8NvbW0IOOYSRRFkVbmy0L2XJNNGmBlvly4f0DcKx2FqcwHAHO1+Pc61M3KfBnPsHgCt9Vmgl5fmC6m5c5idLSquzqwMp+ocBjmExFNoeChPSc+ScQQOvoBQkc/QKTvMKou+9cJj22XVOZP1mIfADxhSWV+hm32AWQU5AOAtciI6vIi9AyoZ3S2dw7j4ytqMh4TERHRqez999/H97///bHP58yZg61bt2LZsmWqx/7rv/4rfvazn+G3v/0tAKC1tRW33347HnroobyOcXyYX1paiv/6r//K6/WIiIiAkXCxU1IhWKjKfGCkOv9oj/r9N8N8MUVRpm2bfWCk1T7DfDV/NIBgVBwwVloLVZkvvs5QyI1IPAqjzlCQccwkshb7AGAqWGW+JMxnZb6UR/L8YXcUpiofAMqc4klxrMwnKhz2CSIimiLxoBfh7g7hPkv9ygmfhyIxHOsVB/KNcyavsJNV5mcT5mejsU48Zln3ASIiotkukUjgzjvvHAvL58+fjz/84Q/CIB8AioqKsGXLFtx2221j23bs2IHnnnsur+McH+br9Zw7TkREheHxR+APRoX76goc5ou4GOYLJQIeKBFxKFyoNvvaIjs0kuUCY255+Dmb9fnk1e9TXZkPAP2szhcK94n/PettNujMhQmGzdXiSTpRtxuxAP9OirilYX7hOpuWS8J8rzuEaCResHEQzWYM84mIpkjwyD4A4vZWloaJYf6Rbg8S4ocmbVs/Sh7mZ9ZmP1uybgKy7gNERESz3XPPPYfW1lYAI23o7777bpSXT175dPPNN+PMM88c+/yBBx6AImmvmQsnt9knIiIqhO4krX4L1WYfAJyScIWV+WLRIXk1bqHCfI1GI63OZ5gvJmuxr9PqUGqe/B5VLlQkCfPZal9MVplfqKp8ADDXyH+vw31stS8ia7NfUsBlSsuSPI+y1T5RYTDMJyKaIhNa7I+jt1dAf9Kb1jZJxbrFpEupyqCxbD4ay+bDWVwOk940tn3KKvMl3QSGvGEMuHmTg4iI6GR/+MMfxj6+6KKLcMYZZ6R0nEajwZYtW8Y+P3z4MHbt2pXz8Y2Kx09UZhgMbG9KRESF0ekST2C3mPRw2EzCffkgC/NdQ3yfKyIL8zVGM7RF9oKNg2F+emRhubOoDFptYeIGo86AUot44oBsssFsJ6vMNzkLF+abKiqgkUz4DXUzzBdxS54/ClmZ7yi1QKsTL7c6IHn+JaLcYt9DIqIpUtSwComQH8HDe5EIeMa2WxpWqtajl1WsN9SWQKudfO36b51zw4TPI7EIPGEfrMaiDEaevWTdBNo73SgvKdwLUiIiounu2LFjePvtt8c+/+IXv5jW8UuXLsWKFSuwd+9eAMBTTz0lbc+fLbbZJyKiqSCrfK+pKFa9v84np6RSkm32xWJD4vDO4Kgu6M+NYX56ZGF5oVrsj7/eUFBd/MLKfDFpZX4Bw3yNTgdTpROhbvVEnlCPvFPHbKUoCjyS548SR2GWRgAArU6L0rIiDLjUVfiyzgFElFuszCcimiLFi89C1SXfxPxv/F/UffU+lF14NSyNa2BpOk31WNla8k2SCvfJGPVGVBSXwWwo3Au/8UqsJulNDtnXKqIkuC4TERGd+l577bWx1vhVVVVYu3Zt2ufYsGHDhPPlC9vsExHRVBjwiMOEigJPFK+QVEp6AxGEIjHhvtksOiwO7/Sl4nW180Ua5nsY5ou4/IPC7cnWsc8H2fUY5ovJwnxzAdvsA4C5Wtxqn2G+WtDIAINdAAAgAElEQVQfRSyWEO4rZGU+ANhKxPeQvZLnXyLKLZZKEBFNMY1GC1NVPUxV9XCc9U+q/dFYHEd6PIIj5WvPzwSNdSXCVoOyLgTAyIzUqOsogof3InhoD4LHPsS8W34BXQHb7xFR6iKRCHbv3o2uri4MDQ0hFovB6XRizpw5WLNmTU6Dvp6eHrS1teH48ePw+/0Ih8MoLi5GaWkpli1bhgULFuS0uufgwYPYt28fXB/dECkvL8fy5cvR3Nw86bFerxfvvvsuDh8+jGAwiNLSUixatAirVq3KaVvKSCSCXbt2oaOjAx6PB2azGXPmzMHpp5+OsrKySY8/cuQI3n//ffT19QEAKisr8bGPfQzVkpsv6fB4PGhtbcXRo0fh8XgQCARgNptht9uxcOFCLFmyBEajMevrnCreeeedsY9Tba9/sjPPPHPsY5fLhWPHjmHu3LlZj+1k49vsszKfiIgKZdAtDhPKJOFDvjgd8u53/cNBzKm0FXA005+szb6hNPvXm+mQhflRN9u1i0gr862Frcx3SsJ8l49h/smURALhfvH3pZCV+UCyMJ9t9k/mTtLVpURSJJUv0jBf8vxLRLnFuytERNPc4W4P4glFuE+29vxM0DTHgb/vU79xF4X5iWgY/c8+hODhvYj7J+4PHtkH65Kz8zZOIkrfoUOHsG3bNrzyyivw+9Vt2ADA4XDgM5/5DG655RZUVIzc9LnuuuvwxhtvoKioCK+88gpKSpJPWBocHMRjjz2G5557Dh0dHUkfW1VVhSuvvBLXXHNNSiGx2+3G+vXrEQgEcPbZZ+M3v/kNAODll1/Gfffdh4MHDwqPa2pqwsaNG7Fu3TrVvp6eHjzwwAN49tlnEQ6HhWO87bbbcOmll6Y88eCJJ57Ad7/7XWg0Gtxzzz343Oc+h0gkgm3btuGxxx4Tfv/1ej0uvPBCfOtb38L8+fNV+1977TVs3bp1rCX7yc455xz827/9W0oTF8aLRCJ4+umn8cc//hF79uyZEPqerKioCJdccgluvPFGVFUVtjJrOhq/xv3pp5+e0TkWL14Mq9UKn29kTcPdu3fnJcyPRqNjHzPMJyKiQhmUVAaW2Qsb5lckaXvMMF9N2ma/wGG+QRLmK+EA4iE/dObigo5nOlMUBS5J5buzePIJw7kka+svm2wwm0WGhqDExN1BTIWuzK8Rv79jZb6arMW+VqeB1Woq6FhskudTr0d9b4OIco93V4iIpjlZ23mjQYc5TmuBR3NCQknAHwnAE/bBE/aO/D808vFnmi+EWZ/8RaVsIkK/O4RhbxgO24njtQYTQsdbVEE+AAQP7WGYTzSN/Md//Ae2bt06IdATGR4exmOPPYZnn30WP/7xj7Fu3Tr09o7czAsEAvB6vUnD/F27duG6665DMJja+qO9vb2477778OKLL+Lhhx9GeXnyFpDRaBSBQAAA0N3dDUVRcO+99+LXv/510uPa2tqwadMmXHLJJbjzzjvHQvm33noLmzZtgtstX0qkt7cXW7Zswc6dO3H33XenFISOnk9RFPT19aG7uxsbN27E/v37pcfEYjG88MILeP311/HAAw/gvPPOGzvH3Xffjf/8z/9Mes0333wTl19+Oe6//3588pOfnHSMwMjP+7LLLsPx48dTenwgEMBjjz2GF154AQ8++CBWrVqV0nGp+vOf/4xvf/vbOT3nyb75zW/ixhtvzPo8Pp9vrDsCADQ2NmZ0Hq1Wi/r6euzbtw8AcPjw4azHJsLKfCIimgpD0jC/sGGHQa+Dw2rCsE8dbog6081miUhQ+B4fmD5t9gEg5nYxzB/HHfIgEhe/15OF6/kia7PvjfgRjIZgmaKlJaejcJ98yYhpU5nf50IiFoOW7yHGuCXPG/YSMzTa3HUeTIVV8nzqY5t9ooLgX0YiommuvVMc/CyotUOny1075nT1+Qfw9We/K9x3zrwzUG2rTHp8siUC2juHcfriiW/eLQ0r4d39V9Vjg4f2pDBaIiqEbdu24ec///mEbTU1NVi/fj0aGxvhcDjg8XjQ1taGl156CS6XC8PDw7j55ptx9913p3Wtt956a0KQv2TJEixbtgyNjY2w2+2wWCzw+/3o6OjA3/72Nxw9ehQAsHfvXnzrW9/CI488krSlvd0+cfmOhx9+eCzINxgM+MQnPoEzzzwTFRUViEajaG9vx1/+8hd0d3cDAP70pz9h7ty5uOaaa3DgwAFs3LhxbLy1tbW4+OKLUV9fD4PBgKNHj+LFF18cq/Z/+umnUVZWhu985zuTfh/GT3gIhUK46aabcODAAQCA0+nEhRdeiObmZtjtdgwPD2PXrl146aWXxiYr3HbbbXj66acxb948/PSnPx0L8jUaDc4880ycd955qKqqQjAYxL59+/Dss8+OLWPwjW98A48//jiWL18+6ThbW1snBPl1dXVYtWoVFi5ciPLyclitVoRCIXR3d+ONN97Ae++9BwDo7+/Hxo0b8dRTT411cMiFySab5EIkEsnJeU6eAFFXV5fxuerq6sbC/K6urqzGJcMwn4iICi2RUDDoFVcGFroyHwAqSi3CML8/Sbvk2SgqqcoHCl+Zr7OWAlodkFB3joq5XTBV1Rd0PNNZsvXoZeF6viRr69/n78d8x5wCjmZ6C7vEYb7WbIbeVthCIVmYj0QCYVc/LDWF/f2fzmRt9u2OwrbYB1iZTzTVeHeFiGiaa5OsIT/VLfbtJvmLfU/YN2mYX2ozo8xuFrZDbDueepgfG+5FdLgXBgfbMBdadLhPuF1ndUCrn7yNeSIcQDzoU23X6PTQ21Jrzxf3DgKJOKJh84RgVldkg9Y4+ZubRDSMuF89YUaj0SStzhgv5huCElMHg1pzcUoVHEo8iph3SLhPX1IBjWbqJu2k45133pkQ5JvNZmzevBlf/OIXodPpVI/fsmULHnnkEWzbtg3RaBRbtmyByZRe5ZTdbsdVV12Fyy67DLW1tdLHbd68GQ899BC2bt0KYGQiwI4dO5JWlY9vxd/b24sHHngAALBmzRrcc889qK+vVx2zadMm3HXXXXjyyScBAI888gguu+wyfO9730MwGIRWq8XGjRtx8803q74nt956Kx588EFs27YNALB9+3Zs2LABy5YtS/o9MBgMYx9v3759rK3+TTfdhFtuuUX1Pb3yyivR3t6OG264AcePH0cgEMBDDz2EL33pS/jVr34FYGQCxr333qtam/2KK67Abbfdhptvvhl79uwZ+7k988wzScc4Sq/XY8OGDfjKV76S9Ou69dZb8corr2DTpk0IBAJwuVx4+OGHcccdd6R0nVSUl5dj0aJFUBTxMjbZ0mg0qJbdpErT+DBfq9VmtezA+N+TfIX5bLNPRESF5vaHkZAsTTcVYb7TYUHbMfX7eBfD/AlkLfah1UFvL2yFt0arg95Wjphb/R435pZXNM9GsjDfpDPCbirsMhLlFge0Gi0SSkK1z+UfYJg/TtglXnrA5KxIeYm3XDFX///s3XmYVOWZP/xv7VVde690AwKyFIiiOCoBZYnmVQfDa9QYYzSoP0UUNIo6TlwmzkRjfF1fUTFmHMOEmJjMaFZUNCouuKMEQaxuQEHoht5q35fz+6Ppopp67uqq7lpOVd2f6/Ky61SdU08v9Olzvs99P/T1TPjAAQ7z03jd4qp3q4zC/Ggkjkg4Dp2er/0YKyb+F8YYYzIWTyTxVadX+NzksdnXki42g1oPtVKNeDJzzS1vJDOgFZkyzoYPP89cE0u0tIBhAl35GfryM2hmc5hfal8/ca1we+ul/5H1+zXI94/X0ffqrzK2a5snYtyyh3IaQ/8f7kHSl3lR2vTtlTAff/qw+4d2b8HB/70/Y7tSV4eJt6zLaQzdf3wE4b2ZLc1t87+H+gUXDbt/tGcf9v+XuN33hJt/XTEtHe++++7UxxqNBr/4xS8wd+5c8vUajQbLly/HpEmTsGrVKsTj8VRb+1wsXboUl19+OUym4asIBkP09vZ2vPzyywCA5557LucW8YPjOuGEE7B27Vro9eKLWK1Wi3vuuQdOpxPbt2+H3+/H/fffj/b2dgDAHXfcgUsvvZQc43XXXYf29nZs2LABkiThmWeewUMP5fZvAUAqyL/ttttw+eWXk6+bPHkyVq9eje9+97tIJpN47bXX4HK5kEwmUV9fj3Xr1pFrqTc2NuLxxx/H4sWL4ff74XQ6sWnTJpx66qlZxzZ79my88cYbaG7OPtFr0KJFi3DLLbfgpz/9KQDg+eefx6233jpk8sJoLFy4EAsXLizIsYrN5To82aeurm7IRJN8pXdyyLbkw2ikV+ZHo1G88sor2LRpE7Zt2waXywWXy4V4PA6bzYampiaceOKJmDt3Lr75zW9m7ZbBGGOMUfo9dIvfemt5wnwRDvOHirnF62OrrU1QKDMnAxeb2trEYX4OqPXom40NJQ+FVUoVGurs6BFMMMjWQaAWUZX5+ubSttgHAJVOB43djpgrs6ghfED8e6FWkZX59jKE+Va6+MLvC0OnL99SsIzVAr5bwhhjMrb3gA/xROYMYwCYMr68lfkKhYKszs81zKda7e8SdCNQGa3QNk8ceKBUQTduOmzzv4e2pffAPKsyAhnGqtWWLVvgdDpTj6+88sqsQX66M888E5dddlne72mxWHIK8tOlB9yffPIJkknx71cRtVqNBx54gAzyB6lUKlxxxRWpx+vXrwcwEB5TQX66q666KvXx22+/ndcYAWDOnDlZg/xBM2fOxLx58wAMhLpvvPEGAOCuu+4ig/xBLS0tWLJkSerx4L7ZaDSanIP8QRdeeGHqexwIBLBjx4689q8W4fDhgGK4n7/hpO+fftxCiscPT/L76KOPcP311+O5557Dtm3bsH//fgSDQUSjUXR3d2P79u1Yt24dVqxYgTPPPDPnLg+MMcZYOlG3NwBQKhWwGvPr/FQIjUSYz232h4q5xKFdqVvsD6I6s3GYPxQVkjeVuMX+IKq1f7dfPOmgVkW6xT/HuqbSh/kAyOr78AF6+Y1a5CXOG1Zb6SeqmbJ0uvFlmVTHGCsMDvMZY0zGRKE2AGjUSoxvya192T8OfI6tB3bgK9c+9IfciCcyK+lHig7zfTntP4VYKqDbFYI3kLnWsH3BRRjzvdsx8ab/xtjLfob6BRdBP34GFKrCVGoyxkbmpZdeSn2s0+mwbNmyvPa//vrrYbMVf4LScccdl6rsDgQC2L9/f877nnnmmTjqqKNyeq1oIsONN96Y8xiNxoFuDB6PB19//XXOYwSGTgYYzpHjPOaYY3D22WfntO83vvGN1Mfbt2d2pigErVY7pB1/R0dHUd5H7kKhwzdw8l2K4kjp+xcrzBdNQDEajRg3bhyOPvpojB8/HjabLaNy6+uvv8a//Mu/4Oabb0Y0mvk3AGOMMUahwvx6sw5KZWkrhQE6zO9xh4q2xE8lihPLtpUvzBe39ucwf6gesjK/tEsjDPe+XJk/FFWZX64wn2q1z2H+YclEkgzJLWVos6/RqKA3iO+/+ryREo+GsdrDbfYZY6yEfJ+9ibi3D4ZJs6AbM2nY1nE7iTB/YqsFalVu87Ge/vh3OHjExVadxoD/c+JFWDBxTm4DJ1DroY22Mh8Adu9344RpQ6s4jY5Tch8cY6xkNm/enPp4wYIFeVfMGwwGLF68GL/97W8LPbQh1Go1bDYbeg7dyPB6xcuYiCxYsCDn19bX18NkMsHvH/hdOHXqVEyfPj2nfRUKBcaPH48vvvgCANDf348JEybktK9Wqx0Ssg9n4sSJQx6fe+65Oe+bPqb+/v6c98tXU9rNpXy+X9UkPdge7TID6S36ixWYz5s3D2eddRaOPfZYnHjiiZg2bRosFkvG67xeL7Zt24b169dj/fr1qUkLf/vb3wAADz74YMlbtTLGGKtM/USIYM9SRVhMTUT740g0AX8oBnPdyJfMqSZxn/hvSKpCvtjIynwvh/npuv3ikLzZJLPKfA7zUyRJQpiqzC9Dm/2B9xV3bYsW8dqy0vi8EVDzv6xlCPMBwGzRIRyKZWz3E5PqGGOFw2E+Y4yVkO/TVxH+egdcG5+FUm+EfsKxMEychbqpJ0JjzfxDdtd+8Xq2k4mKdhFRsB6MhaBRjf4UMNrK/HqLHjaTDm5/5s2Xnfs8GWE+Y0x+JEnCrl27Uo9PPPHEER1n4cKFRQ/zgaFh5uAa87mYMmVKXu+THuafdNJJee87KJ/AdcKECXmtpz7YAWDQnDm5T/BKH2MslnkxXyjp4XU+369qolIdnvg32q91+s9T+nEL6ZhjjsHq1auHfZ3FYsG8efMwb948rFixArfeeis+/vhjAAOB/sknn4zvf//7RRkjY4yx6kJW5pcrzM8SsvS4QhzmH5LwZ66XDQAqk73EIxlAhfmJgAfJWARKTemXbJCbZDKJ3qA4bJVbZX5PoA+SJPHkUABxvx9JoitXuSrztXbxv/OYS/x7oRZ5sizNYilDm31goNV+z8HM+8xcmc9Y8XGYzxhjJZKMhBDe3374cTiAoPMDBJ0fAMkrYD3l20Nen0gk8WWnuApxSpaK9nSxRAyhONGSiaiqzwcV5vtyrMxXKBSYPM6KzV9kttejlhhgjMlLT08PgsFg6vHUqVNHdJxjjjlmVOOQJAm7d+9Ge3s7du3ahe7ubrhcLrjdbkSjUcRiMcRiMXR3dw/ZJ1dWa26/dwel3zSaNm1aXvsqlSNbCUtU/Zzr+6hUqrwmLBTiptjBgwfxxRdfoKOjAwcOHEBfXx9cLhfC4TBisRii0SgOHDi8lmqttqVNn9Aw2tb4kcjhmyyjrfIvpLFjx+Lpp5/G0qVLsXXrVgDA448/jnPPPRcGQ3mqThhjjFWOfqINcb21PGGHzayHSqlAIpn5t0uvO4Sjx+b3d2U1khIxJEPiIgB1mcJ8TZaOAHFvL7QNY0s4GnnqD7mRkDKXVALoCvliozoChOJh+KMBmIn7VrWEarEPlK8yX0OE+VGXmydhHOIlwnytjm53X2xm4rxKLQfAGCscDvMZY6xEwns/B5IJ4XOGibMytu3r9iMaE79+8tjcKvOztbungvh8WPREm/1wbmE+MNBlQBzmi7sSMPkYv/JJ4XaVKbefT/Pxp6NuWubSCYo8ukbUf+9OIJmATq8fGkzW5TZZxXD0CcLPI58Lx+bzVkGKZ1bLKvVGwaszaZvGkV9LpU7+IZbPN/QmXNMIZ/Y3NzdDo9HkXXnc0dGBdevW4fXXX0+1zy+GkQbsAGCz5d5NZTRGU2ltNptLEu729fXh2WefxYYNG7Bz586iv181SO+CMNowP33/IzszlJvBYMA999yDc889F5IkoaenB2+//TbOPPPMcg+NMcaYzPV7xYFHQ5kq81VKBRqsenS7MsfVk6XSspYk/PTk/XJV5qssdGV53NPDYT6A7iOWcEzXVKYwP9v7dgf6OMwHECFa7CvUarJCvti09eL3leJxxH1+aCyjL0CqdF43UZxlM5RtsoPZIu5Q4uM2+4wVHYf5jDFWIsGvtgq3q4w2aJrGZ2zftV98catWKTChNbc/aose5o+yzT5Adxno6gvAH4rBVKbZpmx4GtvolkFQ6uqg1NWN6hgqc/3AWAyGEYWtSo0OylF+HqOtHFGoNKP+WpbTka3PRxMQmkwmuHJsqxeNRnH//ffjN7/5jewrtuUWmoqUYox/+MMfcN9998miXf6bb76JBx98sGg/OwqFAkuXLsWFF1446mOld1wIBoOIRqN5LaeQzu0+/LeF2Sy/G2QOhwNz587Fu+++CwAc5jPGGMuJ3NrsA0CjzSAO811BwatrT5xosQ+UL8xXqrVQGW1IBDLvxcQ9xZs0XEmodeiNGgOM2tFd24+UTW+BRqlGLBnPeK470IvJ9RPKMCp5oSrzdY0NUIxi0vpoZJtEEHW5OMwH4BGcQwDAYi1f0YeZOK/6OcxnrOg4zGeMsRIJfSkO8w2TZglnVO4kKtOPGmOBRp1b9SUVqiuggFlbiDCfqMzPsc0+kL3LwO79bsyaUp6WX4yx3MTjQ2+ajKa6W63O7U/TWCyGa665Bps2bRqyXaFQYNasWTjppJMwc+ZMjB07Fi0tLTCbzdBqtdBqtTj99NOxf//+EY+Rjczjjz+Oxx57LGP7hAkTMG/ePMycORMTJ05ES0sLbDYbdDodtFotbrvtNvzxj38s+Hj6+vrQ3t4+/AtHIX2JgNFobj482UeSJBw4cABHHXXUiI7V2dmZ+nikXTSKLT3M/+qrr8o7GMYYY7KXSCTh9onX6i1Xm30AaLLVAchcW7yXqLSsNQkizFeoNDl3OCsGtbWJw/wsqMp8at36UlAqlGgyNqDTdzDjuW6/ePJBraEq83VlvB7QWOkl4mIuFzBhZNc71YRqs2+1l+/cRrbZ90Z4eQTGiozDfMYYKwEpmYB+/HQolCpEu/cAaWuMGSYeJ9yHWjN+ch7r61Ht7k3aulG1jB5EVeZHElFE4lHo1MNXDjbZDTDXaeELRjOe27XPw2E+YzJ3ZAt5j8eDMWPGjOhY6VXD2axevXpIkK/RaHDBBRfgmmuuQWtra9Z95V7FX43eeuutjCD/tNNOw49+9CMcf/zxWfct1verFEsKjLR6/khjxw5t6bp///4Rh/npE1na2tpGNa5iGTduXOrjvj6+AcsYYyw7tz8CwdL0AMpdmS9+7x43V+YDdJt9lclW1jBIbW1EpLMjYzuH+QOoyvwmYt36UmkmwvweYry1hqzMbyrjJAyNBmqLBXGvN+O5aI7d+qqdhwjzLbbyVeabiPNqLJpAJByHnrurMlY0HOYzxlgJKJQqNP3zcgBAMhZB9MCXCHe2I9K5E4ZJszJen0hK2L1fXJk/ZXzuay9TlflURX2+srXq90Z8aFIPf0GnUCgweZwVW9ozLy52EhMaGGPy0dAw9N/5119/DYfDkfdx9uzZg1gsNuzruru7sXbt2tRjvV6PNWvW4NRTT83pffz+3DuHsMJ44IEHhjy+4YYbsGLFipz2Ldb3a8mSJViyZElRjl1oY8aMgdFoTC1PsGvXLsydOzfv4yQSiSGV7pMmTSrUEAvKaj08aVGlyq0TEWOMsdrl8oqr8oHyhvlNdnHL8V4inKk1VJv9crXYH6S2iosJOMwfQIXj5azMz/b+VCeBWhPuFn8dylmZDwBau40I8/leIAB4iU4u1jKG+WaLjnzO741wmM9YEZVnURTGGKthSo0O+vHTYZvz/6LlvJugtmRedBzsCyAcTQj3z6syn2h3b9GPvsU+kH1SQH6t9sWf05ed4gkNgyRJQsx9EP7t76Dv1V9h/3/fjsjBr3J+X8bY6FmtVkycODH1+KOPPhrRcd55552cXvfiiy8iGj3cyePWW2/NOchPJpMc5pfY559/PqSd/dlnn51zkA8AXsHNnVqjUCgwY8aM1OPNmzeP6Dg7duxITQgAgGnTpo16bMWQ/j0/svMHY4wxdqR+Yp1etUoBc11huuSMRBMRtvR5wkhQrQRqCNVmv+xhvoXD/GyotvXNxvJW5jcR7091Eqg1ZGV+c7nDfPG/92g/V+bHYgkEA5kdTIFyV+bTYb6POB8zxgqDK/MZY0yG9veIwyaFApjYNvow35yloj4fdVoDlAolkmnLBhx+b3FXAJGjiTC/qzeIRFKCSjm0zZ4kSeh+4UGE9n6OZHBo0BPZ54SuZWLO780YG71TTz01VfG7fv163HzzzXm1GJckCc8991xOr02fLGCz2XDhhRfm/D67du1CMpn5+4oVz5GTO5YtW5bX/jt37izkcCrWSSedhI8//hgAUv/PV/p+Op0OM2fOLMjYCq2zszP1cXNzcxlHwhhjrBL0EeGB3aKHUlm+du1NdnHYkkhKcPvCaLCWL4yRAyrMV5c7zKcq8339kJIJKJS12zUonoijPySumC53mN9MtPnvCfTV/DreiXBYWP0OyKAyv1787z3GbfbhzdLFxWovX9cZtVoFQ50GoWBmV0UO8xkrLq7MZ4wxGdrfExBub7IZoNPkfvFY7Db7SoWSnBjgDede/Tq2SXyMeCKJHlfmmoIKhQJxnysjyAeAcCcHP4yV2ne+853Uxz09Pfjtb3+b1/5/+tOfhlRvZ/P111+nPnY4HHlNGtiyZUte42Kjl/790mg0QyrMh7Nnzx709/cXY1gVZ/78+amPu7u78d577+V9jL/85S+pj+fMmQONRp4tEDdu3Jj6+OSTTy7fQBhjjFWEfo84PChni30AaMxSOdnDrfYR94tD4bJX5hNhPqQk4r7arvJ2R7yQIO4q0VhXX+LRDNVUJw7zY8k4AtHMe0q1JNJDLzVQ7sp8DVWZz2E+PC46GC9nZT4AmK3i86uPOB8zxgqDw3zGGJOhzl5xEN7WmF9FPdlmv0CV+dmOlU+b/dZGI/lcZ694YoOubYpwe6Qzt0CQMVY4s2bNwoIFC1KPH3nkEXzxxRc57et0OnH33Xfn/F6h0OGbn015VhKkh5msNNK/XzabLa810Pn7ddiJJ56I1tbW1ONcO1kM2rZtG7Zv3556/M///M8FG1sh7dixY8gyAqeddloZR8MYY6wSUG32yx3mmwwa6LTiv3t6XBzm0232y7vEjoYK88Gt9t0hevmrekN5v292A93B0h2u7WW7qBb7AKBrzFz2s5TINvsc5pOV+XVGLTR5FHkVg5k4v/q9kRKPhLHawmE+Y4zJUBdRmd/aRIfeInRlfinC/Nzb7NfpNbCbxesudRFLDujHThVuj/XuRzJS2zOvGSuHO+64AybTwO+DcDiMyy67DO+//37Wfd566y388Ic/RCAQgE6ng1p9eAUovV58gWg2H+4s0teXe3XM1q1b8eGHH+b8elYYFosl9bHH40E8Hs9pP7/fj9///vfFGlbFUSqV+MEPfpB6vGHDhpzb7UuShJ///Oepx3a7XZZhfigUwr/9278hkUgAAE4//XSMGzeuzKNijDEmd1SY31DmMKQMGb8AACAASURBVF+hUKCJqJ7srfHKfCmZQCIgrswvd5t9pd4Ipa5O+FzNh/lhj3C7SqmCUSv+mpWKNUv3SRcx7loR6Rb/3GrsdijL3KmLarMf7ecw30OcJ6zEEi6lRIX53GafseLiMJ8xxmSo+JX5hWmzn+1Y+VTmA0Ab0WqfrswXh/mAhEjXrrzemzE2ehMnTsTPf/7zVOW12+3GZZddhlWrVuHNN99Eb28votEourq68OKLL+Lqq6/GsmXL4PEM3Fy54oorhgS96SFwOofDkfr4H//4BwIB8e+IdMFgELfffjsA1PR6ieUwbdq01MfRaBSffPJJTvv97Gc/Q09PD3+/0lxyySVoPFQ9I0kSbr/99pwmtDz55JNDgv9rrrkGOp14Al25uFwuLFu2DJ999hkAQKVS4aabbirzqBhjjFUCsjKfaANcSlSr/Vpvs58I+gApKXyu3G32AbrVftxDtyuvBVSFu01vKfvf7GqVGmatuPglW0eBWkBV5uvL3GIfoCvzk+EwEqHa/j3pJTq4WGRwbjNZxdeSPq7MZ6yoOMxnjDGZicYS5MV9Wx6V+YlkglwbTG6V+QDQRrTap8J8ta0FSsPhiQSaxnEwzVqExrOXQVPfltd7M8YK48wzz8SaNWtQV3e4MmMwuD/11FNx3HHHYdGiRamAf9D555+Pc845J/XYYDBAq9UK3+Ob3/xm6uNgMIiHH34465jcbjeWLVuGjo4OKBSKIfuz4ps/f/6QtdkfeOCBIa33j5RIJHDPPffghRdeADBQnc0GGI1G/OQnP0k93rNnD773ve8NaZ+fLhgM4t5778Wjjz6a2nbsscfikksuKeo4V65ciaeeegq9vcPf8A6FQvjDH/6AxYsX46OPPkptv/POOzF1KjVpjzHGGDuMCvPt5vIHHlyZL0a12AfkHubXemU+HebLATWOWm+zHyYq83V5LllXDBoizAe41b7HLT63yaIynzi/+rkyn7GiUg//EsYYY6V0oC8ASRI/RwXeIr4oXa1a2Mp8KszPrzK/lQrziTb7CoUCjWddBVWdBbrWyVDq81uCgDFWHIsWLcJf//pXPPLII1i/fj0k6hcagPr6evzoRz/CxRdfPKSl+uTJk8l9Tj/9dEybNg3t7e0AgN/85jc4ePAgVqxYgWOOOSb1OpfLhRdffBFPPPFEqnr54osvhsViweuvvw4AqXberHgaGxtx/vnnp76/W7duxUUXXYSbb74Z8+bNSwX90WgUb775Jp544gns2LEDADBjxgxcdNFFeO211wAg5xb91eyss87C8uXL8dRTTwEA9u3bh/PPPx/z5s3DKaecgtbWVvj9fuzevRvr16+H2324hW1zczNWr14NjUaDZFJcDXekxx57DOvWrUNjYyN+9rOfYfbs2cPus2PHDvz973/HI488gpkzZ+L444/HhAkTYLVaodVqEQgE0NPTg88++wwffvgh/P7D53mFQoEbbrhhyJICjDHGGCWeSMLjF1cCyqEynwrza74ynwrzFUqo6sofDHOYL0ZVuMsmzDdY8LW3K2M7tTxAraAq83VyqMwn2uwDA2G+oa12C3W8HqIynzivlJKZqsz3hCFJUtk7dTBWrTjMZ4yxIop7ehDt3gtd2xSojNac9tnfIw7hlQqgpT73wNobpivjLfpCVuYXt83+gf4g4okk1KrMZjKmmafl9R6MsdIYN24cHnroIdx8881444038Mknn6C7uxterxcmkwlHH3005s6dizPOOCPV7nvTpk2p/bMFhmq1Gg8++CCWLl2aCipfffVVvPrqq7BYLGhoaIDf70dfX9+QwHLRokW47bbb8MQTT6S2eb21XaVRKrfeeiu2bduWqiB3Op24+uqrodPpMGbMGMTjcXR3dyMWi6X2GT9+PNasWYOvvvoqtc3ny6/jS7W66aabYDKZ8Oijj6YmOLz77rt49913yX2mTZuGNWvWYOzYsTm/z7vvvovHH38cAODxeHDjjTdi48aNw96cGZygIUkStm3bhm3btuX0fq2trfj5z3+OuXPn5jxGxhhjtc3ti5AT4RuINX1LiWqz30u0T64VcSLMVxmtUChVJR5NJg7zxejK/NzudRWblRhHrVfmR2Rcma/S6aCqq0MimNlVNNrvFuxRGyRJgodqs28r/7nNRJxf4/EkwqEYDHXiLouMsdHhMJ8xxooo0P4R+l75LwCA2tYMXdtU6NqmQj9uOvRjxe1ju3rFIXhLvREade6ro2QL0y3aAob5ehM0Kg0sOtOh/8yw6ExoMtbndZyxRJifTEro7g+SYT9jTL7a2tpwySWXDNvW++DBg6lqeQCYM2dO1tc7HA7893//N3784x+nqriBgXD+yIDeYDDg6quvxvLly6FSqdDc3AwAUCqV0OuzXwg3Nzeju7sbdXV1MJvz62jS3NyMrq4uaDQa2Gy2vPZtOnRjRaPRwJ6l9SAwUPmuUqmQSCRSn1uu7HY7NBoNYrFY3vuaTCYYDAaEQqFh9zWZTFi7di3uvPNObNiwIbU9Eolgz549Q16rUCjw7W9/G3feeSdsNhu8Xm9qjAZD+asQ5OLqq6/GwoUL8cQTT+D1118fMhEi3dixY7F06VJccsklQ5Y7yMXnn38+5PGBAwfgcrlQX5/9/H7XXXfh17/+Nd5///2sSyoAAz/js2bNwkUXXYTFixfnPUbGGGO1jWqxD8ikMp9oh+z2RxCNJaDVlD+4LgeqMl8OLfaBLGG+t7emq065zX7lScbjZLt6OVTmA4DWbkNIEObHarjNfjgUQywq7iJolUNlfpbJcj5vhMN8xoqEw3zGGCuiSNfO1Mdxdzfi7m4EPt8E/fgZaFt6j3Afao341qb82shTYX6dxgC1qnC//ueMm41vjDtx1Be0YxrqyOc6ewMc5jNWxdasWZMKI5uamrBo0aJh95k+fTpeeOEFvPrqq3j99dexZcsW9Pf3IxgMwmw2Y+rUqVi4cCHOO+88NDQ0pPbLZXLBoLfffntEnw8A/OpXvxrxvg8//DAefvjhnF67YMGCjNA1V9OmTcu5avpINpsNW7Zsyfn1FosFq1evxpYtW/Diiy/igw8+SHVr0Ov1mDBhAubMmYPzzz9/yFrp06dPH/EYq53D4cDq1avh9/vx6aefYs+ePfD5fKlJK9OnT8f06dNHfPyZM2cOedza2jrs5BIAmDdvHubNm4d4PI6Ojg589dVX6OnpQSgUQiKRgMlkgsViwbhx43DcccelunMwxhhj+erziMN8jVoJk6H8E8SoynwA6PWE0NZYm9e4VJivlkuYbxGHnFI8ikTAA7Upv4m61YJqV283yCPMt3NlfoZoXx9ALK8lh8p8ANDY7Qjt78zYTk1CqAUeNz1RTQ5t9k0W+vrN5wmjeUzhlnZljB3GYT5jjBVRZH+HcLuOqMoHgE6izX4bsaY8xRsRtyOm1rgfKaUi924B2ei1ajRa9egV3JDp7PEDM1oK8j6MMXl58803U+upA8APfvCDnKtzlUolzjrrLJx11lnFGh4rsBNOOAEnnHBCuYdRVUwmE+bPn4/58+cX9Lhz587Fddddh3Xr1qGhoQH33ntvXhP31Go1ZsyYgRkzZhR0XIwxxtggqjK/3qKXRfV01jDfXbthPtlmXy5hPlGZDwy02q/FMF+SJLhk3mafrMwPiSch1AKqxT4gnzBfWy/+dx/tr90w3+sWdzdTKBUwZwnSS0WlUsJo0iLgj2Y858/SMYcxNjqFSWAYY4xlSIT8iPVnzi4FAF1bljCfaLOf74U+VZlPrXEvB1T1PdWtgDEmH9FoFH//+9/Jdt8ir7zyCq6//npIhxY7nTZtGq666qpiDZExlqfrr78eH374IV566SXMnj273MNhjDHGhnBlCfPlQK9Vw0y0G+4lwppakPCL18JWySQkVxmtUKjF37e4r7fEo5GHUCyMWEJ8nSebNvtEhwBfNIB4Il7i0chDpFf886o2maCuK3+FNwBoic5ftVyZT4X5ZosOSpU84jwTcZ71eSMlHgljtYMr8xljrEjSW+wfSU+E+eFonGwV2JZ3m/3SVOYXUmujEVt3Zl5sdPaIJyYwxuSju7sbK1euRENDAxYvXoz58+fjuOOOy1hf2+/34/3338dzzz03pI29xWLBgw8+CK2W11djjDHGGGPDy1aZLxdNNgN8wczqxR5XLYf58m6zr1AooDLXI+46kPEcNRGh2lEt9gEZhflZxuGJ+NBQJ4+fr1KKusQ/r9qGeuH2cqDC/FgNh/ke4vwghxb7g8wWHQ4K6te4Mp+x4uEwnzHGiiQZCUJlbkDC1zdku8pog8rSKNynK0sFer6V+Y119ZjaMAneiB/eiA+h2MAfVHIO86nPkSvzGascfX19WLduHdatWwdgIKS3WCzQaDTweDxwu91IHrFuX2trK55++mlMmTKlHENmjDHGGGMVqI8K860yCvPtBuzuzAxCe2q0Ml+SJDLMVxnlE7aqjFZxmB+o1TCfXnfeWgFhvjvsrckwP+YRT8LQ2OTRBQMANHbxWGq7Ml98brPKKsynKvM5zGesWDjMZ4yxIjHNmAfTjHmI+/oR6exApLMD4c6dUJvs5Pp9nT3i0FqlVKDZnt8fbd+ZcRa+M+PwOtKxRAy+SEAWawdSxhLdB3pcQcTiCWjUqhKPiDGWK5vNhkmTJuHLL78cst3r9cLrFd/80el0uPTSS7F8+XJYrfJYa5ExxhhjjFWGfqKrnZwq8xuJ8KVWw/xkOACJaNeuMssnbFUZxQFjIlCb669TYb5Bo4eOWJKg1IzaOqiUKiSSiYznsk1GqGYxN1GZL6Mwn6rMj/v8SMZiUGo0JR5R+XmI84PFJp9zm4mYNOfzcJt9xoqFw3zGGCsytbkeasccGB1zhn1tZ6+4nfyYBiNUo1wXSaPSoL5OPn+wi7Q1iSvzkxJwoC+I8S3mYY+RjAQR6dyJcOdOqPRGWP7prGH3YYyNnslkwssvv4z29nZs2rQJn376Kb788kt0d3cjGAwimUzCarWioaEBU6ZMwfz587Fw4UI0NDSUe+iMMcYYY6wCVUqbfZHeGg3zqap8AFCZ5HO/Qk2F+TXbZl8chtv18pmQrVQoYdNZ0BfK/Blzh2pzEgbVZp+qhi8HKswHBqrz9c3NJRyNPHiJ84M1zyKvYuLKfMZKj8N8xhiTEaoyv42oWK82YxrqoFQMhPdH6uzxk2F+aO/n8P3jdUQ6OxDr3Q9g4ADa5okc5jNWYtOmTcO0adNwxRVXlHsojDHGGGOsSsXiCXgDmWvRA0CDjMJ8qjKfw/xMalm12acq82szzHcRYXi21vblYDOIw3wXV+YPoZFRVzxtPf3vPuZy11yYn0xK8BJdZ+TVZl8n3O7zhiFJkqy7wjJWqUZX5skYY6ygqMp8ai35aqNRq9BorxM+19krnugAAHF3N/xb30Csdx8Gg3wAiPbsRTLKs0IZY4wxxhhjrJq4vHQr33qi/W85NBGVlMFwHIGQuN18NYsTYb7SYIJCLZ922lSXgFoN86nKfNmF+cR43OHarMwn2+zLqDJfZTRCQbTSj/bTk3+qVcAXQTIhqHACYJFTmE+cZ5MJCaFA7Z3bGCsFrsxnjDEZoQJruVfmJ5NJ+KJ+eCOD//ngDfuhVWnwzaPn5XWstkYjuvuDGduzhfm6tiniJ6QkIgd2w3DUMXmNgTHGGGOMMcaYfPX76Enb9gqozAcGqvONBvkE2KVAVearTPKpygcAlVFcuZwIeGqy6rRywnzx940afzWTEgnEvD7hcxqbfMJ8hUIBrd2OSHd3xnNRV+2F+Z4sXVvkVJlvIirzAcDnC6POpC3haBirDRzmM8aYTATDMbh94uqCtkZ5h/kv79yItZ/+T8b2seYxIwrzt7T3ZGzv7BF3LQAATUMblLo6JCOZkwAinTs5zGeMMcYYY4yxKtJPtCHWalQw6uVzu7PBoieXkutxhzChVV5haLFRle1quYX5xHikeBRSJAiFXt73aAqNDPMN8mnXDtCTCzyh2gvzYx4vIIkrvOVUmQ+Aw/w0XiLMV6uVMBjlM/nLZNIBCqQ3R03xecJoqbFzG2OlwG32GWNMJrJVnsu9zb5FJ17L3hsRzwLOpq1J/Llm+/ooFEqyOj/S2Z73GBhjjDHGGGOMyVe/VxzmN1j0sqqaVqmUqCc6BfRkqcCsVlSb/UqpzAeAeKD2WrZXTmU+1Wa/9sL8KNFiH5BXZT4AaOvF44m5am9ZC49bfG6z2g2yOrcpVcqBQF/An2UZHMbYyHGYzxhjMkFVnmvUyqyt+eTAohMH8P5oEMlkMq9jjSXC/F53COFonNxP1zZ1yGNlnQWGySdCf9TMvN6fMcYYY4wxxpi8UWF+PbGObzlR1/M9rszOctWuctrs02FnIlBb1cLJZJIs1KDa2peLzUCH+RJRpV6tYlSYr1RCYxYX5JSLxi7+91+Tlfku8SQviwzvC5uJ862POD8zxkZHPn2nGGOsxlGV562NRiiV8pl9KUKF+RIk+KJ+WPOYrZ1tSYEDfUFMJFo11U2ejWQsAn3bVOjapkBta5HVrFXGGGOMMcYYY4XRR7TZp6rgy6nJXocv9mSGUtTnUM2oMF9ubfaVGh0UWgOkaGawlqixynxPxEcG4XKrzLcTkwsiiShC8TDqNPILRIuFCvM1FgsUKlWJR5OdlsP8FK+HCvPld24zWcSV+b4aPLcxVgoc5jPGWIHF3N1Qm+xQqPNby4iqzM8WblP2uvfDFfbAojPDojPBojNBoyre2kpUm30A8EbyC/Ob6+ugVCqQFCwq2NnjJ8N8/fgZ0I+fkfP7MMYYY4wxxhirTGRlvgzDfGpMbl/ttSKO+8UBo9wq8wFAbbIh1i8I84nPoVpla1FPVcKXS7bJBe6wt6bC/CjRol5rl1eLfQDQ1hNhfn/thfl+X1S4naqCLyczcW7jynzGioPDfMYYK7ADf7gXsf4u6FomQXeoSlw/dirU9tasleJUZX5bo7jqPZvXdm/CSx1vDNlmUOsxZ/xsrDhlad7HG45ZR0848EbEkxQoapUSLfV16BJ8PaivEWOMMcYYY4yx2uGqoDDfatIKt9damJ+MRSBFxEsLqEzyCxhVRhti/V0Z2xOBWgvzxZ0IFAoFLNr871cVU7ZCEnfIizZzSwlHU15kZb5VXksjAHRlfszjgZRIyK6TQDEFiPOCkVifvpyoMN/vra1zG2OlwmE+Y4wVUDISRKxnHwAJkc4ORDo7Us81f2cVTDNPI/ft7CHC/Kb8K/NF65mF4mEkpfzWr8+VRqWBQaNHKJZ5Q4VaWy2btkajOMwnuhcwxhhjjDHGGKsddGW+/AIPu1k8Jre/tqoXqRb7gPza7AMDYb5IzVXmh8SV+VadGUqlssSjyU6n1pL3prJ1GKhGUSrMJ4LzciLHlEwi5vWSYX81CvjFQbhJhmE+2WafK/MZKwp5nXEZY6zCRbp2ARCvJaZrm0Lu5wtG4QuKWymNpDKfqobP1g5/tKhje8P5B/BtTeLPmSvzGWOMMcYYY6y2RWMJ+IIx4XP1MmxFbDMTbfb9UeHyctUqW5gvxzb7KqO4grn2KvPFIXi2lvblRI2L6jBQrWJu8eertcmwMp9osw8AUVfttNqPxxKIhOPC54xmcYeXcqJa//u9EUg1dG5jrFQ4zGeMsQJKr8RPpzSYobbR7byyVZyPrDKfCvOL1wKNOvZIKvPHNoo/Z67MZ4wxxhhjjLHaRlXlA/Jss28jKiqTSQn+kHhSQjWKE2G+QquHUiu/tcypCQYc5g+wG+QXCgOATS8eV81V5hMhuMYuvyUtNBYLQHR5iPbXTpgf8IuLvADASHR4KSeqzX4yKSEYoD8XxtjIcJjPGGMFFO7cKdyua5sChUJB7kdVnOu0qhHdjKAC9OJW5lNhfv4BfCtRme/yRRAM187NDsYYY4wxxhhjQ1VcmJ8lhHH7aqcdMVWZL8cW+wBdmR8P1FaFNxWCZ1ufvpzoyvzaCvOpynyNVX5hvkKphNYmHleshirz/T56rXmTLMN8ekzcap+xwuMwnzHGCijWs1e4Xdc2Net+nT3iML+1wZh1EoCIJEllqswn2uyPIMxvIyrzAaCLW+0zxhhjjDHGWM2iwnyDToU6vabEoxmeNctax25ifeRqRIX5cmyxDwAqozhcTATckKTaaSFNtaeXa5t9OxXmh2pnEkYyHkfcJy7ykWObfQDQ2MW/B6Ku2umEESDOB0qVAnqD/M5tdSYdFErxPWsO8xkrPHW5B8AYY9Vk3PJHEe35GpHODkT2dyDS1YFozz7ohwvze8WB91iiQj2bUCyMRDIhfK5S2uw32eugVikRTyQznuvsDWDyOPnNJGaMMcYYY4wxVnz9HnFIIMeqfADQqJUwGTTClvruLJWY1YZqs19pYT4ScSTDAagMxbu/IifukLiiXa5hvo1o/19LlfkxDz1xgQrNy01bb0NgV+b2mmqzT5wPjCZd3oVepaBUKmAy6+ATnJN9nto5tzFWKhzmM8ZYASmUKuhaJkLXMhGY/f8AAJLREBTK7L9uqTb7bU10hTolW3hu0RezzX7hKvNVSgXGNNRhX3fmvtTEB4qUTByaYLETpuMWQKnW5j0exhhjjDHGGGPyQFXm22Ua5gMD1fm1HuaTlflUaF5mKhNdwZwIuGsnzCdCcGpt+nLjNvt0i31AvpX5WhtVmV87YT7VZt9oku99TLNFHOb7a2gJGcZKhcN8xhgrMqXWkPV5SZLQ1SMOqLO1m6dkC8/LU5mff5gPAG2NJnGYTyxJMEhKxBFo/2igO0JnByJduyHFBv6I1DYfBf3YaSMaD2OMMcYYY4yx8qPCfLlW5gOAzazDfsF1P7fZB9SVVpmPgTAfjeNKOJryCMcjCMXF/95kW5lPjMsT8SGZTEKprP5Vh8kAXKmE2ly8Ip/R0NjF/95iNRTmU232jWZ6qZZyM1n0ADInj3BlPmOFx2E+Y4yVmTcQRSAcFz7X2ph/+E6F52qlGgZ18W5uWPTisfoifiSlJJSK/C6YqK4EXUQXgxSFAj1/exxSNPOCM9LZwWE+Y4wxxhhjjFWwSg3zRWqpMj/uF699Ldc2+0q1FkpdHZKRYMZziUBtrL/uyVLNbifa2ZcbFeZLkgRv1C/bSQiFRFXma6xWKGQ6mUFbz5X5AV9UuN1kkm+YbybOuz7iPM0YGzl5/vZmjLEaIpqdP2hkbfbFx7PoTEVdY4lqs5+UkghGQ3kfr61JPDkg29cLOLTUQetk4XOR/R15j4MxxhhjjDHGmHxQYX6DVb5hvp0IY1w1EuZLiRiSQXEwLNcwHwBUJnG1MNVloNpka00v11A827jcodpotR9ziyfOaInqdznQ2okwv98FSZJKPJryINvsy7gy32wVj83PYT5jBcdhPmOMlRnVNt6gU8M2gtmX3ohPuL2YLfaHO743mn+rfWqJAW8gKlxrMJ2ubapwe7iTw3zGGGOMMcYYq2T9gvV5gcqszPfUSJv9bJXscm2zD9Ct9mulMt8VEn+eOpUWerU8A0aLzkwWsrjDtfF9ixJhvsZWeWG+FI8j7h/Z8p2VJliBbfbJynziPM0YGzkO8xljrMw6e8V/lLY1GUdUSU9X5hd3Xaxsx/eGRxLm05MDOoepztcTYX7cdQCJoHiyA2OMMcYYY4wxeQtH4uQydZUY5rtrJMyP++hKdllX5hNhPrVkQLWhKvNtektROz+OhlKphJW4P5Wt00A1ibmIynw5h/lEm30AiNVIq32qMt9k0pZ4JLkzEeddvy+CZLI2OiowVioc5jPGWJl1EmvAj80SZmdTrsp8nVoLnUr8ByY1pmwarHpo1eLTFPU1S41FFOYr1dC1TkEiWBszsRljjDHGGGOs2vT76Gq/ehm32ae67rl9kZpoIU22pVepoTQU917FaNCV+Rzmyxk1vloJ8+nKfGuJR5K7bF0Dov3VH+YnEkmEguIupLKuzCfOu5IEBGpkshpjpaIu9wAYY6zWdRFt9lubxG3mh+MjK/OLf4Fs0ZnQE+zP2E51C8hGqVSgtdGIPQcyJwJ0DVOZrzLXQz9+BtTWJujapkLXNgW6lklQqDV5j4MxxhhjjDHGmDy4vHQ4UG+WcZhPhDGxeBLBcBxGQ3Vfq1Jhvtpok22FNwCoTBzmi1gNFRrmE8sGVJsYEeZTrezlQKnRQG02I+7LvAcYrYHK/KA/Sj4n6zA/y9j83gjZhp8xlj8O8xljbJQkKQlAMaILUEmS6Db7I63MJ1raW/TFbbMPDLTaF4f5I2tt39ZkEob5w1XmKxQKtC29Z0TvyRhjjDHGGGNMnvqJdXjr9GrodfK9zWklKvOBgVb71R7mx4kwX84t9gFAZRRXMtd6mG/Xy7fCGwBsxPhqpTI/5hZPWpBzZT4w0GpfHOZX/783qsU+ABiznD/Krc6ohVKpELbU93nDaIW8f+YYqyTy/SuXMcYqRGSfEwf+937o26YergJvmwpVDq3i+r1hhKMJ4XNtI6zML1ebfQCw6MXvMZLKfABoaxR/DfYPU5nPGGOMMcYYY6z69HnFYX69zKv/qMp8YKDV/tgm+baaLwSqMl/uYb7aKB5fIuCBJCWhUFT3CraeUIW22Sc6B9RCmJ+MxRD3i++ZZWtlLwdaux3BPXszttdCm32qJb1CMRCYy5VCqYDJooPXnXlu9hGT7xhjI8NhPmOMjVJ4fweSQS+COzcjuHNzaruudQrG/p//L+u+2SrMR1yZT7bZL35lvllngk6lhUVngkVnhkVvgllnwpT6CSM6XhtxQ6OzNwBJkmTdjo8xxhgrtCVLlqC9vX1Ux1i+fDluvPHGAo2IMcYYK63+Cg3z9Vo1DDoVQpHMyfzuLBWZ1YJssy/zMJ+qzEcygWQoAFVd8e+zlBMVfss+zKfa7NdAmE9V5QOAVuZhvoZYBiBWA232A8R5YLDyXc7MFr04zCfO14yxkeEwnzHGRinS2SHcrtTXHqpVKAAAIABJREFUDbtvZ484zDcZNLCMYOZlJB5FJCFeZ6kUlfnXnvxDXDfn8oIdj6rMD4Ri8AaiWVsVMsYYY9Vm3759oz5Gd3d3AUbCGGOMlQfVZr/eKu8wHwBsJj1Ckcx7AG6iIrOaUG3p5V6Zn218iYCrqsP8pJSEOywOhm0GebfOptrsu4jPp5pE3XRLeo1d3mG+lhhfts+pWgT84nu5xixdXeTCTJx//d7qP7cxVkoc5jPG2ChRYb6udcqw+3b1iqvoC91iHyhNmK9Sqgp6PKoyHwC6egMc5jPGGKspsVgs9fGECROg1eY38U+hUOC4444r9LAYY4yxkqEq8xtkXpkPDLTa7+oThPk1UJkfr9A2+yojXYGeCHiAphIOpsT80SASUlL4XKVW5odiYUTiUejU8m1bPloxIvhWqNVQm+S9nIe2Xvz7oBba7PuJ84CxAu57mi3iMXKbfcYKi8N8xhgbhbjfjbinR/icbuy0Yfen2uxnC7GzybY2fSna7Bea3awjWxF29voxfWJ9GUbFGGOMlUc8Hk99/OSTT2Ly5MkjOk4yKb4xyxhjjMkdFebbKyTMF6n2ynxJSg4E3wJyb7OvUGmgNJiQDGXea0n4q7ta2B2iq9hlH+Yb6PF5wl40mxpLOJrSirrEP5caq1X2S1Vqa7nNPnEeMFVAZb6JOP9SExQYYyOjLPcAGGOsklFV+QCgaxu+Mr+zh6jMbxxpmC+uzFcqlKjTGkZ0zHJSKBRobRB/LaglChhjjLFqlEwmIUlS6rFGoynjaBhjjLHyoML8+koI84kKS7evuqsXk0EfkMycoA/IvzIfAFRGcevvOLF0QLXItr68Ve5hfpbxZfu8qgFVma+xybvFPgBoiDA/EQohEa7u35MBqjK/AsJ8M3H+5cp8xgqLw3zGGBsFw4RjMeYHP4F90Q9QN/Xk1EWe2tI47AzzZFJCF1WZT6wVPxytSgtH42S0mpph1BwO7806E5SKyvyV30osOUB1NWCMMcaqUXpVPgCoVIVd2oYxxhiTu2A4hlAkLnyuEsJ8apm4am+zT7XYByolzBevv56o0TDfrDNBXeAlFgvNoNZDqxJPfK3VMF9rE/8cywnVZh8AolVenU+G+Sb5LwlhItrs+/0RJBPcEY6xQuE2+4wxNgpKnQF1k45H3aTjAQCSJCHh7UXc1z/svr2eEKJx8R81bUSAPZyZzdNw9xm3pB7Hkwn4In6E4pU7G3IsseTAfqKrQS7iPhekRAwaW/OIj8EYY4yV0pFhvlrNl3KMMcZqiytL6N1glX+YX6tt9hNUmK9QZl2TXi6oyvxaDfPl3mIfGOjyaNNb0B3oy3jOHaaXD6gGUaoy3y7/ynxtlu4B0X4XDK2tJRxNafn9UeF2IzEJTE7M1PlXGgj0LdbK6xTLmBzxHSDGGCsghUIBtbUJamvTsK/tytImfqRt9o+kVqpgN1hhh/xn4FKoLgVdvX5IkjTsml/JaAiRrt2IdHYg0tmB8P4OJHx9MM36JpqXXFeMITPGGGMFl0gMbU/LbfYZY4zVmv4sLXvtFVCZT4b5VV6ZT4X5qjoLFDKv8AayhPn+6g6F3SHx51cJYT4A2PRWYZjvClV7Zb74+5YtKJcLlcEApV6PpKClfqyKK/OTSQlBYlJXJbfZBwCfh8N8xgqFw3zGGCuTzl5xZbnVpIXRwDfoB1ETG0KRBNy+yLA3bfrffA7eD/+WsT3S2VGQ8THGGGOlEIvFhjzmNvuMMcZqTZ9XHOabDBroNPI/L9qICstwNIFwJA69rjpv01Jt9iuhxT4AqE1cmZ+uYsJ8g3ic1d5mP+oiKvMrIMwHBlrthzu7MrZXc5v9UCAKSRI/Z6qAMN9Qp4FKpURC0FLfT5y3GWP5q86/EhljrAJQa74Xqiq/WmRbcqCzNzBsmK9vmwrRpVqsdz+S4QCU+pEtacAYG140GsWWLVvQ2dkJl8uFeDyOpqYmjBs3DrNnzy5oGHngwAHs3LkT+/btQyAQQCQSgdFohN1ux8yZM3H00UcP28kjHx0dHdi2bRt6enoAAA0NDTj22GPhcDiG3dfn8+GTTz7BV199hVAoBLvdjmnTpuH444+HUqks2Bij0Sg2b96M3bt3w+v1Qq/XY9y4cfinf/on1NfXD7v/nj178I9//APd3d0AgObmZpxyyikYM2bMqMfm9XrR3t6OvXv3wuv1IhgMQq/Xw2KxYOrUqZgxYwa0WvmvD1hKR1bmc5t9xhhjtYaqzK+vgBb7AGDPEsq4/RGMqdIwn6zMJ0JyueE2+0NVTJhPjLPa2+zHPBUe5tuJML+/esP8QJalVoxm+V8TKxQKmK06uPtDGc/5OMxnrGCq869ExhirAJ1Em/1s4XUliCcT8Ef88Eb88EZ8h/7vx0TbeExvmpz38SxGLYx6NQLheMZznT1+zDy6Iev+urYpxDMSIl27YJg0K+8xMcay+/LLL/HYY49h48aNCATEv+tsNhvOOeccrFixAo2NjQCAK6+8Eu+88w7q6uqwceNGWK3Zlwjp7+/Hs88+ixdffBG7d+/O+tqWlhZceumluPzyy3MKiT0eDxYtWoRgMIh58+bhV7/6FQDgjTfewEMPPYSODnF3jylTpmDlypVYuHBhxnMHDhzAo48+ivXr1yMSybxgb2lpwQ033IDzzz8/54kHv//97/GTn/wECoUC9913H77zne8gGo3isccew7PPPiv8+qvVapxxxhm4+eabMWHChIzn33rrLaxevRqfffaZ8D1PPfVU/Ou//mtOExfSRaNR/PnPf8bzzz+PrVu3ZoTT6erq6nDeeedh+fLlaGlpyet9qlU8PvQ8yGE+Y4yxWuPyEWG+uTLCfKrNPnAozG+o7HsBFCrMV1dIZT4d5nsgSUkoFIWbjCsndJhfGcs4UuOs5sr8ZDSKRCAofE5rr5wwX4TqOFAN/L4o+ZyR6OgiNyazngjzq3sZGcZKqSLuADkcDhWAEwHMAtAIQAGgF8BWAJudTid9J7BEHA5HPYBTABwNwAYgAsAD4AsAnzqdTnpxbMZYTaLa7Fd6Zf59bz2BrQd3ZGxf4vjWiMJ8hUKB1iYTdn6d+Yc71d0gndrWAmWdBclg5gVbuHMnh/mMFdgvf/lLrF69OqMl+JHcbjeeffZZrF+/Hvfffz8WLlyIgwcPAgCCwSB8Pl/WMH/z5s248sorEQplXjCKHDx4EA899BBeeeUVPPXUU2hoyD4RKBaLIRgcuBHS1dUFSZLw4IMP4umnn866386dO7Fq1Sqcd955uPPOO1Oh/HvvvYdVq1bB46ErQQ4ePIjbb78dH3zwAe69996cwtrB40mShO7ubnR1dWHlypXYvn07uU88HseGDRvw9ttv49FHH8WCBQtSx7j33nvx61//Out7btq0CRdeeCEefvhhfOtb3xp2jMDA9/uCCy7Avn37cnp9MBjEs88+iw0bNmDNmjU4/vjjc9ovV3/9619xyy23FPSYR7rpppuwfPnygh2Pw3zGGGO1rtIr8w06NbRqJaLxzFbEbl/1Bh6V3mafCvMhJZEM+qAyVka4nS8q9LYT7evlhq7Mr94wP+qmA2+NrTJ+TjVEmB+r4jb7VGX+YPv6SmC2iicd+InzNmMsf7K+A+RwOMwAbgGwHABVknPQ4XD8EsCDTqezpGdjh8OhBHARgGUAFmFgkoFIzOFwvAzgSafT+VKJhscYk7FEUsKBvuqszDfrxOP3RsSTF3IxtpEK84c/pkKhgL5tKoI7N2c8F+3+asRjYoxleuyxx/D4448P2dba2opFixZh8uTJsNls8Hq92LlzJ1599VX09PTA7Xbj2muvxb333pvXe7333ntDgvwZM2Zg5syZmDx5MiwWCwwGAwKBAHbv3o3XXnsNe/fuBQB89tlnuPnmm/HMM89kbWlvsQy9+fPUU0+lgnyNRoPTTjsNJ598MhobGxGLxbBr1y689NJL6OoaaAn4xz/+EePHj8fll1+OL774AitXrkyNt62tDYsXL8bEiROh0Wiwd+9evPLKK6lq/z//+c+or6/Hj3/842G/DukTHsLhMK655hp88cUXAICmpiacccYZcDgcsFgscLvd2Lx5M1599dXUZIUbbrgBf/7zn3HUUUfhkUceSQX5CoUCJ598MhYsWICWlhaEQiFs27YN69evTy1jcOONN+K5557DscceO+w429vbhwT5Y8eOxfHHH4+pU6eioaEBJpMJ4XAYXV1deOedd/Dpp58CAHp7e7Fy5Ur86U9/SnVwKIThJpsUQjRKV1iMRHonA4VCUdBlKhgrBZ6kzxgbrT6iXW/9MEuvyYVCoYDVrEOPK3MyajWH+XSb/QoJ87MsB5AIuKsyzI8lYvBHiQ5rFd9m3wtJkgq6BJtcxLJUr2ttlfHvTVtPVeZXcZhP/P6vlKp8ADAT52Fus89Y4cg2zHc4HCcB+F8Amb0/h2oB8G8AljocjgucTmdmWlMEDodjJoBnAeRSJqQBsATAEofDsQHAD51OZ08xx8cYk7ceVxDxhCR8rtIr8y06s3D7aMJ8aoIDtVTBkXRtUxHt2Qtty0RoWyZB1zwR2jETobY2j3hMDOgO9BXt2A0GG1TK4YOq/pAbSSkJXVJf0LXGgYGLf61KM+zr3CEPosnMZSAKwaI1Qq+pjJuTH3300ZAgX6/X49Zbb8X3v/99Yeh4++2345lnnsFjjz2GWCyG22+/HTpdfherFosFS5cuxQUXXIC2tjbydbfeeiuefPJJrF69GsDARIDXX389a1V5eiv+gwcP4tFHHwUAzJ49G/fddx8mTpyYsc+qVatw11134YUXXgAAPPPMM7jgggvw7//+7wiFQlAqlVi5ciWuvfbajK/JddddhzVr1uCxxx4DAKxduxZLlizBzJkzs34NNJrDP6Nr165NtdW/5pprsGLFioyv6aWXXopdu3bh6quvxr59+xAMBvHkk0/i4osvxn/+538CGJiA8eCDD+Kkk04asu9FF12EG264Addeey22bt2a+r795S9/yTrGQWq1GkuWLMEPf/jDrJ/Xddddh40bN2LVqlUIBoPo6enBU089hTvuuCOn98lFQ0MDpk2bBkkSn4tHS6FQYMyYMQU9ZnplPlfls0rCk/QZY4XSX+FhPgDYTESYn2XN5EomSRISfnHAWDFt9uvo8DoecEM77K3ryuMJ+8jnKqfNvvj7lkgm4I8GYNZV9r03kahb3AVOoVZDZawr8WhGhloOINpfvWG+nwrzzcMvDygXJjLMr85zG2PlIMu7QIeC/NcApJ91vwDwAoAvMXBxfTSA7wIYXAx5AoDXHQ7H6cUO9B0Ox7cAPH/E+A4A+BuALQD6ARgATAbwLQzM7B90FoBNh8aZW59RxljVyRZCtzZWdmW+hbgg8kboi8HhtBFfk87eAJJJCUpl9hnVttMugH3+hSN+fyZ23d/uLNqxH//2PWg2Zm+DDgD3vvsE+kLFuai765urMLN52rCv+//f+y983iNeP320VpyyFIsmzS3KsQvt7rvvTn2s0Wjwi1/8AnPn0mPXaDRYvnw5Jk2ahFWrViEej6fa2udi6dKluPzyy2EyDX8TZjBEb29vx8svvwwAeO6553JuET84rhNOOAFr166FXi++UNVqtbjnnnvgdDqxfft2+P1+3H///WhvbwcA3HHHHbj00kvJMV533XVob2/Hhg0bIEkSnnnmGTz00EM5jRFAKsi/7bbbcPnll5Ovmzx5MlavXo3vfve7SCaTeO211+ByuZBMJlFfX49169Zh/Pjxwn0bGxvx+OOPY/HixfD7/XA6ndi0aRNOPfXUrGObPXs23njjDTQ35zaJatGiRbjlllvw05/+FADw/PPP49Zbbx0yeWE0Fi5ciIULFxbkWKWSHuYrlUq8//77ePfdd/Hxxx+jt7cXbrcbwWAQZrMZ9fX1OPbYY3HyySfj7LPPzunfCWPFwJP0GWOFIkkSHeZXSJt9ALCZxZNXq7UyPxkJQoqLuxVVSmW+QqUml+6jJipUumyt6CulMt9uoCcduMPeqgzzY27xvRGt3VYxnQi0RJv9uM+HZCwGZYGuB+WEarNfUZX5xHmYK/MZKxzZLbrhcDjsGAjtB/8yCAG4BMAxTqfzDqfT+bTT6fxPp9N5GwAHgCsw0PoOh/Z54dAxijW+GUeMzwPgWgDjnU7nMqfT+YTT6fyd0+l85tB45wD4BoBP0g4zFcA6h8NRGWdRxlgGz8cvofeV/4J3y2uIdO2GFM+vXS/VHr7eooNBN7J5Vv5IAFu6tmNX/x70BPoQIS6Yi604lfnii6xoLEHe0EmnUMjudMdYVdmyZQucTmfq8ZVXXpk1yE935pln4rLLLsv7PS0WS94BZXrA/cknnyCZzFyvlKJWq/HAAw+QQf4glUqFK664IvV4/fr1AAbCYyrIT3fVVVelPn777bfzGiMAzJkzJ2uQP2jmzJmYN28eAMDj8eCNN94AANx1111kkD+opaUFS5YsST0e3DcbjUaTc5A/6MILL0x9jwOBAHbs2JHX/tUmPcyPRCK47LLL8NRTT2Hz5s3Ys2cPPB4PYrEY+vv7sXPnTvzpT3/CHXfcgUWLFuHRRx8teNt/xoaTNkk/Pcj/AsC9GKiCvxrAfQB2pj0/OEn/n0owvm8BeBdDg/wDAJ4GcB2AHwC48tB4Pzxi98FJ+uOKPU7G2IBgOI5IVLwaR0OFVeaLVGuYT7XYByonzAdAttJPBMSV0JXOHRZ/XiqlCkZtZVR4W4l7U0D2yQqVLEZU5mts9FIRckO12QeAmLs6J89QbfZNxOQvOTJbxGMN+qNIxPO7p8EYE5NjZf7PAAzeQYwCOMPpdL4neqHT6UwCWOtwOL4C8CoGPp+jDh1jRZHG92sAg38NdAL4ltPpzHpn0el0fuBwOE4F8DsA3zm0eRGA8zAwMYAxVmECO95DeO/2wxuUKmgbx8Jy8jmwnDB8pWdnr7gyv3UULfZ3u/bi3reGrlWtU2lh1Zux+pyfQlmiQNuipyrzRxHmZ+lW0NnrR6PNMOJjM8ZG76WXDncb1ul0WLZsWV77X3/99Xj++efhLvLF+XHHHQeNRoNYLIZAIID9+/cPG1wPOvPMM3HUUUfl9FrRRIYbb7wx5zEajUYEAgF4PB58/fXXmDAh99ad6ZMBchnnO++8k3p8zDHH4Oyzz85p32984xv43e9+BwDYvn37MK8eGa1Wi5kzZ+KDDz4AAHR0dGDWrFlFea9KIJrYodPpUF9fn1pOwefzwePxDAn+fT4f1qxZg40bN+KJJ57IuiQFY4VCTNK/CsDvnE6ndMRr7wCwFMAvAOhweJL+CU6nsyjtd9Im6Q9e23sA/BjA006nU7R2zh0Oh2MOgDUATjy0bXCS/ulHfk6MscLLNom7otrsU5X5VdpmP3uYXzkBo9poQ6zn64ztiUB1tv6mwm6b3lIxFd5qlRpmrRG+aOb9N3eoOsP8qEt8PV1JYb6GqMwHBlrt65qaSjia0gj4xZOujRUV5tPnYb8vAqud79syNlqyKlV0OBzjMTBDf9C/U0F+OqfTuREDM/oHXe1wOAq+YJHD4TgNQPrioVcOF+QPcjqdYQA/BLA3bfMPCjg8xliJSJKE6MEvh25MJhDt3gspllvVW2ePONgeS1Sg50LUxj6SiCIUC5csyAfoNvuReATREXYLMNVpYa4TrxWVbckCxlhpbN58uBvyggUL8q6YNxgMWLx4caGHlUGtVsOWdiPD6839Js6CBQtyfm19ff2Qr8HUqVMxffr0nPZVKBRDJhj09/fn/L5arRbf+MY3cn79xIkThzw+99xzc943fYJBPmPMV1PazZp8vl/V6Oijj8Y555yDZcuW4Ze//CXeeustbN26FRs3bsSGDRuwYcMGvPvuu/j000/xP//zP1ixYsWQbgiff/45rrrqKng81VlBxmRHNEn/t6LQ2+l0Jp1O51oAZwMYDNIHJ+kXy5GT9Oc6nc5fEEH+4Dg/AHAqgD+lbV6EgUn6jLEiyxZ2UwG5HNVam/04EeYr9SYo1ZWzHrTKKA5Dq7cyX/x3t11Pt66XI2pJgOqtzBeH+doKCvPVJhMURCv9qKs6J89QlfmV1GbfRFTmA/QyAoyx/MgqzMdAy/zBbgH7ATyQx773ABhcr06FgZn9hTY/7eOdTqfz5Xx2djqdfgD/lbbpROq1jDH5int6kIyI13XWjZmU0zGoyvxsFejDoSrfqbb3xZLt/UbXal/8taG+loyx0pAkCbt27Uo9PvHEkf15U6r1y7XawzcNB9eYz8WUKVPyep/0MP+kk07K8srs++bTGn3ChAlDPr/hGI1Df6/OmTMn533TxxiL5bfUTD40aTdy8vl+VSOTyYSHH34Yt9xyCxYuXIiWlhbh67RaLWbNmoUbbrgBr7zyCi6++OLUc7t27cJ//Md/lGrIrEbxJH3GWDF4iDCgTq+GVqMq8WhGzm4SVy/WWmV+JVXlA/R4E/7qbPtNVa5T4bhc2QxUmF+dkzCiRJivsVfOvzeFQgEtMd5qDPMlSaqKyny9QQOlUty1g8N8xgpDNm32D60ff3naJqq9nZDT6Yw4HI61AP7l0KbLANxdsAEOSO+tunWEx/hH2setoxgLY6xMMqry02ibh7/fGE8kcbBfPBmACqxzQYb5RNv7YqEq84GB7gGNxvoRHXdskwnOPZl/uFNdDhhjpdHT04Ng8PDvtKn/l707j5LjrO+F/62qrt67p2ekmZE3WfKiMjYYAwmODU7ACZBjQ0JMCBAIyw0HEwg+DtwQyOvkzc29icOaBDBJ7su9bCYbCUsIDmAwOMaJCTEYxzYur7Js2ZqRRup9r6r3j5FGM+rnV+ptpquqv59zdM5M9XT1U92tXur7/H7PuecOtZ/zzz9/pHF4nodHHnkEDzzwAB5++GEsLy/jyJEjKBaLaLfb6HQ66HQ6WF5e3nCdfs3MDFaFsr795J49ewa6rq4PN982nx/s5Nr62zEMY6AJC+Nor7m0tIT7778fDz74IA4cOICVlRUcOXIEzWYTnU4H7XYbBw4cWPv7QR4vWpVKpfAHf/AHMAwDN954IwDgpptuwpve9CacddZZEx4dRdiok/SvBjCP45P0x/29fuRJ+pZl/R8Ax2bGcJI+0RYoCWHHTCY8YQcAzOTUEy9rjQ46XQdmLDwTE/ohhfmxrNxKO4jkyvyIhvk+bfbDZEboJDB9lfnh6qgQn51Fa/lgz/b24eiF+c1GB46jXlM+kw1P9xJN05DOxFFVdBmoC+/fRDSYwIT5AM4HsL6k9cYh9vE5HA/zz7Ysa49t2w+MPLLj1r8aDXsGc/1ZSHWaR0SB1l56TLk9VliEnkif9PpLh+twXXUgcer2Udrsq0PtnE+4vhky8TR0TYfr9X4YHakyX+ha8OQhhvmT8rGX/q9N2/e2VH8zx3/30rfD9VwkksmhA1BJvycqrr3k19F2+55/OJB8fPgJPlulUtm4xMf8kGvYLSwsrK1nP4gHH3wQn/3sZ3HLLbfg4MHeL/zjMsrzq7BFbQ0NY/iTv7lcbkMV/GZZWVnB5z73OXz961/HQw89tOm3R6t+53d+B9/85jdx4MABeJ6HL33pS3jnO9856WFRBHGSPhFtFqkyfyZEYQcAFHzaJhcrbcxHbF1hqc2+wTA/0I4IletSpXtQyW32I1qZf0SozC+E6/+bOaseb0c4vjCrVeSgOxuiynxgdfKBKsyXOg8Q0WCCFOavX4j0gG3bw5zd+y8ARQDHPmFdBmCcYf79635+lmVZmmrNv5P42XU/3yn+FREFVuLUc5C76OfQXnoU7YOPwzu6Dnx8cVdf1/erJN8xUpv9inL7VrfZ1zUduXgGJcV4Rgvz1ZMSnjpUh+N6MIR2TrR5FjLbJj0EzB0N/VOp1NjD/H4VUuGa5T5uJ7Y+P7F1+yCy2SyO9Nk6r91u4/3vfz9uvPHGwFdsj3KfbJWtGOPf//3f40/+5E8C0S7/1ltvxQc/+MFNe+5omobXv/71eOUrX7kp+x9UPB7Hq1/9avzZn/0ZAOC2225jmE+bhZP0iWhTyGF+uMKOQk7dZh8AitVm5MJ8uc1+uMJFI6P+zufUK/BcB5oerY4KUanMn5Uq84VlBMLMaTbhNpvKy8wQVuarRLHNftWnBX2Y2uwDQDqbANB7Lpht9onGI0hh/vPX/fzdYXZg27ZrWdbtAK5ct8//43OVQf0LABeADmAXgF8A8OV+r2xZ1i5sXDtwmBMbRDRh6XOejfQ5q900PddBZ+VJtJf2Qs/096VGWuN9eyGFxAhr/VWkNvtbXJl/7DbVYb56wkE/ThGWIOg6Lg4VG1icO3lXBCIav253Y8HlKNXdsVh/H007nQ7e+ta34vbbb9+wXdM0XHjhhfiJn/gJXHDBBTjttNOwuLiIXC6HeDyOeDyOyy+/HPv37x96jDScj33sY/joRz/as/3MM8/EpZdeigsuuAC7du3C4uIiCoUCEokE4vE43vve9+KLX/zi2MezsrKCBx4YZzbYa/0SAUFwySWXrIX5jz/+OFzXndgkKIo0TtInok0httkPWZifTZkwdA2OoltfUVHRGHbRCfOFTlueC6deDt2yAX48z/MJ88MVCsuV+dEL86UW+wAQ36JOceMSn5ueML8mvO7HEzGYI5wjngRpWQC22ScajyCF+eet+/m+EfbzYxwP860R9tPDtu3HLMv6PIBXHd30ccuy7rRt+4mTXdeyrDyALwI4NsX2HgB/Pc7xEdHW03QD8fkzEJ8/o+/rSJX5Uhv5fpWbAQrzkzmg/FTP9s1osw+s3qf9hvlet4P2wcfRXt6L1tKjqxMxUjns+OV3Dz02oml2Ygv5UqmEHTt2DLWvos8JiPU+8pGPbAjyTdPEK17xCrz1rW/FKaf4dzsOehV/FP3rv/5rT5D//Oc/H9dccw2e+cxn+l53sx6vrVhSIB4PVtvfM844/lnFdV0Ui0VpGWYOAAAgAElEQVTMzc1NcEQUUZykT0SbolSLRpt9Xdcwk03gcLm3gjaaYb76833Ywm8jK4ehTq0UuuPx0+g00XHUS5+FrTJfWhag0q6h63QRM4IUjYymXZSXDjBnQxbmC+ONZpt99et+Nheu9zYASAvvx7Uaw3yicQjSO9b6VnzqBan7s/66u8W/Gt47AbwIwByAUwF8x7KsF9u2/Yh0BcuyFgB8BcBFRzdVAbxukLUDg6bb7ULT2NJ6GCdWMErbKLr2C2H+KdvSA68VvZ6qEh4AMrHB9juO52jWVAfrxXpp6GM0DaCQjaOomNH5+FIZTz/r5F+ea/f+Kw7/y18BrrNhu57Mot1uR/Z1rdvt9gRiruvCdd0JjWhzRO14wmL2hBZ4jz32GM4999yB9/PYY49teH3wPE/5mC4vL+NTn/rU2u/JZBIf+9jH8LznPQ/AyZ8H1erx12DpNlQG+VvJILfV7+0O8reTuu4HPvCBDb9fc801+I3f+A0AJ79PKpXj723jeAyOufLKK3HllVee/A9HFKTXpWx24+Q+VVV+kMa7GVzX7Xk/7HQ6Y5k0ws/zazhJn4g2RVTa7ANAISeE+RFrRex2WnBb6pVIQleZn85jdWWW3s8MTi1aAaPfevJhW2LOb/JBqVXBtnS4nod+pMp8PR6HkQrX8h2m1Ga/WITnONCMcFWs+5HWk8+E8L1NGnM9Yu9tRJMSiDD/6Bfi9a/S4wrzFy3LStm23RhhfxvYtv2kZVm/COAbWP0CfzaA71uWdbVt2/9w4t9blvV8rH65P1YK0wDwCtu2fzSuMU3Cj3/840kPIVLuu2+U81wUNo89qW4L5bVLuPvuu4fap+u5qLbV7fsP7V/G3UeG2+8xgz5H28IHtScOPTn0MQJAPgUUFXMh/uv+x3BaRv7CeUzscAm5E4J8AHCbVdzzH7fDE2ZtR0kyubpGY7PZhBGhL0CNxtje6mlA8XgcO3fuxL59+wAAd9xxx1qwPohvf/vbG35vNpvKx/XLX/4y2u3jX3ivvfZaPPvZz+7rOeC67oYwv9Vq9f3ckcbTr0Guuz5QPdkY198XrusOdDut1vHXas/zBrpuc916jH7Xvf/++ze0s3/Ri16EN77xjX3fVql0/LW90+nw//oIjqxrS6nrOvL5je9503DfOo6zFtwfew7zc/jYcZJ+yHCiPg1jEkUKUpv9TNIYaVL8JMxk1NWLh0uN0B2Ln27xoHiZl8iG7lj1dB5uvfe8Q7u0AjNkx+LnUPWweFnGSI7tcduK15GMIXdwPFQ9jLy59Z0sN0vz0Ipye6wwE7pJp3oup77AddE4fBhmyJYN8FMpq7+DpTNm6F4jE0n1OcZapbWpx8LCSRqnID93AhHmA5g/4Xf5U8PJrb+uhtVJAmM9M2Xb9ncty7ocq634FrB6AuDzlmXdBOB3bNu+5+gEhf8B4Bqstu8DgGUAv2Tb9r+NczxEFB4dx0Ox1hsmA8C23PAvyQ1HnuWYMpJD73dYaV19m3Wnt/pgENtyMew72HsSZ6XS3xutk1sUL4tVltCZgjCfaDP81E/91FqY//Wvfx3veMc7Bmox7nke/vEf/7Gvv/3hD3+49nOhUMDLX/7yvm/n0UcfjXzlcdD84Ac/2PD7G97whoGu//DDD49zOFPtqaeOL38zNzenrMwnGgUn6YcTJ+rTuGzm5CjX9VAW2vQeXt6Pu+9Wh1hB5XbUE/H3PrGEu+8O7knkQRlHHof0DfvHj+0H9h/a0vGMKqfHlSfSn3j4frTc6ISL91XUn78Tehz333v/5t72mF9HPM+DDh0uer8D3nX/j1DNRKerQnfdBOr1OqY5UlHNJHgVeYnOe//j+9B3yOf2wuap/eoYrNGqhu5xO3hIfc63Umlu+bFwwjZFUVDO4Jw4TW6UL+knXre/RZQHZNv2HQCeCeCf122+AsCPLMv6DoBHAFyL4/fxtwBcxCCfaLodqcpfzOdGCPP9QvL0BMJ8aQJBY8QwX7qP+g3zPTMJR2gLZ1SWhh4X0bR72ctetvbzoUOH8PnPf36g6//zP/8zHnroob7+9oknjndBPueccwaaNBC2L8NRsH///rWfY7EYLKv/btn79u3bUE1Oo7ntttvWfn7Oc54zwZFQhG32JP2xsm37uwAux+qke+D4JP2vWpb1dGB1goJlWX8K4FYcD/KXAfycbdvfGPeYiEit3pYnY6aTQTm12b+MMOZaM1qTTvWWOpDzDBMwwrcetJdQV3FLxxlWNUd9Wj5jhKtVOwBomoZMTD3uajdaXam8qvp5qGVD2H0gkwaErkF+QX8YtYTX/UQI39viwphdB+h2o/X+RjQJQXlVODFwHyXt2ZIwHwBs2z5g2/bLALwMwLEzjTqAnwGw7ejvLoC32bb9c7ZtP6XYDRFNkcNC6KxpwGx2+DC/5QarMl8O80dbJ0nqXlCsduG4/a13K1XnG2WG+UTDuuCCCza01r/hhhs2tFb38+CDD+L9739/37e1vhX49u3b+x8kgJtuummgv6fRrX+8CoXCQMt78PEan0ajgS9/+ctrv19yySUTHA1FGCfpE9Gm8Au5M4nwLR2WFVoRV5vqLn5hJYXcbiIrBnVB5iYyyu1aS91pIaxq3bpyexjDfADICq32pUkLYeXV1M9DLbNp0cim0XR9NdBXkCYthJUY5qeCEtv1L5GQx9yO2GQ1okkISpv9xAm/q3tn9efEpGjTUizLskwAbwLwW5ArBXQAf2hZ1k4AH7ZtW14wKkSe9rSnwTTNSQ8jlLrdbk+rl/PPPx+xWFD+O9JmeqT4CIDeFoALsyk8+1nPHHq/zlMGsL93u6nH8OxnPmugfY3jOeoeiOErS9/u2d7xunjGM54x9Lqc+fky/v673+29PQ/Ycfo5OGW7+sv1eqWyjfLyA4Bhwpw/A/GFXTAXdiJxyrmIn3L2UOMKum63i0cffXTDtmQyGerXnRPXdk6lwnliIUquu+46vPKVr0S1WkWz2cTVV1+NP//zP8fFF18sXue2227Db//2b6NWqyGRSMBxnLX1qWZmZpSP68zMzFp1frFY7Puxv/vuu3HnnXdu2JZIJPq+fjKZHOl5Nsh117c/P9kY13cm0HV9oNtJJI5/BNc0baDrJpPHP2L7XXd29vhH5HK5DNM0+3rtqVar+MIXvrBhm2ma/L8+pA984AM4cOAAgNVJML/wC7/Q8zfTcN+uXxv82PHu3r17LO+HnU6H7cpDPEkfwMssy3opgM9g9bv9sUn6x7gAftO27b/YrHEQkazekkPutE94EFTTUpkvhdxSKB50Xlw9br0dsTBfCLmzsfCFwoA8CaHmqCcthJVXFZ6HYazMx2pHAeUxRSjM9zwPLWESl1TlHmR+Y243XaTD+VQkCoygnMU/8VVrlF5LJ04M2JTFpizLuhLARwHsXre5BuDTAL4A4DkA3glgEcB2AO8B8JuWZb0PwPtt2x5lwsLExWIxhvljxPtzeiwdVn8pOnV7dqTnQNvrKLenzdRYnluDPkdzSfUnNMdzAEODaQw3pjN2qFvkA8BysYWdp5x8nbrCc16M/NMvg7ntVGh6+Ko4hqFpWs8ECl3XQ7tesrTmeViPJyrOOussXH/99bj22mvhOA5KpRLe+MY34oorrsDLX/5yXHDBBcjn81hZWcEPf/hDfOlLX8Ktt966dv03velN+Mu//Mu13wuFgvIxtSwL9957L4DVgL7RaCCT8T8hWK/Xcd111wFY/f/ged7az/0+bwb521Gfo+v/v57sdgf520lcd31b/Xa7jbvuugvPfe5zT7r/66+/HocOHRr68aJV3W4X73vf+/A3f/M3a9t+8zd/E6lUqmdSFBD911Fd13veD/udYHIyx56nU46T9EOIE/VpGFtdpFC5+ykAveurZ5KxkSbFT4qbOogv/vv3e7Y32i4uuODpMIxovB8ffvIOqOLF/PypOOvCC7d8PKMqNx9Dae/3eranNSeUxyP5l+9+F6j0bj9zx05cOMbj3KrXkf/o3oeH9u7r2R7LxMd6PJP2o06n58MTAJy+Zw8WQ3ic9o4dKB3o7aC5LZ3GmSE8HpVWq4ubnAPKyy64YA9O3zX2VaY2led5+OYXb4br9H4vOuWUnTj3aQubcrssnKRxCvIk/aA8o0/8kj9KWciJ1x1raG5ZVgzAnwN427rNdQAfwWpIf6zd/rcsy/ro0b/7Xayuv5cF8D8BvNKyrKts2354nGMjos3VeOweeN0O4ou7EcuePDRWeeqQeqbsafOjTU9sdNSFTylz61vsA0Da53YbnQbiQ4b5yXgM22aSWCn1Hu+Th6pYnT/lL5YfrC03EfXvxS9+MT7+8Y/jt37rt1Cvr1Y63HTTTSdtl37VVVfhyiuvXAvzU6nUhorz9V74wheuVWzX63V8+MMfxu/93u+J+y4Wi3j729+OBx98EJqm4YUvfCFuueWWYQ6PhnDZZZfBNE10OquTzj7wgQ/gM5/5jFgF7jgOrr/++rXH+PLLL8e3vvWtLRtvkH30ox/FkSNH8OpXvxp79uzx/VvXdfHd734XH/rQh3D//fevbb/iiivw6le/msEzbRZO0g8hTiyncdnM51K1oX4JmMkmQvn83V5QT0T1PKDR9jCbD98xqXhNdQVtLFsI5eMWz29TbnfqpVAej6TUVj9uc+nNf9w243VkLq0+f1duVSL1uHWKJeX21PZtoTzOeEH9uLnVWiiPR6VSkj9GzsxmQnmcmUwclXLvtJJ2093S4+HnWxpWkM+VBCXML5/w+zjD/BP3PapPAHjDut+/gtV2ez1T/GzbbgD4kGVZ/xfAnwB4y9GLLgTw75ZlXcJAnyg8irf/IxqP3g0AMDIFxBd3Ib64CxnrYiRP8z+pfsz+g+ovRafMj9ZmrtFVV/xPLsyXX8YbnSZmkvmh933afFYd5h+MVms7orB6wQtegK985Sv40z/9U3z1q1/1/SA8NzeHa665Bq95zWvwd3/3d2vbzz5bXvLi8ssvx549e/DAAw8AAG688UYsLS3hbW97G84///y1vzty5Ahuuukm3HDDDVhZWV3e5DWveQ3y+fxamO840VqXNIi2b9+Oq666au3xvfvuu/GqV70K73rXu3DppZeufcFut9u49dZbccMNN6zNgn7a056GV73qVWth/rElGKbV/v378cUvfhGf+9zncMYZZ+Anf/InsXv3bmzbtg2pVArNZhPFYhE//vGP8f3vfx9PPfXUhuu/8IUvxPve974N3Q6IxoyT9IloU5Sq6peAmeyJ837CoZCTx12stjCbn8z3+HFz6upw0UgPfz5gkoyMEC7WK/CcLjQjKKfZR1NsqB+3wgjncSZJGveRpvo4w8hpNOC2VHX5gCmE4kFnzqgft04pOo9braJ+zAAgE9L3t0w2oQzza1X5WImoP0H5lHHkhN/nRtjXidMkT9z30CzL+m/YGOT/kW3b153sekdPBFxtWdbNAP4agAlgHsCXLcu6yLbt6T4zSRQCnuehtbR37XenVkTjkbvQeOQuGJlCX2F+s91VhtDAapv9UdSFyny/UH0zpcwkEkYcKTOJlJlEOpZa+1kfsbX9KdszuPuh3haLTwoTJYho651++un40Ic+hHe961349re/jR/84AdYXl5GuVxGNpvFWWedhUsuuQQ/+7M/u7Zu++233752/Wc961nivmOxGD74wQ/i9a9/PYrFIgDg5ptvxs0334x8Po9t27ahWq1iZWVlQ7v7F7zgBXjve9+LG264YW1buTzuOZ+k8u53vxv33HPP2vIItm3jLW95CxKJBHbs2IFut4vl5eW16n0AOOOMM/Dxj38ce/fuXdtWqSj6fU6R9ZUFjz/+OB5//PG+rpdKpXDttdfiDW94Q0+LeaIx4yR9ItoUJSEEmMmO0gBkcvKZBDRttRL/REcqrQ2tQsLMratfuo20vHxekMkdGj049TJiuVFOZweD4zoot9TnVgrJcD5uhZQ6FC42y/A8LxKfj9tHvxerhDbMz0thfnS+w0sBd8zUEU+Ec1nQtPC+XBMm5RFR/4IS5h/E6kz7Y//bzxxhX+uvW7Vteyxn/Y6uo/eH6zbdAkDu6apg2/Y/WJaVBPDZo5suAPBGrJ5IIKIAc6pHxC+iicVdfe1DarEPAKeOWpkvtdmPTWZGfyaexmd/+c83Zd/SxIcnfe5fIpqMU089Fa997Wvx2te+1vfvlpaWNrS+v/jii33/3rIsfPrTn8Z73vOeDWtZlcvlnoA+lUrhLW95C66++moYhoGFhdV12nRdRzLp/xq5sLCA5eVlpNNp5HI5379VXfepp56CaZooDHgCZX5+HsBqeDs7679O3vbt22EYBhzHWTu2fs3Ozq61wB/0utlsdm3d9ZNdN5vN4lOf+hSuu+46fP3rX1/b3mq18Nhjj234W03T8NKXvhTXXXcdCoUCyuXy2hil1vzT4s1vfjMcx8F3vvOdtW4TEk3TcPbZZ+MXf/EX8Su/8isDPweJhsRJ+kS0KUo1KcwPZ+WioWvIZ+LKjgNFn0rNsHHEMD+cFd5SZT6wWvARhTC/3KrCg7qDU1gr82eFSQhtp4NGtzmxIphxklrsA0C8EM5JGGJlfjk6lfnVijrgzmQToZ1kInUUqLMyn2hkgQjzbdv2LMt6AsBZRzeNK8zfO8J+TvR8AKet+/3dtm0P3J/Stu0bLct6LYCfP7rpV8Ewnyjw2kuPipfFF3b1tQ8pbDZ0DYuz6WGGtUYM8yfUZn8zSRMfDh6po9N1Ycb0LR4REY3q4x//+FpV9vz8PF7wghec9DrnnXcevvCFL+Dmm2/GLbfcgrvuuguHDx9GvV5HLpfDueeei5/5mZ/BL/3SL2HbtuOZUD+TC4657bbbhjoeAPjkJz859HU//OEP48Mf/nBff/vTP/3TuO+++4a6nT179uCee+4Z6rqFQgF33XVX33+fz+fxkY98BHfddRduuukmfO9731vr1pBMJnHmmWfi4osvxlVXXYVzzz137XrnnXfe0GOMmjPPPBN//Md/DADYt28fHnzwQSwtLaFaraLT6SCdTiOfz2N+fh4XXnghA3yaBE7SJ6JNEbU2+wBQyCYiHeZ7ThduUzgHEtIwX09lAU0HPLfnMqcqV0aHSbEpVz3PChXuQec3CaHYLEcizG8fUc951JNJGCGdEB3LqychdErR6aggtdnP+CzFEnRiZX6NlflEowpEmH/UfTge5p/v94cnsf66Pxb/anDPW/fzQ7Zt3znCvj6J42H+8yzL0oaZGEBEW2d9i/31jPx2GOn+qjWlNvCLc2kYxmgBdL3bUG6PZJi/XR3mux5wYKWGMxYHq54losm69dZb19ZTB4Bf/dVf3dBO3I+u63jJS16Cl7zkJZs1PBqziy66CBdddNGkhxF6O3fuxM6dOyc9DKINOEmfYT7RZhHb7GfC2WYfAAq5BB470DtPqRiR6kWnLs/B0kMa5mu6ASOdh1PrDe5V28KoKKwjr2s6cvHRloeclBm/ML9Rxqm5xS0czeaQKvPDWpUPyJX5XrcLp9FALD1aUVQQSG32syGeqCZX5jPMJxpVkMoXf7ju5+cPswPLsnQAl67b9KORRrTRjnU/3zvivtaXT8UxWvtBItoCmqbByPb+V00s9H+OUmqzf+r86F+IpMr8KMwwPtGObRlIE3D9ljIgos3VbrfxzW9+c8O65yfzjW98A+94xzvgHV0wdM+ePXjzm9+8WUMkIqLNt/677jRM0l/br2VZ4S8RIwooMcwPceBRyKon3hcr6u/2YePU5VbYRjq8AaPUaj8yYX5DXZk/k8hB14MUI/QvEYuLhS5+nQjCRKrMN2fC26lLCvOB1er8KKiKlfnhnaiWFibZSRMXiKh/QarMX9/HdNGyrD22bT8w4D4uBLD+E+HwvVF7rZ+t3/9ZarUg3e9E1IfCpVehcOlVcGoltJb3or20+i9x2p6+9yG12Zfaxg8il8hiW3oWjU4TjU5zbY2zVCx6lflx08D8bBrLh+s9lz15SN39gIg23/LyMt7+9rdj27ZtuOKKK3DZZZfhGc94BubmNk6EqlaruOOOO/C3f/u3G9rY5/N5fPCDH0Q8Ht4vrkREhB8CeOnRn6dxkv7KiPskohM4jotKXX0abkZo5xsGBaGNclTa7Lt1OWzrt7thEBnZArDcu71bi8Y63lK47deqPgwKybyyCEbqRBA2nZL6OMzZMIf58qSfbrkMnLJDvDwsothmPyO8L9er7cgsj0A0KUEKlW8DUAVwrET1dQB+f8B9vG7dz0UA/z6GcR3z+Lqf+0/v1M5e93PLtm1+4ScKCSMzg/TuZyK9+5kDX3e/0Gb/1O2jV+Zfe8mvr/3seR5a3Rbq3SbiRn+tqsPm1O0ZZZi//+Bwlfnd6pG1CRqe52H2eVeNOkSiqbWysoLPfvaz+OxnV5cSzufzyOfzME0TpVIJxWIRrrtxnclTTjkFn/jEJ3DOOedMYshERDQ+nKRPRGNV9llnN9SV+UJYU4pIK2JHCPP1ZBaaEd6XT7Eyv6qujA6bI0K4XUiFPcyfwVOV3lkYUanM7xxRd4YIc5t9I5WCFovB63Z7LpMmL4RNTXi9D3Ob/bQw9m7XRbvlIJEM7+s/0aQF5n+PbdtNy7K+DOC1Rzf9umVZf2jbdu8rtoJlWQkAb1i36Yu2bY/65Xy976/7+ULLsi6ybfuuIff1y+t+vmeEMRFRSNSbHXGGvbQG/LA0TUPSTCIptBGLglO3Z3DXAwd7tj8pTJhQaey7F8Xbv4D20t4NLfGMTIFhPtEQCoUCdu/ejUcffXTD9nK5jHJZfZIkkUjgda97Ha6++mrM+My8JyKi0OAkfSIaq1JUw3xh7MVqtNvsG+lwh8JGVmqzH41wUQq3/dadDwOps4C0rEDYtIvqMN+cnd3ikYyPpmkwZ/JorxzuuSw6Yf70VOYDQL3WYphPNIKgLXbzsXU/nwrgdwa47u8D2L7u9xvGMqLjvgNg37rfP3F0AsFALMv6KQCvXLfpb0YcFxGFwJKiivyYU8Yc5k+DU+fV3Qz87ucTeU4XjUfu6lnbzqkV0Y3IrHqirZTNZvG1r30NX/nKV/Ce97wHL3nJS7Bnzx4UCgXE43HEYjFs27YNe/bswRVXXIHrr78e3/72t/Hud7+bQT4RUUTYtt0E8OV1m37dsqy+z9pNYpL+CPviJH2iLVDyaTufF9bmDQOxzX61Ddf1lJeFiVMTKvPDHuZn1N9bTjyvEFYlIcyfTYb7+9qsFOZHpc1+UWizH/Lv2WZePf5OKfyTMLodB62muobVLxAPOr+xS50IiKg/gZoKY9v2HZZlfRXAlUc3/b5lWbfYtu07E9+yrBcAePe6Tf9k2/adYx6bZ1nWHwD4v0c3PQfAzZZlXWXb9qF+9mFZ1jMA/CMA4+imFQCfGec4iSiYVC3hAUDXNcwXUls8mvBbnEsrtx8qNuA4Lgzj5HPVEgu7xMvaS3sRy4Z3BjPRJO3Zswd79uzBm970pkkPhYiIJuNjON5x79gk/T/q87pbNUl/59HfP2FZ1vNs2x5okWpO0ifaOqWa+r9nNmUi1sf3vqCSKvNd10Ol3g511wFAbrMf9sr8WEZ9niAqYb5cmZ/b4pGMl9RZoNSsbPFIxs/zPHSEyvz4rLqTRFiYM+rHrSN0/guTqs9EtTBX5scTMRiGDsdxey5jmE80miB+6n0HgGPvpHEA37Qs6zWWZWkn/qFlWbplWW8A8DUcn5hQBnDNZgzMtu1PAvjCuk2XAbjXsqxf86s2sCwrY1nWbwP4N6yezDjm7bZt9/aJJqLIWTqiDvO3F1J9Bc9h1HW6KDcrOFBZxiOH9+He5Qfwn/t/hB8duG/kfUthvuN6WCn315bQyMzAyM4pL2sv7R12aERERERTzbbtOwB8dd2m37cs65KTXW+rJukD+IN1m45N0t+uvkYvTtIn2lpFoQ1x2MNuqTIfkI85TCLbZl+ozHcbVXjOOBvJTEa5pV66MJ8Id5ifT6i7O0rHGyZOowG3rQ5JzUK4w/xYXgjzI1CZL7XYB4BsiMN8TdPE6vx6BN7biCYpUJX5AGDb9qOWZb0GwJewOr40gL8G8HuWZX0BwKMANAC7sToT/tx1V+8CeI1t24/1c1uWZf0CgI8ASAH4Pdu2/3cfV/vVo+M5tqDyAla/uL/PsqyvAfgBVr/MxwHsAPATAH4ex9cMBAAXwG/Ztv13/YyTiMJv+XBDuX1xVh1KR8FND96CG3/0xZ7tuwtn4Jk7zh9p3/M+99vy4ToW+rxf44u70Kj2rr/VWnpU8ddERERE1Kd3APhpADkcn6T/ZgB/ezRQX2NZlg7g1wD8FbZokr5lWS/F8e/0xybp/3cAf2PbtrLnqWVZGQBvw2r3gPXf7zlJn2gTlYVKvpkQtyEG/CcjFCstnLljCwezCdyIVuYbWTkcdWplxPLbtnA049V1HdTa6kIUKQwPi7zQWaDcqsDzPGhaTw1haHSOyF0hWJkfXNWK+r1NNzQkU+YWj2a80tk4yqXeQitW5hONJnBhPgDYtv1Vy7KuxGpofuxT0NMA/D8+VzuM1SD/G/3chmVZBQCfw/Ev4X9hWdattm3bJxlby7KsV2L1xML/C+DYu+IpAN509J+fRwC8w7btm/oZJxFFw7JQmS9VmEdBKqZePqDe7a9y3k82ZSKTMlFr9M58l+5rlcTiLjQe/sHa70Z2DvHFXUiebo08RiIiIqJpxUn6RDQuUa3MN2M6sikTVcV32qJP++WwENvsC5XtYWFk/ML8YqjD/Gq7Jl4W1cr8jttFq9tC0kxu8YjGpy202AfCX5lvzqhfLyJRmS+8zmeyiVBPLgFWj0HFrxsBEZ1cIMN8ALBt+xuWZZ0H4HexGpBL7z4lAJ8G8Ee2bS8PcBPnYuMXcR3AMwD4hvlHx+YC+DPLsj4N4L8dHd8FPlfxANwO4FMAbhx0PT4iCr+lw+qAeSHKYTFV7I8AACAASURBVL7wZajRUXcpGNTibBqPNHpb9y0JXRBU0nt+Enoqi/jiLiQWdoX+xAIRERFRUHCSPhGNQ7kmVeaHO8wHVlvtq8L8UgQCDzHMT4f7O7eeygK6AbhOz2VOVQ5Vw6Dss358PhnyynyfyQjlVjXUYX5HCPONVApGItyvk1JlfresXsYjTKRgO8wt9o9JS232hfdzIupPYMN8ALBt+xCAd1qW9W4Az8VqYL4dqzP4VwDcC+B7tm0PsyjRgwCqOP6l3wFw94DjOwLgQwA+ZFnWIoCLAZwGYBZAB8ARAA8DuNO27fBPGSOaQk6tBD2ZgWaM9nK5LIT5i3Pq6vUoSIth/uiV+QCwuC2NR57s/QAv3dcqydP2IHnanrGMh4iIiIg24iR9IhqVFGzPZMLdZh9YDfOfWO5ds1vqRhAWnuvAbajXItdD3mZf03QY6Rk4iuX6urWQh/k+68fn42EP8+Xxl1tVLGS3b+FoxksK881CuCfOAICZF9rsl8qhXx5BCvOl9ebDRKzMF5YWIKL+BDrMP+bomnX/dvTfuPZZtCzrtQA+CiCJ1XZ8D4ywvyUA/zSu8RFRMCx/5aNo7P0vxOd3Ir6wC4kdu1aruBd3Q0/0V1Vfa3SUs+0B9L22u59qq4ZSq4K0mULKTCJhxAPxgVaqzO+4XXScDkxjtDWgpPtukDb7RERERLS5OEmfiEYhhvkRqMyXjiHsbfadegWr8596GSEP8wHAyBaUYb4T0TA/baYQG7HAZdLSZgqGpsPx3J7Lyi25I0EYtI+on3fx2dktHsn4SW323XYbbrMJIxXeAikp2JaC8DBJC5Pt6rVwv7cRTVq434lHZNv2P4EBPBH5aC/tBZwu2gceQfvAI6gePTU4d/mvoXDJy/vah1+4PI42+9974of4q//83NrvmqYhHUvi9JlT8T9/9r+PvP9hpWLyh+pGtzV6mC90NZCWNCAiIiKiyeEkfSIaRqkqtdkPf/XirBDaHAl5mO8KLfaBiIT5wvJ84Q/z1aF2zqeqPSw0TUMukUWx2fvc9OtIEAadorrlvBSEh4lUmQ8AnXI51GF+VXidz0Sgzb7UXaAmvJ8TUX+mOswnIvLj1EpwqkeUl8UXd/W9H6ntu6Fr2JYffV2uRndj23rP81DrNNDsTvYEgNRmHwAanYZvm7N+LAqV+YeKDTiOC8PQR9o/EREREQUfJ+kTRVfXccUud1GozC8IoU3Y2+w7dXk962iE+eqKZ6ca9jBfHWqPeu4mKPKJnBDmh7wyv6g+b2nOSisbhYc54xPml8pILi5u4WjGS2yzH4EwPy28P9er7dAvj0A0SUw6iIgEraW94mXxhV1972dJqMzfXkiNJXCudxrK7X5h+laQ2uwDQKPTFC/rl9TVwHE9rJRH33+UqD4ou25vezkiIqIoU7338WQSEVFwlWtyFV+kw/yQV+Y7QmW+lkhDi43WoS8IYlmpMl+exBAGlciH+erjKLdqWzyS8ZIq8+OF8If5RiYDzTCUl3XK4V75qCa8zmcj0HVGqsx3HBetZneLR0MUHQzziYgE7aVHlduNTAGxbP8fiqW274tjaLEPAHUhGE/FJh3my+2upDEPYkGozAfYav9Eut77du84zgRGQkRENDmq9z7VeyQREQVDyadCPQpt9gvChIRipQXPU685HwZSmB+Fqnxg9ZyQilNTV0iHhVyZn9vikWwOOcwPeWX+EXVHiChU5muahlhe/fzrlMI7ecZxXDTq6q4zUajMl8J8AKj7TNIjIn88c0FEJGgvP6bcHl/cPdB+pDb7fmH0IKQqd7/K+K0Q0w3EDfWs+xOXBhhGJmUim1LvX7rPp5WmaTDNjfdVpRLuL6xERESDqtU2Vl7FYjFW5hMRBZhfmJ9PRyDMF0KbruOiFuLqRTnMD/8a3oBfmB/ecBGQQ+3oVOarQ2FpEkMYeJ6HTlEI82fCH+YDgDmjft3olMJbmS+12AeiEubLxyB1JCCik4tNegBEREE1/9K3YeanfhHtpUfRWtqL9tF/iR27BtrP8mF1G3ypTfyg5DBfrozfKikzhbbTO9u03lbfJ4NamEujur/3CzPD/F65XA6HDx9e+71UKmF+fp4hBhERTY0TJ7Jls9E4OU1EFFXFqrqCL5eOj2XJukkr5OQJ+KVqS5y8HnRu5Cvz1eGi26zB7bahx8I50STylflJ9ee+SjO8hQ5OrQavq574Ey9EY/KMmVe/bnRD3Ga/VpGr07MRWELGjBuIxXR0u71LnLEyn2h4DPOJiASaYSKxuAuJxV049tXF8zzAGWyG/NIRqc3+eML2RlcdjKcnXJkPAOlYEiX0fsCWxjyoxbk0HlGE+dJ93i/P6aKzsh9OvYzUrmeMtK+gmJmZ2RDmd7tdHD58GNu2bZvgqIiIiLZGtVpFs7lxAmReODlIRETBUBaqF6PQYh/wP45ipYXT5sM56cypqyvUIxPmZ2fFy9x6GXp++xaOZnykMD+XyGzxSDZHLi612Q9vZX67KHeDMAtRqcxXv25EsTJf04BUJvzvb5qmIZNLoHSk99yvX1cCIvLHMJ+IaACapgGx/mfHVxsd1BrqdZDG1WZfWn8+FZt8mC+1+pfGPCjpPpS6IUg6pWXU7f9Aa+kxtJceRfvQ44DThZGbw5nX/H/jGOrEJZNJJBIJtFrHPzgvLy/DcRxW6BMRUaRVq1U88cQTG7YZhoF0ejyfxYiIaHMUxTA//JWLAJCMx5BKGGi0nJ7LiiFuRezUhMr8TETCfJ9JCU69jFgIw3zXc1GZ0sr8MIf5XZ/lE83IVOZLbfbDu6yF1Go+nYlD16Nxbi6diQthPivziYbFMJ+IaBMd9KkQ3/w2+8EN86UxD2pB6G4waGV+5+ATWLn5kz3bncphOPVyZCoIZmdnceDAgQ3bVlZWcOTIEWQyGeRyOSQSCRiGEehw33VdOM7GE17dbhe6Hv5WmxQNfI5S0EX9OXrs+Gq1GiqVSk9FPrDasSbI73VERASUhXa8UanMB4BCNolGq9azvVgZz3fmSZAq8/WIfK/WkxkAGgCv5zJHWGIg6OqdBlyvtyU2AOQT4ewQcSJpUkKj20TH6cA0wreshRRo6/E4jEQ0Jj2JlfkhbrNfFcL8TC4ajxkApIX36TrDfKKhMcwnItpES8La7YauYVt+PGG7FIynzfG08R9FShjDuML8RaEy/1CxAcdx+15HMb64W7ysvbQXqd0XDjW+oCkUCnAcBwcPHtyw3XVdVCqVnrWEg8rzvNUlL9bRNI2hDAUGn6MUdNP+HM3n81hYWJj0MIiI6CSk6vSoVOYDQCGXwFMrvWH+kRC3IpYC7ahMktd0A3o6B1dxnGEN8/2q0/PJiFTm+0xKqLRqmEuHry29FGhLAXgYxYRlscLdZl8daGci9N4mHQvb7BMNLxqlF0REAbUshPnbC6m+g+aTqQvrzwehMj8ttPqXxjwoqbuB63pYKfU/YcDIFmBk1K27Wkt7hxlaIGmahu3bt+OUU06Z9FCIiIgmIp/P49RTT52aiQtERGEmVuZnohN4FIRKzLC22fc8F25DHQwb6Wi0/QbkiQmqgD8Myk2fMD8ylfnycZRb4ShsOFG3rB53TGhNH0ZRrMyX2uxno1SZn1FX5rPNPtHwWJlPRLSJpHbvi2Nqse96Lpod9YfAlBCkb6VNb7MvVOYDq/d9v0sZaJqG+OIuNB75Uc9l7eW9ww4vsAqFAmKxGA4ePKhsPRwGJ447lZp8Jwqi9fgcpaCbtueoYRiYmZnBwsICg3wiopAoChV80WqzH60w321UAaFde1Qq8wHASOXQUWwPb2W+OhSOGyaSsWgEjNl4Bho0eIrlEfw6EwSZ1GbfzEejmwIgh/luswmn1QrlcgLT0GY/I7XZFybpEdHJMcwnItpEUmW+Xwg9iFa3rfwiAgSlzf7mhvmZlIlsykS10fs1evlwHTi7/33FFxRhvh6D143mB81sNotsNotut4tqtYpKpYJGo9GzhjIREVFYxWIxZLNZ5PN5pNNphvhERCFTFsP86AQeUmV+KaStiP3CbKkbXhjpwsQEpx7OCm8pzM5FpCofAAzdQCaeRrXdu6xFWCvzO0JlfpTa7Jsz8utGt1yGMT+/haMZj7rw+i4F4GEktdmXjp2ITo5hPhHRJlo+rG4n32/F+Mn4heKBaLMvTCgYV5gPrN6X1f29s5GliRSS5GkWWmc+HYnFXYgv7kZ8cRfi20+DZpjjGmogxWIxFAoFFAqr68N5ngfXdXvWUg6STqeD++67b8O23bt3wzSj/VhRePA5SkEX9eeopmnQdZ3hPRFRiHW6LmrNrvKySFXmS232Qxp4OHV1pTAgB+BhJHUZ8Dv+IJPC7Ki02D8mn8gKYX5IK/OFVvOxXHT+r5k+SwZ0SmUkQhjmV4VW85Fqsy+8T9dqbXiex+9pRENgmE9EtInkNvvjqZr3W3s+EJX5Qqt/v3EPanEujUcUYb5030sy512MzHkXj2tYoaVpGgzDmPQwfKkmGsRiMcRi/FhDwcDnKAUdn6NERBR05ZocZkepMl86lrC22Xdq6nBRiyehx6IzCUMK892QttmvtHoDbgDIJ6LTrh1YDfOfrCz1bA9tmF9SP9+iVJkfy2YAXQfc3uU7pGUGgsx1PbE6PR2h9zapy4DreGg1u0imojGJnGgr8WwNEdEJDn71L+BUj6xWZi/uRmJxF2Kzi9A0faD9VBsd1BTt34Hxtdmvt+VQPAiV+ZvdZh+Q70upKwIREREREREFW0moXASAmUx0Ao+CEN402w6arS6SiXCdunWFynQp/A4rsTK/Ec527dNTma+enBDWML9bEcL8fHQmYWi6DjOXUwb30mSGIGvU2pAaYUapMl9qsw8AtWqLYT7REML1iZCIaAvUH7kLTvkQ6g/dubZNiyex/cW/jtwzL+97Pwd9KsPH1ma/qw7FNU1Dwpj8rPf0VoT5QpeDQSvziYiIiIiIKBikNvOaBuQyk/+uOy6zPuFNsdrCjpCF+Y5QmW6k5VbZYSQtGSAdf9BJYXYUK/NVpMkMQSdW5vu0pg8jcyavDvOFZQaCrOqzhEomF533trTP+3St2sa28K2OQDRx4fpESES0yZxGBU75UM92r92EkRnsw/CSsGa7oWvYlh9P1bwUiqdjyUCsP3Ss1b9pmEjHkkiZq//SZgqu50IfsNuByqJQmX+o2IDjuDCM0W+DiIiIiIiItk5ZCDxy6TgMffLfdcel4BfmV1rYsS2zhaMZnRzmT0dlvtuownMdaHqwl6470dRU5ifVx1MJYWW+02rBbalfJ6PUZh8AYnn18YSxzX7NZwkVv2r2sIknYjDjBjptp+cyaZkBIvLHMJ+IaJ320l7xsvjCroH2tSyE+dsLqbEFzHUhzE+Z6mr1rWZtPxt//csfRczYvLcbqcuB63pYKTXH1gWBiIiIiIiItkZRaLMvrTEfVqlEDPGYjna3dz3oIz6hT1BJYb5UyR5WRko4Hs+F26yFbvKCVJmfi1iYn4sLlfnN8IX5XZ+q9FiE2uwD8uSEMFbmS2F+Km1GrhgpnYmjpFgetuazjA4RyaL1CkFENKKWEObr6TyM3NxA+5LavC+OMVxudNTrwktr1W81Qzc2NcgHgAWhMh9gq30iIiIiIqIwKtfUgcdMNjptiIHVJfKk6vxSCKsXxcr8ATsdBp2RkcP6sLXa9zzPp81+tMJ8admAMLbZ75TlMUevzb76eKRlBoJMCrKjVJV/TEZ4v2aYTzQchvlEROu0l/cqtycWdw3ctl6qzPcLnwfV6Mpt9qdFJmUimzKVl0mPAREREREREQVXUahejFplPgDkhWMq18IXeLh1ddvrsFWqn4yekiufwxbmt5w2Ok5HeZkUfoeV1Ga/2q7DdXu7YwSZ2GJe1xHLhmt5jpORwny/7gRBVRde19MRm6gGAGnhva0uTNYjIn9ss09EtE7+ohfBnDsN7aVH0V7ei87KUwC8gVvsA8DyYXXV/Djbvstt9qcnzAdW79Pq/t4vMgzziYiIiIiIwkcKsmcy0Qs8pGMqhTDwcGpCZX7UwnwzAc1MwlOck3FDFuZLVfmAHH6HlTQ5wYOHaruGfDI8kxekFvNmLgtNj1b9ppkX2uyHsDJfCvOlKvYwEyvzK+GbqEYUBAzziYjWSZ5xHpJnnLf2u9tuon1wH/QhvsDIbfbHt569BiAZS6DZ3fglP2WO7zbCYHEujUcUYf442+y7nRZ0M3pVIEREREREREFTFFrMF6JYmS+E+WGrzPc8V26zH7EwH1g9pm6pN8wPW2V+uSm3a49em335eMqtaqjC/K7QZj8mBN9hZs5IYb7QnSDAxMr8CE5Uk45Jug+IyB/DfCIiH3o8ieRpewa+XrXRQa2hblO2ODe+dle/dtEr8GsXvQKu66LRbaLRaaLeaSAei96HQD/S0gVSdwQ/nueie2QJraW9qx0alvaitbQXmmFg59v/YtShEhERERER0UmUhTV1pZb0YZbPRKPNvtusAZ66VbmejtYa3gBgpHPolpZ7tocuzBcq83VNR8YcX2fJIMj5hvkVAKds3WBGJAXZUhV7mEnH5DQacDsd6KZ66c0gkoLsVATD/Izwfl0TJusRkT+G+UREm+CgT0W4FDyPQtd1ZOJpZOLR+qLVrwWh28Ewlfn1B+/E0uf/RHmZ06zBSEZr7TEiIiIiIqKgkSrzZyLYilg6pnLIAg+/EDuKlfm6cExOQ650D6LVELtXLpGFpmlbPJrNFTdMZXdLwH+5gSDqVNSPWyTDfKEyH1httZ/Yvm0LRzOaujBRLRPJMF+ozBfuAyLyF60FVIiIAmJJWKvd0DXMzUzXevZbYVGYIHGo2IDjqCsDJInFXeJl7eW9A+2LiIiIiIiIBtPuOGi0usrLZiJZmR+NNvt+a8VHMcyXjsnvfggiKcSOWov9Y6TjkiY1BJW0XnwU2+zH8nJnj045XK32p6rNvlSZX2vDc70tHg1R+DHMJyLaBMtCmD8/m4KhR2tmcxAszKnDfNf1sKJYw86Pkd8OPan+ctde2jvo0IiIiIiIiGgAJZ+qvZkIBh5SmF8KWZjv1NThohaLQ49Hr6hBCvOderjCxcrUhfk55fZyq7bFIxlNt6z+/+ZXxR5WZi4LCF0ipEkNQeS6Hup1IcyP4EQ1qTLfcz00m+qlaYlIxjCfiGgTSO3dN6PFfhh0XQeVVhXL1UPYe+QJ/Pjgg3ii9NTY9u93vw7aal/TNMSF6vzWgb0D7YuIiIiIiIgGU6rJ7eWjWZmvPqZW20Gzre5QEERSiG1k5KraMJPD/HBVeMuV+erQO+wiU5kvhfkRrMzXDAOxnPr5GKYwv1nvAEJBehQr8zM+79e1SrgmqxEFQWzSAyAiiiKpMn9RqCCPshu+92ncuveOnu0v2H0J3vbc14/lNjIpE9mUiWqjd2bn8uE6cPZg+4sv7kLzsXt6tncOPjbsEImIiIiIiKgPJWGteF0DcunoBR5SZT4AVGodJOPhOH3rCO3lo9hiHwD0lBTmhydcBOQQe/oq89WTGoJKCrGjGOYDq8el6kYgdSgIIqnFPhDNMD8tVOYDQK3WwnZE8zWGaLOE49MgEVHILB9uKLdL7eCjLGGoP7w1OoO1vz+Zhbk0qvt7KwGkiRV+EgtnAroBc9tpiM+fgfj8TsQXzkR8Yec4hkpEREREREQCqc1+PpOAHsFl6/y6DZRqLczPprZwNMOTQmw9omG+NEnBDV2YP2Vt9oVlFSshqsz3HAfdqvpxi2KbfWD1uBpP9G7vlMKzrEXNp+tMFMN80zRgxg102k7PZXWf5XSISI1hPhHRJmCb/eNSpnptvHGH+YtzaTyiCPMHbbMPAJkLno/s0y+DZpjjGBoRERERERH1qSwEHnmfKr8wy6RM6BrgKtovl30qOYNGbLOfnq42+163DbfdhB5XnwsJGinMz0U0zM/FhTb7zfBU5nerVcBT92uP5aO5PILUcSBMbfYbwuu5GV8NvaMok02gqCiyqjHMJxqYPukBEBEFQfWe21C+65to7n8AbltdVd/3vhod1BTt3oHpbLMvh/mj3c8nkiZKSF0S/OixOIN8IiIiIiKiCShW1GF+waeCPcwMXUNWWD6gLCw5EERSRXpk2+z7HJfTCE/AKLfZj2YoLHUcCFOb/U5Z7iJg5qM5eUbqONAph6gyXwiwo1iVf4zUar8Wovc2oqBgZT4REYDi9/4J7QOPrP0eKywgPn8m8s9+MdLnPHugfR30qQQfZ2V+1+mi2qkjHUvCNExoWjDbDaZNdUvAenfcbfbVtzNMZT4RERERERFNhlSN7re2fNjNZOPK4w5VZX5tusJ8Iy2H3W6tDMwsbOFohtN1umLXxOi22Vc/buV2FZ7nBfbc2np+AbYZ0cr8WAQq8+vC63mUw/yMEOazzT7R4BjmE9HU81wHnUMbF17qFpfRLS4jc97FA+/vwIo6PDZ0DXMz42uztrf4BH73m+9b3bemI2WmkDKTSMeS+F8/924kYsH4MJiKbVGbfWGixKFiA47jwjDYjIaIiIiIiCjoikLFXlQr8wEgn0kA6K0MDlWYL1Tm+1Wwh5mezACaDnhuz2XSfRE05bZcjR7ZMF84Lsd10Og0kY6rC0WCRAqw9WQSejwY5wLHzZxRdxzolMPxfw2Y0jA/o37fZmU+0eCYbBDR1OscWYLXVX+gis/vHHh/y0Il+PxsCoY+vhm+jXWV7Y7notqu4WBtBftKT8I0gjNXS26zP+Ywf1tGud11PRwqjfe2iIiIiIiIaHOUhYq9fKTDfHWYUwpJmO95nhhgR7UyX9N08djC0mbfb514qYI97PwmKUhLDgRNV2izL7WijwIzypX5QvV6FEjHJt0XRCRjmE9EU69zcJ9wiQZz++kD72/5sDrMH2eLfUAOw5NmAroWnJf3tBTmd5twFTPYh7UwK8+elh4TIiIiIiIiCha5Mj+6gYcU5pdr4ahe9Fp1wO0qLzMy0VzDGwB0odV+aCrzfcLrXFxdMBF2+YQ8SaHckic3BIlUjS4F3lFgFtSvI06tBrerfu0JmqmszBfet2tss080sOCkPUREE9JeVof55twO6ObgM/+XhOB4cW68YX6901BuT8eC1RIsZcrjaXbHd2IinTSRS5vKy6THhIiIiIiIiIJFCrCnsTI/LG32/cLrqFbmA/KxufVwVHhL4XUmnoahG1s8mq2RjCUQ09XdLMNSmT+VYb7PsUmdCoKmMZVhvvp9u842+0QDY5hPRFPPyOSROPVcaCdUkJtDtNgH5Db7C1sU5ktt7Scl7RPmj7vVvnQfS48JERERERERBUer46DRcpSXFSIc5s8Ix1YKSfWif5gf3cp8IyW02Q95Zb5fK/qw0zRNPL7QVOYLreVjUQ7zfZYQ6JRLWziS4UnV6FEO8/3a7Huut8WjIQq34CyqTEQ0Ifnn/Dzyz/l5eJ6LbnEZ7YOPo31wH8y5U4fa36Tb7ActzPcbT73TwDbMju22FmbTePiJ3g/xrMwnIiIiIiIKvpJPtZ5UvR4F0rFVwlKZX1OHaZphQosH6xzFOEmV+U49HOFipVVTbvdrRR8F+UQWhxvFnu1hCfO7UmW+T+AddrGc/JzsFMPx/2062+yrJ6p5HtCod8Swn4h6McwnIjpK03SYsztgzu5AZs9PDrWPaqODWlO9VtO42+w3uuowX1qjflLSMXk8467Ml+7jUSvz3WYN7UOPo728D+2D+6DHU5h74WtH2icRERERERFt5BfmS9XrUSC22a+34boedF3b4hENRqpE19N5aFqwxz4KXQzzw9H2exor8wF5skJYwvxpbLOvx2KIZbPoVnsfI+n+CJJOx0Gnre46E+VA22+iQq3WivSxE40bw3wiojGSqvKB8Vfm16XK/Jjc1n4STMOEoelwPLfnMukYhiXdx36Pi5/qfbfj8Lc+g2750IbtsZkFhvlERERERERjJrWV13UN2ZS5xaPZOjMZ9UQF1/VQa3aQSwc78JDCfKlyPSqk43ND02ZfHV5PQ2W+ijS5IWikNvtmPtqPWyyfV4f5wv0RJHWfJVOiXZnvE+ZX25hf3MLBEIWcPukBEBFFidTO3dA1zM2Mt2K+0Wkotwetzb6maUiZ6gkGja76GIYlVeYfKjXhOL2TCU5GMxM9QT4AdEvLcFvjHTsREREREdG0kyrz85l44KvTR+G3hEA5BK32XaGtvJGZzjDfaQQ/XAT8wvyoV+arj68Sgsp8z/PQragnHcTyM1s8mq0lLSMQhsp8qcU+EO0wP2YaiCfU9cR1n048RNSLYT4R0RhJ7dznZ1MwxnziQWpRH7QwH5DHNO42+wtCmO+6Hg6VBr+t+PxO8bL2occH3h8RERERERHJpMr8QoRb7ANA3qd60W/pgaCQK/OjHS7qaXUltNuownPVLbWDZGrb7CeFNvvN4If5brMJt61+nYx6Zb60jEAoKvOlMF8DUgHvvDIqqTq/5tOtgIh6McwnIhojqZ37uFvsA0Cjqw6n0wEM89Mx9ZjG32ZfXmJgmFb7sZnt0OLqsbeX9w28PyIiIiIiIpL5VeZHWTIeQ9w0lJeFoTJ/etvsy5MVnHrwW7ZLlfm5iIf5uXh42+z7VaFLletRYRbU/9+6ZXVnkCCRwvxUyox01xkASAthvt/SA0TUi2E+EdEYSW32pfbvo5CC8FRMDrQnRa7MH2+r+nTSRC6tXkdRemz8aJouVue3DzLMJyIiIiIiGqdSTR3mR70yH5AnLEjdCoJECvP1iFfmGym5EtoNeKt913VRbdeUl+UT0a7wzieFMF+4P4KkU5YnHEiV61ER6sp8YaJaZgre26RjrIWg6wxRkDDMJyIaI6nNvtT+fRRSEB7MNvvqCQbjbrMPyPe19NiczPowX0ukkTjdQu5ZL0LqzKcPtT8iIiIiIiJSk4Jrvzb0UTEjHGNZmOAQJNNbmS8fn3SfBEW1U4fnecrLIt9mr/2w1AAAIABJREFUXzi+VreFdjfYk2c6JXUVumYYMDKZLR7N1pI6D/h1KwiKeq2j3J6KeNcZAMgIxyguPUBESrFJD4CIKEq2tM2+EIQHsc2+NMGgLiwVMIqF2TQefqL3y80wlfkAkH/Wi5Cxnov4/E4Y+e3QtGi3vyIiIiIiIpoUqc3+VFTmC+smB73Nvud5cGvqgDHqYb4WM6El0vBavecbgt5m36+lvFS5HhV+nQfKrSq2x+a2cDSD6QqV+bF8LvLnq8y8utOHNMEhSKTgOp1RdxeNknSOlflE48Awn4imVre8Amg6jGxhLB94q40Oas2u8rJxt9n3PE8MwoNYmZ+OSW32xx/mS/f1sJX5iVPPGWU4RERERERE1KeSEHjkpyDMnxGOMfBhfrsJz1FXnRqZaIf5wGqr/a4izHfrwQ4Yy82qeFnk2+z7dB4otyrYnglumC9VoUe9xT4gV+Z3K1V4jgPNMLZ4RP2rCx1WpqLNvlSZH4IlZIiChGE+EU2t4r9/CeX/vAl6Kov4/JmIz5+B+PxOJE63kFjcNfD+pKp8YPyV+R23C8d1lJelhZb2kyRNMJCWChiFdF/7PT5EREREREQ0eXJlfvRbEeeFwCPoYb7jE1pHvTIfWD3GbnGpZ3tYK/OTsQTiRrSrhTPxNDRNUy4zUG7JkxyCYJrD/JjPMXYqFcQLhS0czWCkyvxpaLOfFt6/awzziQaiT3oAREST0j74GADAbVTR3Hcvynd+DYe+9r9RvvNrQ+1PauMeMzTMzYy3Wr7uE4KnhCr4SUoJEwy2sjL/UKkJx3HHfntEREREREQ0umari1ZbPWk9n4l+9aIc5ge7FbHf2vB6Wt0WO0qkCQt+90sQSKF1zqdqPSp0TUcurl5fPvBhfkn9vIrlo91NAZAr8wH5fgmKek3dvUSqWo8SqftAvd6G6/ZOqCEiNYb5RDSVPM9De3mf8rL4/M6h9im1cZ8vpGHo4123yi8ED2JlfnpdZb5x9EvTQmYbCqnxf7FfEMJ81/VwqDT+yQNEREREREQ0OqnFPgAUhDV3o0RaSqAU8OpFMbTWY9AT4+1SGES6GOYHu81+RQit/VrQR4m0lEDQw/yuWJkf/Ykzft0HOqVg/3+rC11n0lMQ5ovH6AGNgHeeIQoSttknoqnk1IpwG+qWYvGFIcN8oTJ/YW784bpfe3qppf0kvXD3pXjezp9AykzB1GPQtPFOblhvYVa+v5cP18XKfSIiIiIiIpocqcU+AMxMQeAR1jb7rhDmG+n8pn73DwqpMl865xQUUmgthdxRI01akJYfCAqxzb5P1XpU6KYJI5OGU+s9/ypNcggCz/VQr6sr86ehzX4mJx9jrdZGZgom6xGNAyvziWgqtQ+qq/IBIL79jKH2KbXZl9ZwH0XdpzI/mG32k5hJ5hE3zE3/Mp9Omsil1eu7SY8RERERERERTZYU5hu6hkwq2mt4A3KY32h10emqlx8IAqkyXwq5o0Zss18LbrgIyKE1K/ODXZkvhvlT0GYfkKvzg9xmv9nswBPayWeE9eSjxK/7QM1nEh8RbcQwn4imUvfwU8rtRqYAIzNcayqpzf5mVII3uuowPxFLQNf50i612pceIyIiIiIiIposqZ38TDY+FRXeft0HglydL7WTNzJTHuY3ghsuAn6V+dMS5kuV+cEO87tl9SSM2BS02Qfk5QSkSQ5BUPd5/Z6GNvuxmIFEUt0gvB7wZWSIgoRt9oloKuWf8/PIPO1StA/uQ3t5H9oHH0f74GMwMoWh9ym32d+EMF+ozE8HsCp/EhZm03j4id4TCqzMJyIiIiIiCiapMj+fmY4WvH7HWa61sW1m/Ev4jYNUgS6tJR81ekpdEe3Uy/A8L7ATUaa+zX5SHeZXmsFts+92u+hW1Y/b1FTmC8sJdErqSUVB4BdYT0OYD6x2IGg1uz3bWZlP1D+G+UQ0tYx0Hqkzn47UmU8feV/VRgc1xYcSYHPa7DeFyvyUyTAfkLshjKsy3/M8OJUVtJf3QU9lkTxtz1j2S0RERERENK1KQvViITsdYX4ubULTAE/RjVma6BAEYmX+lIT5YndHpwuv3YCWGP85oXGQ2uznpqQyPxcPX2V+tyJPNJBC7qiJhbDNvlSZH4vpMOPGFo9mMtLZBA4f6j0ny8p8ov4xzCciGgOpKh/YnDb7Lz7nZ3D5Wc9Hs9NEvdtEo9MQq/WnkTSBwu9xOpn6Q3ei9sB/on1wHzoH98Ftre4re8FlDPOJiIiIiIhGJFbmT8GawgBgGDqyKROVeqfnsiC32Xfr6hDNSE9H22+/SQtOvQw9gGG+53motGrKy6amzb5QmV9uBzfM7wgt9gG5/XzUiJX5IWyzn85MxxIyAJAROhDUGOYT9Y1hPhHRGEjt22OGhtn85lTLx3QD2UQG2URmU/YfZtIEikOlJhzHhWHoA++z+fj9qPzwGz3b2wf3DbwvIiIiIiIi2kgK86elMh8A8pm4MswvBTjwcMQwfzoqhQ2hzT6wet+Yszu2cDT9aXSb6Lrq7pJTE+YLywnU2nV0XQcxPXgV036t5GO56XjcwthmXwqs01MyUQ0AMjn1+3i9FtyuM0RBM3iaQUREPaT27fOFNAx9OmZZBsmCEOa7rodDpeE6GMTndyq3tw/th+eovwQTERERERFRf6a9Mh8A8hl14BHkynw5zJ+OSmEtkQZ0db2cWw/m+ut+reTzyelYe91v0kI1oK32pTb7RiYN3TS3eDSTYc6oX1e6Ia3MnxbSsbIyn6h/DPOJiMZAat++MJfa4pEQACzMyvf7sK32zfkz1Be4XXQOPzXUPomIiIiIiGhVSQg8pq0yX6Uc0OpFt9OC11GPzchMR2W+pmkw0uoA3KkHs1q43JQnGUx7ZT7gP9lhkqR14c3cdPxfAwAzL1TmV6rwXHeLR9OfBsN8ZIRJeXWG+UR9Y5hPRDQGUpt9ae32aea4DqrtGg7WVrCvuB+l5vhnz6aTJnJp9axk6bE6mfj20wChzRpb7RMREREREY1GaiUvVatHkRTmSxMdJs0vrNanpM0+IC8pIHUtmDQprI7pMaRim7NUZNDkfCYtlFvB7KggrQsvtZ6PIqkyH66LbjWYkzBqUpg/RV1n0sKkvJrQkYeIeql7ABER0UCkNvvS2u3T6H98+0/x0MpetJyNH2Lf+KxX4oo9l4/99hbm0qgoTixIj9XJaIYJc+4UdA49sWG7kdsGrxvMEytERERERERh0Gx30e44ystmpijwmBECj0pAw3y3JofVUsAdRdLEBacRzFBYCvNziQw0bTqWiozpBtJmCvVOo+eyoFbmS63kY/npWBoBkCvzgdXOBX6XTwrb7MvH2mh04LoedC5RS3RSDPOJiMZAbrPPMP+YjtPtCfIBoN4Zbg37k1mYTePhJ3rD/GEr8wEge/7z4NRKiM/vRHxhJ8z5nTCSmVGGSURERERENPX81oSXqtWjSG6zH8wwX6zM13ToU/RdWazM95nsMEkVIaz2az0fRflENlRhvthmPy9Uq0eQXxeCTqkEnHH6Fo6mP3Kb/enpOiNOXPCAZr0zVV0KiIbFMJ+IaETVRge1Zld5GdvsH5cy1a3aGoovTuMgdUUYtjIfAGYv+5Whr0tERERERERq/mH+9AQeUheCUkBbEUtt5I10Hpo2Pau7SmG+2whmmC+1kc/7tJ6PonwihwPVgz3bAxvms80+9HgcejIJt9lbGCRNdpi0mrCETDqjXh40ivy6ENRrbYb5RH1gmE9EU6V2/x048t1/QHxh52p19fwZiC+cCSO3behWYksrNfEyttk/Tg7zN68yX2WUynwiIiIiIiIaPynM1zUgk5qewEOauFCuteF5XuBaoEthvtR2PqqMlFCZL9w/kyaF1dMX5quPV5rsMGlSmB/LTVdHhf+fvXsPkyU/68P+rWt3V0/3XM707Gp3zxGrlVRaIS1yBCIi3C8PQRACwc4DBhsIF0c8EXmMMX6MA47tYCDGsRMBiWV4AokxuXAxsrkEjBABITARYAkkla7sOXudnnPOTPd0V3dd88fM2TNz+vfWTHdXVVdPfT/Ps8/OVu901/x6pqenvu/7/qzNLqaqMH8gTApZoSiKEUzVDWAcs39C2oaAiM5jmE9EtTJ9/uMIXvwkghc/ee5449FX49Fv+sGF7lPq9DYNDdtddYC9rCiOYBrr9RLumOq1GEfFhPlSIcXtQx9RnMA06tMlQEREREREVGVSmL/h2DBqtJeuNGY/TlKMJhE2KlbYkNWZXydS8cL6hfn1CoXlML+anfnRQF1kUKfOfOBkW4Hpi/szx6vYmZ8VVDsb9Zk6Y9kGLNtAGMQztzHMJ7qc9UqCiIiWFPRvKY+bm72F7/PFO+ox8b0tp5CLDlEc4S//3Ntg6iYcq4mW1YJjNtGymviWN34trm8+kvtj5qFltZTHC+vMF8L8JAUODn08fK0++/cRERERERFV2WCkHiMvhdtXVdbXOxhNqxfmC3vCG+367OENAIajDsGTyob5HLMPAN2m+nkbVjDMT9NUHrPfrVmYv6X+eiNhfVZpPArF2+rUmQ+cfL1Hwew1dIb5RJfDMJ+IaiXoP608bvduLHyfUmf+3o46vF6Wf9rJHiURBtPjcxXDcZIU8ph5cMQx++piiGXtbcvrv393zDCfiIiIiIioIqTOfIb59w1GAR7ZLfFkLiEZq8da160zX/p6k+kYaRxCM6pVhCF1nndqFuZ3bKEzf1K9MfvxeIw0Uo9rr12Y31UXC1WyM/84ozPfqdbrQtGcto2juwzziRbFGcNEVBtJ4CM6nB3DBAD23ssXvt99YQ92ac/2ZWV1sjt2MQUEeSi7M99pWugIb4yl54yIiIiIiIjKxzD/RKthwjLVl2sHGaHQqnDM/gnDkScRxOPqdXlLnee168yXxuwHo5LP5GKhMGIfqOGYfeHrlSYXrNJYmDrTbFnQa7b9Z8tR/z5nmE90OfV6xSCiWpNG7AOA3bu+8P2+KATD0p7tyxpndLJL+9JXgdSZP46KCfMBedS+tDUCERERERERlU8O8+uzpzAAaJomFjBIWxGsEsP8E7owZh8AYmF6waoEcYhJJGxr0ZC/jquo21SH+cPpMZK0WpMvs0bIm7XrzBfC/KNq/awBclBdtxH7AOC01Q1XPsN8okthmE9EtWFtPYTeV74Nm2/+KrSe+Aswuifz6TSrCXNrb6H7TNM0Y8x+UWG+HH43hcC8ClrimP0Cw3xhOoL0nBEREREREVH5huzMf4n0NR9VsjNfHZ7pGZ3qV5HRkkPwxK/WyPbBVD4fKdy+qqTihSRNMFbs7b1KUte5ZpowWtWd0lkEsTN/jcbsOxv1+90mfc3szCe6HHPVJ0BEVBajvYnO6z//3LF4MkJ0uA9NW6y2aeSHGE/Ue1YVNmZf6GS3DQumbhTymHlomdKYfR9pmkLTtNwfU5qOIE1TWEYaR0iTGLpVr84RIiIiIiKiZXHM/n2bwjQCaY1WJYkCpIH6+kTdOvM1w4TebCOZzI5nl6YXrMpgIo/9r11nfsa2AoPpEBuNdolnk00Kqq1ut5DraVUmTSIIBwOkSQJNr07/Kjvz75O+Zob5RJfDMJ+Ias1otmE8/PjCn58VChc1Zt8XxuxLe9JXhTRmP04TBHGIhpn/G1npOVi2Mz882kfw4tMI+jdP/tm/ifD2c7j2Jd+EzU//sqXum4iIiIiIqG6kEfJ1DPPlMfvVCjySjJC6bmE+cPI1K8P8UbVGfw+m6jBf0zRsWMVcx6qqrOKFwfQYj5R4LheROvOlLvWrzNoUJn8kCaLRCFanOkUpUlDdruHvNob5RMthmE9EtAQpFDYNDdvdYkbeS2P2HbO6I/YBecw+cFKgUESYL211cPvQRxQnMI3FqnX773w7Jjc/OHM86N9c6P6IiIiIiIjqKk1TduafIY7ZFwoeViUeZYT57XqN2QcAvdUF8PzM8XhNxuxv2G3oFepoLkPDtGEbFoI4nLlNKnpYlUgI880KBddlySpgCI8GaxHmt2r4u41hPtFy6vUbmogoZy/eUXfJ97YcGHoxY66kPeazwvIqyDq/sbB1wLIeErY6SFLg4HDx/c/s3g3l8bB/a+H7JCIiIiIiqiN/GiGKU+VttQzzN9ZjzH7sC2G+pkNvVmc8eVmkaQRZEwxWYSiE1Fkj568yqTu/amG+OGafnfnnSEUPq8Ix+/dJBQzTSYQ4Tko+G6L1wzCfiGgJUmf+3k5xI+/9SBqzX+0w3zHlNZEKFJbV25Yfc5lR+1KYH+w/jTRVX4QiIiIiIiKiWVkhdVfYP/4qW58x++oOb721AU03Sj6b1ZPC/LhiYb4UUmeNnL/KpCIGaYLBqoRDIczv1m8KhtFoQLfVr5PhsFrPmzhmf6N+YX5WAYNfsd9vRFXEMJ+IaAn7d9SB8EM7xVWhS2P2W1ZxBQR5aFryRRg/XLxLPovTtNBx1G8WpefuMuw9dZifTMeIh3cWvl8iIiIiIqK6yQ7z6xd4bAohz+C4YmP2hc58o1XPUFh31F/3+oT5de3Ml8L89ejMN7v1/Hkzu+rimSp15qdpyjH7Z2SF+Ry1T3QxhvlEREt4UQiEC+3MF8J8x6x2Z76u6WgJ5ygVKOThIeG5kLZIuAxL6MwHgKB/c+H7JSIiIiIiqhspzDd0DU7TLPlsVk8qYBhNIkQVGkUshdRSh/pVZzjqDunqhfnqzuX6hvnrMWZfCqnrOGYfACyhiCEcVKczfzqJkAhbyNSyM19otgIY5hNdRv3eERMR5SRNU3FUu7RXex6kML/qY/aBk3P0o9nzL2rMPgDs7Tj42DNHM8eXGbNvNNswurvQNB323g3YvRsv/du69sgyp0tERERERFQrg5G647zbtqFpWslns3pZWwsMRgF2utX4218es1/PTmFD6MxPKhfmc8z+WVIRw7BqY/aFkNoSOtSvOunrDivUmZ8VUGd1qV9Vhqmj0TQxnUQztzHMJ7oYw3wiogWN/BBjxRsQ4CRALoofqTvK1yXMh+L0VQF/XvaEwgppqsJl3Xjrj0IzraXug4iIiIiIqO6kzvw6jtgHgM2Mr7tKYb44Zr+2nfnqrzv2h0jTtDKFKVJnfqdR3HaRVdaRxuxPqtOZn4Qh4rH6GlZdw3xpe4GoQp35DPNnOW1bCPPDFZwN0XrhmH0iuvKi47u48+5/ieM/+10E+zeRxuoAfl5ZYfBDBYb50kh6xyputH9epK0AxuHiI+8vIj0Xy3TmA2CQT0RERERElAM5zJc71K+yTmaYr55isAqx0JkvdahfdbowZh9JjGS63PWHPA2nI+VxduafNwiqE+ZnjY6v7Zj9jtCZP6x+Z75h6LAb9eyxbQm/39iZT3Sxer5qEFGtBC98Aofv+fn7B3QT1rVHYO/dwN5Xfic03VjofqUw2DQ0bHeKq5SXRtI7a9GZry44KHrMvsrtQx9RnMA0WNdGRERERES0KuzMP880dLRbFkb+bKfi0XF1Ao9E6MzXW/UMF7OKGJLxEYzm6jvf4yTGcSCF+epQ+6rrNtXP22B6XJmJClHG6HiTnfnnVKozX3i9dtpWJb6vVkGaSOAzzCe6EBMMIrrygv2b5w8kEcL+TUxvfXjhIB8AXryj7ibvbTvQ9eLelEnBd8usfme+tBVAkWH+Q8KY/SQFDg6LmwhAREREREREF2OYP0v62qW1WgV25p+Xtb2AtFZlGwpBPsDO/AeFcYhpVI1JGFn7wFudej5v0vYCWWtVNqnb3Nmo59QZQA7z2ZlPdDGG+UR05QX9m8rjVu/GUvcrdeZL4XFepJH0UlBeJQ+eo67paNsOjCWKKi7S25aLHJYdtU9ERERERETLYZg/Swzzj6sRLqZpKof5Ne3M16wmNEO9HV88rkbAOJjIRQXdZk078zOKGAbTaozaD4/U3z/mxgY0o7jraVVmCZ35WVsSlG0kvF5LgXYdMMwnWhzH7BPRlTfTmX/K3lsyzL+jDoKlse55iJMY01io7FyDMP8/f91X4Kue/FI4ZhMtqwXbKH60lNO00HFsDMez6yY9h0RERERERFQOaR/4Oof5m21152ZVOvPTwAeSSHmbXtPOfE3ToDtdxMPbM7fF46MVnNGsrHC6a9c1zJe/7sH0GHsbuyWejZrUbV7XEfuA/LXHoxGSKIJurj728kezW6UADPNVGOYTXWz1r2pERAVK4wjB7WeUt9lLdua/KIb5xY279yN5HL20H32V7Do7K3nch3ZayjBf2iqBiIiIiIiIysHO/FlVH7Of1WmeNW7+qjOEMD+pyJh9KcxvWU2YRj1jAsdqwdB0xGkyc9tgWo3nLRLCfGuzvj9rUmc+AETHx7C3tko8GzVxzH6Nf7c5bfX0Eob5RBfjmH0iutKSwEfb/cyTkfoPjHJfJsxP03QlY/az9pZfhzH7qyJNS+CYfSIiIiIiotVJkhRDMcyv777CUph/JEwxKFvWHvBGq56d+YBcyFCVMftDIczPGjV/1Wmaho7QnV+ZMftSmJ8RaF91ZkcuZJCKH8o2El6v6x3mszOfaFH1LLkjotowWh089NXfBQBI4xDh7ecR9G8i2H8a1u6jC9/vyA8xnqhHyhU5Zj8rzHdMhvmSPaHAQpquQERERERERMU79kMkqfq2Onfmb25UuzM/8YWwTDegNYq7JlJ1YpgvrVfJpE7zrFHzddBtdHA4mX2Oqh/mb5Z8JtWRVcgQDqoxUcFnZ/6MlvC1h0GMMIxhWYbydiJimE9ENaIZFuy9G7D3bgCf+tlL3df+XXk8uxQc52HMzvyFSM9JP6fO/DQKEdx+FsH+0wj6NxH2b2HnC79h6a0ciIiIiIiIrrJBRqd5ncP86o/ZV4dlRqsDTdNKPpvq0B11wBiPqhLmS535dQ/zK96Zf6T+/jFr3JmvWxaMVguxP3t9Vip+KNt4FCqPO0KxVh1kFTL4owDWVvW3kCVaFYb5REQLkMazG7qG7W5xofqrrz2On/iqfwQ/9OGHE4xDH+NwAj+cwDLU+w4RsLetfjN4cDRBHCcwjMV2nUnTFM/+5N9EsP808MD+au3XfhbDfCIiIiIiogxZ4XS3xoFHd0O9xcDRcYA0TVcemEud5rrQmV4XhqPulE44Zr/SpDBfWq+ySWPjrc16/7yZ3Y4yzI8q0JkfxwkmvhDm17hQLetrH48CdBnmE4kY5hMRLUAK83e3WjD04v6o1nUd3cZG7aum5yVtfZAkKe4MpugJYf9FXrqA8kCQDwBB/9ZC90lERERERFQXUphvWwaadn0vW0qd+VGcwJ9GcJqrLeZPpM58oTO9LoyW0JlfkTH7w2CkPC7tGV8X0tdflTBfGhtvZewbXwdWt4vpi/szx6vQmS+N2Afq3ZnfalmABkCxvc64IpNniKpqsVZEIqKa6wtj9hcNhalYvYzKTqkw47LsPXX3fbD/9FL3S0REREREdNVJYX6dR+wD2V9/FUbtx0KnudGqd7iot9Vfv7ReZZPC6Y7dLvlMqkUM84XihzKlSSKG03XvzLeEbQak4ocyjbLC/Br/ftMN/STQV2CYT5SNYT4R0QKkMF/am51Wq92y0Gqouzr6y4b5wih9duYTERERERFlY5ivttlWj9kHKhLm++qwTNozvi4MYZuBNJggiVb/vA2n7MxXkYoZqtCZH4/HQDI7DRIAzG69w3xTmEwQDVdfPJMVTDtOvX+/ScUMDPOJsjHMJyJaQP9QHQCzM38+SZpgHPq4Pb6LIFbvJZUHTdOwJzw3/UN1YcZlSWF+PDhAMll9FTcREREREVFVMcxXc5qmuIVfFcJ8aQ/4unfmZ3390tYEZUnTFINAHU53G+zMV6lCmB8eycG0VfMwv8qd+dKY/UbThGHWO5JrMcwnWkh9N58iIlrCvjRmf4ud+VmSNMHf+LV/AD+cnPwTTV667e9+wV/Hp+69urDH7m07ePqF2Tf00nN5WefG7Bsm7GuPwd67Abt3A2mq2ASKiIiIiIiIAACD0VR5vO5hvqZp6LZt3B3Ors/RsXrNyiR15hvszBdvi8dHMLvXSjyb86ZxgFBooqh7Z35X+PqPgzGSJIGury58zdr/ve5j9qXJBFHGmpVldKwOpus8Yv8eaQ2kAggiOsEwn4hoTkEY41DxBzUAsfubTuiajoPRHUzj2TdofrhcqH4RaWrC/pJj9o3ONex9zXfD3r0Oa+dl0HRjqfsjIiIiIiKqC3bmyzY3Gsowvwqd+dIe8HpGmF0HemsDgAZgtrA/XnFnflaXed3DfOnrT5HiOByLYX8ZpDBft23oDXk7jjqocme+1GXubPB3mzxmv7iJrURXQb1nehDRlTZ59iOICxhzfpAxln1vh535F2lZTeXxcThRHs/L3rb6uekv2ZmvaRo2XvNm2LuPMcgnIiIiIiKagxzm1zukAuSChlV35qdpgsRXB8NGq96d+ZpunAb6s6StCcqSFeZ37bqH+fI2A6setS+N2Te7XWiaeiuOujA76tebaFiBMJ+d+SI5zF99oRpRlbEzn4iupHgywnM/9bcBAEZ3F3bvOuzeDdh7N9B+1WdAby6+H1hWJ/fuFjvzL9KymjiczP4x4hcc5veE56Z/d4w0TWv/RxAREREREVHZ2Jkvk9Zg1Z35yWQMpInytrqH+cDJqP1EsQ1B7K82zB9M1c0umqbBset9LauTUcyw6jBfGhlf9xH7AGAJY/Zj30cShtAtq+Qzuk/szOfvNob5RAtiZz4RXUlh/9ZLH8eDA/gf/2Mc/f4vof/OtyMJlguNpT3WtzYaaFjszL6IY6r/SPSj1XTmT4IYwzFHOREREREREZWNYb6ssmF+Rihd9zH7wEmYrxKPqtmZ37Hb0LV6RwQN00bDEH7eVt2ZL4X5Qld6nUhj9oHVj9pnmC9jmE+0GHbmE9GVFPRvKo9rDQdGZ2ep+5bGskt7sufpb/36P8Qd/wiO2UTLuvdPC//xKz8PTz38ZOGPnwd5zP54HIXqAAAgAElEQVRy4+4vsrcjPz/9u2NeLCIiIiIiIipRFCcY+erCav59Jm81sOowP2vvd8NhwCgVNKy6M38YCGH+CveDr5JOYwPT8Z2Z46vuzJdCaWtzs+QzqR5T6MwHgGg4QOPactd/l8EwX9bKCPM5OZVIxjCfiK6k4Exn/ln27vWl3xRIY/bLCPOPJkMcTQY4wvk/At/06KcV/th5kcL8osfsb3WaMHQNcZLO3LZ/18cTj20V+vhERERERER033Ash9IM84HNDakzf1rymZwXC3u/a4YFTfh7v06krQYSYd3KInWYdxnmAwA6jTYOVGF+oN6eoCzR4Eh53MzoSq8Lc0P+3q1qZ357Q12kVSdSQUMcJQiDGHaDkSWRSr1n6BDRlRUcCGF+7/rS9y115ktj3PMkBd6OtT77m60qzDd0Dbtb6nXqCwUaREREREREVIysDnOG+fIaHB2vesy+OiTTnQ47KpExZn/FYb48Zp9hPiAXNax8zP6RMGY/oyu9LnTThNFuK2+LhO0JypCmKcbC67TUlV4nTtsSb+OofSIZw3wiupKio77yeC5h/uFqOvOTNBH3lXfWqPrdMdXrNBa+tjxJBRf9w2JH/BMREREREdF5DPOzbQpj9o/9EHGclHw290mhtNFiuAgARls9/nz1Yb66w5xj9k9IRQ3VHbPPnzcAsIQJBavszA+msfgazTH72WvAMJ9IxpkVRHQlXX/r2xENDhDu30JwcAtB/xaC/k3YDz2+1P0mSYoDIfjtbRXbmT8J5VF6rSvRmV98oC4VXEhbJxAREREREVExpDC/1TBhmUbJZ1M9XWHMPgAMxyG2OqsZ1xwLnfmGw7HfAKBLY/aFdSvLMBA68xvqzua6kYoaVh/mq4tAzA5/3oCTCQWT51+YOS6tWxmyAul2xut6XTSbFjRdQ6rYBpVhPpGMYT4RXUmapsPa3IO1uQfnVW/M7X7vDieI4tk3GwCwV3Bn/jiSw24pIK8iaUuAosfsA1lhfv6FBLE/RNC/hfD2s+i84Ys5bpCIiIiIiOgMKcxnV/6JrHU4Gk1XFuZLe7/rwnj5upHH7A+Rpgk0bTWDcqVx8dJ4+bqpYpifBAGSifpaGTvzT5hCZ360ws788UhuxmJnPqDpGhzHwkixFQHDfCIZw3wiojn0M0LfvZ1iO/Ozwm7HXJ8wX+7MX92Y/YMcwvzo+BCH7/1FhP2bCPq3EB/ffek255VvhNnZWfoxiIiIiIiIroqBEHgwzD+RtQ5ZWxQULR4LnflCR3rdiOuQJkgmYxit1YTnUigtjZevm64woWAQqLcnKEM4lANpq8MwH5DXIRxWrzNf1zU0mozjgJOiBob5RPPhqwcR0RykcexN28BGyyr0sbPC7nUas+8IYf64jDH7W+p1OjyeYhrGaFiLj3LUdAODf/dvlLcF/VsM84mIiIiIiM5gZ342yzTQapjwp9HMbSsN83125mfJWofEH6wkzE/TFEMhlJY60uumip35Wd3lZpc/b0BVO/ND5XGnbXNq56mW8HueYT6RbDVzfYiI1pQ0jr237RT+hmwshPm6psM2ii0kyJNUeDCOSujMz5ie0BcKNS7LcDow2lvK28KDW0vdNxERERER0VXDMP9i0loMjuUxzkVL2JmfyXDkdZCmGhTNjyaIk1h5W0foSK8baULBOPQRCWtXtKx9360OizAAwBKKGrLWrmhj4fWZI/bvk9bCZ5hPJGKYT0Q0Bynw3RP2Ys+TH6kLCVpWc60qO1vClgBhHCKKZzsO8rQrdOYD2VsoXJbdu648HuzfXPq+iYiIiIiIrhI5zF/NXvBVtLkhhPkV7MyX9oqvG81qQhMaLuLxagLGrO5yduaf6Gasw/GKuvNDobvc3NiAZiw+WfIqsYTOfGntyiB1lzvC63kdSWE+O/OJZAzziYjmkNWZXzRpzL6zRiP2AXnMPnBSLV6khmVga0N9YUh6budh9W4ojwfszCciIiIiIjqHnfkXkwobjlYUeKRJjMRXj2vXMzrS60TTNHEtEn81AeNwKu/73hU60usmq6hB2qKgaJHQXS6Nlq8jabsBae3KMFbsBQ+wM/8shvlE82OYT0Q0h1V25ktj9h2h072qWllhvvA15qknPFfLjtkH1J35erMNvcmxdURERERERGcxzL+YPGZ/NYFH4h8DSJW3GS125t8jrcWqOvMHQme5oemZ12jqpGPL122yJhsUKRyqiz+sDn/W7pHG7CdBgHi6mu1IxM58/m57iRzmhyWfCdH6MFd9AkRE66R/uMrOfHnM/jppZUwSkAoW8rS37eCjtw5njkvP7Twaj7wKnU/7Ili967B7N2D3rsPY2F6rbRCIiIiIiIjKMBypgxaG+feJYb6wdkWLMzrLOWb/PkPozM9avyJJYXSnscHrFadMw0TLbConRkrFEEVjZ/7FzI68FtFgAKPXK/FsTjDMvxg784nmxzCfiOiSjv0Q44l6T/dexl7seZG61rPC8SpqmfL+h360fKB+Eakzfz+HzvzGQ5+C3ld8x9L3Q0REREREdJUFYQx/GitvY5h/n7QWqxqzn9VZrrc4rv0eXShsSFbUmT8M5DCf7us02sowP2ubgiKFQpgvdaPXUdZahIMhGgzzK6mVEeanacoiIyIFhvlEdKW88H/+QyTT8Uln9O512Hs3YO9eh9HeXPq+s8aw75XQmT8W9pNft858y7Bg6SbCZLYwYpVj9vfvFl9IQERERERERMBwLIfRDPPv29xQF8NLWxQULRmrO8s1qwndkgv368ZoVaszX+os7zLMP6fT2MD+6PbMcakYomjhQBizz878l5htB9B1IElmbpOKIYomhvkb/N12j1TYkCYpppMIzZZV8hkRVR/DfCK6MtI0xeTWh5BMx5jc+tC523a//K3ovuGLl7r/vhD26rqGnc3iA3Up6HbM9QrzgZMChFDxx2RZY/ZVbh/6iJMUhs7qTyIiIiIioiJlhdHdNkPhe8Qx+8fTlXQvxr46HJPGyteV1JkfC8UQRZM6yzs2w/yzpOKG1Y3ZV3+/mOzMf4lmGDA3NpRbEkjrV6QkTuCP1fu+szP/vqy1GI8ChvlECvqqT4CIKC/x8A6Sqbp73tp5ZOn7l8aw7242SwmA/VBdTLBunfmAvDVAKZ35wpYIcZLi7qD4xyciIiIiIqq7wbEc5nccXsS/RwrzgyjBNFBvU1AkKYzWWwwXz5I68xOhGKJoQyGM7jTaJZ9JtUnFDdL6FU0es8/imbOk9VhFZ74U5AMM88+6KMwnolkM84noygj6N8Xb7N71pe9fGsPeK2HEPiB3rUvBeJWppglo0DCNi3/DtrcjP1/S9AUiIiIiIiLKj9SZv9GyYBi8XHmPNGYfAI5WEHhIYTQ788+T1mNlnfnCmPgOx+yfI63HqsL8aCh05ndYPHOWJUwqWEWYnxVEc8z+fXbDEH/XM8wnUuOYfSK6MoKDW8rjxsa2WBU9j77Qmb8n7MGeN6kz31nDzvxv/4yvR5ImaFlNOGYLLauJhmlD14q/aLPRstBqGPCns10M+3fHePLxncLPgYiIiIiIqM4Go6nyuNSJXldZ6zEcBXgoo1i9CFIYbQhj5etKmlSQ+MdIkxiabpR6PtKYeGmsfF1JkwqkbQqKFE+nSAJ1qMnO/PPMjno9pGKIImWG+Q5/v92jaRqctoXhYPa9wDhjcg9RnTHMJ6IrI+yrw/w8uvIBuWu7tM78SN2Z76xhZ/4TOy9f2WNrmobdLQe3Xpx9Uy9tpUBERERERET5kTrzGeaf125a0DUgSWdvk9awSIkvjdlnuHiWPKkgRTIZlV78II7ZF8bK15VU3DAQJhsUSbUH/D1SJ3pdyZ351Qnz7YYB0yq3iKfqnLatDvPZmU+kxDCfiK6M7hu/DPbDTyDs30RwcAtB/xYSfwirdyOX+5eC3vI686Ux++vXmb9qe9stZZjfP+SYfSIiIiIioqLJYb48Vr6OdF1Dp23jSNGpKE03KFI8FsbsM8w/Jyusj8eDUsP8JE0wDNSd5Ryzf16VxuxnBdFSJ3pdmR3181alzvysPeLrqiWsCcN8IjWG+UR0ZTRe9go0XvaKl/47TVPEo0NAUcE+rzCKcXeo/kO5jM78NE3lMF+x/zxl2xOeM2n6Qh7S9LQCv8U/lomIiIiIqN7YmX95XTHMLz/wiIXOfLkTvZ6yJhVI0w2KMg58pKn6wlhXGCtfV9Kkgkk0RRCHsA2rtHMR93vXdZjtcrfXqDq5M1+eblAUhvmXJ62JzzCfSIlhPhFdWZqmwdzYzuW+sjq2e1vFd+ZPoylSoSphHcfsr1pPmKaQ15j92B9i+vzHEfRvIezfQtC/ieDgGVjbD+Oxb/2RXB6DiIiIiIhoXTHMv7yTaQWzncErGbMvdObrJY+NrzrdakCzGkjD2aYQabpBUbJGxLMz/zxpzD4AHE9H2HG2SjuXSOjMNzc2oBkc136W2VUXz0hrWCQpzJe60OusvcHOfKJ5MMwnIrqE/p2MML+EMfu2YeN/fMvfgx/6GIcT+NEEfjjBOPSxt7Fb+ONfNdI0hf7dMdI0haZpS93/+KPvQ/9fv33meHj7WaRJDE3nH15ERERERFRfDPMvT1qTssP8NI6QTNUF8ByzP8todRApw/xyA8bjqXrEPgB0bHbmn9XJmFQwmB6XGuZLXeWWEFzXWVZnfh7X+OYhdZWzM38Wx+wTzYdhPhHRJfQP1X+wbm7YaNrFv5Tquo6XdfYKf5y62BMKMPxpjJEfYsNZ7k223buhPJ5GAaLDF2HtPLLU/RMREREREa0zab93hvmzqhLmSyP2gew94utKd7rA4GDmeOKX3Jkv7Pdu6SYaZqPUc6m6jYzihmHGhIMiyGE+f9YeJK1JGkWI/QlMp7yJphyzf3nSmjDMJ1LTV30CRETrYF/YS72MEfuUv96WvL+Y9FzPw9p9FIC68jfo31r6/omIiIiIiNZVmqbszJ9DVcL8JKOjXG8xYHyQ4ag7qMvuzB8KYX6nsVFqx/I6MHQDbVt9vUhax6JEQ2HMfoed+Q+SxuwDQDQst3iGYf7lMcwnmg/DfCKiS5D2UpfGtVO17Ww2oevqP1r7wnM9D91qwNx+SHkbw3wiIiIiIqqzaRAjiBLlbSf7w9NZcpivnm5QlDijo9xwuPf6gwyhwCFrHYsgdZR3MvaHr7OurV4XacJBUdiZf3lWR16TcFBu8cx4FCqPM8yfJa2J74dIkrTksyGqPob5RESX0Jc684Vx7TS/NE0xiaZI0+LfsBm6ht3NpvK2PDrzAcDuXVceD/o3c7l/IiIiIiKidZTVUd7dYODxoKp05ksd5VrDgWZYpZ7LOtCFzvysCQdFGExHyuPdjP3h60wqcii9M18IobO60OvKaDuAro65IqEooijszL88cU1SYDJWF0UQ1VnxGz3nwHVdA8B/AOApALs4mV18AOD9AN7neV68wtNTcl33CQCvAfByAB2cFE7cxsl5fwDAxzzPY4kR0ZqQwvw9duYv5IXhPn7sD34a42gCP5zAD32MownSNMX/+tX/WBxrlqfetqMM7qUpDPOyd69j+uxHYe/dgLV7HXbvOuzeDdi7j+Vy/0REREREROsoM8xn4DFDmlYwGAVI07S0UenJWB2KGS2GiypiZ76wjkURx+wLHeh11xGKHIZCUURR2Jl/eZqmwep2ER4eztwmrWMRoihGMI2Ut7X4u21GVoHDeBTAYXEf0TmVDvNd1+0A+G4Afw2Ael4x8KLruu8A8COe55X7bugBrut+OoBvBfAVAB694H+/67ruD3ie94+LPzMiWkaSpOgfSmE+O/MX5d3+hPK4H05KCfP3tlv4M8Vx6bme1/bnfS12vuDrc7kvIiIionXHIn0iukcK83UNaDfZ4f0gqcAhTlKMJxHarXLWLPbVncKGw3BRxRA686V1LIoY5nPMvpLYmS9sV1AUaTy8xc58JavbEcL88n7efGHEPsDOfJWsAgdpwgFRnVU2zD8Nxn8OJ380Z3kIwPcB+Kuu636N53nvK/zkHuC67isB/BOchPiXtQ3gCwAwzCda0ugjf4jw4Bas3g3YveswN3vQtPx2ETk8niKK1fv59bbYmb+IlqUecQ8A4zCfMP0iPWGqQj+nznxNN3K5HyIiIqJ1xiJ9InqQtNd7p21D18vpMl8nWdMKBqOgvDBf6CjX2ZmvpAtFDtKEg6IwzJ9Px159Z36apoiG0ph9Fs+oSOtS5pj9rACaYf4syzJg2QbCYLael2E+0axKhvmnfzz/JoCzr8IfBvALAD6Jkwr+VwD4iwBeeXr7ywG8y3XdLywz0Hdd92sB/HMAZ98BRQDeC+APAHwMwACAg5MLF48AeAOANwHgqxJRDkYffA+O/+x3XvpvzWrC3n0MG6/7HGy+aZ4aG7Wsses9duYvpGXJ6+ZHk1LOQZqqoBq9T0RERETzY5E+EalInfkcsa+WHeZP8bLdcvY+T9iZPxdp+4FkOkYaR9CMci7LD4SO8i7DfCWxM18oiihC7PtII/W4dqvD4hkVaV1CoSiiCFkBdMvh1BkVp23jKJi9DjsWiv6I6qxyYb7ruts4Ce3vvRP0cVIV/7MPjq9zXffvAPirAP4XAI3Tz/kF13Xf4Hne3RLO9b8E8OM4KS4AgDGAHwHw457nvXjB53YBMAUkykHQv3Xuv9NwgunzH0PzU16Xy/3376jD3YZt8GLDgizdhKEbiJPZ6ks/LCfMlzrzD4dTBGEM22JnPREREdGiWKRPRBI5zFfvDV93rYYJ09AQxbO7ekhrWQSpM18aJ193WUUOsT+EubFdynlIHeXS3vB1JxU5SEURRcjqJmdnvlqVO/ObLQuGkd8E2avEads4UjRVjTO2LCCqq8qF+QB+AMD1048DAF/ked57Vf+j53kJgJ9yXffPAfwGTr6eG6f38R1FnqTrum8B8GO4H+T/ewD/med56k2gH3A6OnCl4wOJroI0iRHeflZ5m927rjw+r/6hujO/t9WCppUzAvAn3vez+NMXPbSsJhyrdfJvs4WnHn4Sn/3yzyjlHPKkaRocs4lhMPtH5bisMH9Lrqc6OPTxSI9V6kRERESLYJE+EWVhZ/58NE1Dt23jzmC2U7HcMF/d4aq3GC6qZK1LMh4CJYT5cRJjFKivaXVsXvNQqUJnftY+71aXxTMq0rpkrWXepDDfabMrXyJtP8Ax+0SzKhXmu657HcC3nTn030pB/lme573bdd0fAvDfnB76dtd1f9jzvKcLOs8ugJ8GcK+k6o8AfMGq9/YjqqPw7gtIY3W1nt27kctjSGPX94TO7iL0R3fw3HD2WmLbdtYyzAeAlqUO8/2wnDH3WVsk7N8dM8wnIiIiWhyL9IlIxDB/ft12Y+VhfuKzM38ehiNfU4iFtczbKBgjxexEB4Bj9iVSkUMQh5hGARpm8a9TodBNrhkGDKe8a5HrxBI686W1LIIUQLf4u03EMJ/o8qo23+Obcb/A4FkA/2iOz/3vAPRPPzZwUtlflL8NYPf04zsA/lMG+USrET4wYv8lmg7r2qO5PMb+XaEzPyMMzpsUcLesZmnnkLeWpV4/PyqnM79pm9jcUL9p7AsFHERERESUbZkifQA/dObQt7uu+/KcT+8lQpH+5142yCeixTHMn5+0NlXozDfYma+kGRa0hjp4jf1yuoWzRsNLHeh1183YfqCs7vxI6CY3u53SJoSuG1PozJfWsgi+2JnP320ShvlEl1eZMN91XQ3AN5059BOe50WX/XzP86YAfurMoW/M58zOc133EQD/9ZlD3+d53jNFPBYRXUxvOHBe+UaYm3vnjptbe9CtfPbbk4LdcsN8dcDtCIH4OnCEQoRxSZ35gDxqX5rGQEREREQXYpE+EWUajGY7zAGG+Vk6Kw7zk3CKVLguobMzX2S01GuTCIURecsKnzu2HFrXWVaRw6CkMD8cqt+OSN3nlNGZPxwiTZJSzkEes8/fbRJpagHDfKJZVRqz/1oAj5/573+xwH38DIC/efrxE67rvtrzvI8sfWbn/RXc3xPvaQA/kfP9E9EcWo8/hdbjTwEAksBH0H8G4YHQrb+gvtCZX+aYfSnglgLxddAypTC/nM58AOhtO/jYM0czx6VpDEREREQky6NI33Xdn8L9v+u/EcA/yO0ET7FIn2i12Jk/P7kzX10YkbfEl0NMw2HAKDFaHUSHs1smxuNyaseG09mtDQGgYTZglzAufh21LQeapiFNZ7cnGGZMOsiT2JnfYeGMRFybJEE8HsPcKH4SBcP8+UlrI005IKqzKoX5n3vm4xc8z/vYAvfxAQCHALZO//tzAOQd5v+lMx+/3fM8vrIQVYRut9B89FVoPvqq3O5z5IcYTdTXH0sN84XR8+s9Zl997tIUgiJIz+HBYb6d+WkSI7z7IsL+TQT9WwgObqF5/UlsfvqX5fo4RERERCvGIn0iypSmaUaYn890vato1WP2s8Jnqfuc5KkFZY3Zlzrzu+zKF+m6jg27rVy7ssbsS/u8szNflrU24WDAML+inLalPM7OfKJZVQrzP/vMx7+7yB14npe4rvseAF9+5j5/ctkTu8d13ccBvPHMoV/M676JqJr6GaGuNKI9b2maigF3y1zfMfstYYuAMsN8aauEPDvzb//m/4bBH/4K0jg8dzyNQob5REREdNWwSJ+IMo0nEeJktuMVYGd+lpWH+b4U5mvQW9x7XSJNLUjK6swP1J35Gxn7whPQtTeUwX1pY/aFznxL2BeestcmHAzReqT4c2CYPz9pbaaTCHGUwDArs0s40cpV6afhNWc+/uAS9/OhMx+7S9yPyued+fhPPc/7RM73T0QVI4W6uq7h2mY5XfFBHCJJ1fs7rfOYfUcK86Py9qvfE8L8g0MfiXCBaV663ZwJ8gHkvh0EERERUQXkUqQP4D3CfS6NRfpEq5UVPjPMl0lTC8oK86U93vVWG5pulHIO60iaWhAL65k3KXzuZuwLT0BHKHaQti3IWyR05pvszBfpzSY0S93lLa1n3hjmzy9rbcZj1toSnVWlzvyzo/ieXuJ+zn7u4+L/tZjXn/n4/8v5vtdKFEXQNG3Vp7GWomh2ZLvqGFXDCwfqP7B2ug0kSYwkiQs/h8FE/iPP0kyE4WxQvIyyvkcbuvpN9ijwc/+aJNsd9ZvGKE7Rv3uMne7yxRL6zqPK4+HdFxD4I2jcp25ufB2lquP3KFUdv0fzx/V7SZ5F+vcm7rFIn+gKydrjnWG+TFqb43GAOElh6MVeo5PGwhsthotZdKkzX5x0kC9pLHzHZpifpSMUO5Q3Zp+d+fPSNA1Wt4Pg9p2Z28Jh8cUzYRAjCtWNWC3+bhNlhvmjAJ0crssSXRWVCPNd1+0C2D5zKK8w/yHXdVue5+XV5vm6Mx+fuzDhuu4TAL4FwBcBeBWADoAjAM8B+H0AvwrgnZ7nFZ/8leBDH/rQxf8TXdoHP7jMdS4q0gc/cqg87lgJ3v/+95dyDneCI/G2P//oJ3HH6hd+DkV8j949nH2DDQB3jw9LW9vRRH5Jfu8ffgDXe8vv2agfj7CpuiFN8cHf/23E3YeWfgzi6yhVH79Hqer4PUo5YZH+mmGhPi1imaKwOwP1JTrT0GDqaWmF3evGaaiHqyYpcDQYo1NwWBQeq6+NaM02n7MstqM8HI0HpazbkdAc0raclT9vVS4ubVvq5+1oUs7zFgqd5JrDn7csxsYGoAjzp3cPC1+3oyM5frIbOp83gWnL70GHR2Ps7F68vWyVX0to/VT5e6cSYT6A3gP/rU54Lufs52o4KRLIK8x/8szHHwYA13UdAD8E4DsAPDhX6trpP68H8G0Abrmu+zc8z/u/czofIirY4Ugd9m62y3v5nCbyWKGGvr7VnbbQmR8k5b3BdRo6LENDGM+O1D8ax7iew2MkzjZSzYCWzn4vGcd9hvlERER0JbBIfz2xUJ/yctmisA9+Qj2mumlr+MAHPpDnKV0phyP54vIf/vEHsNtV/32dl9atT0LVH3kcAi+WVIy/jqz9O1D1eEfHR6U0Mbx4d195fHT3uLQminlUpbh0cqjecvP5Oy8Wvm5pmiISOslvHRzguQo+b1URCMWJz338E+gXvG5Hd+RrmZ/884/i2eertNt1tZiWhiicvS774Q99DEejZxe6z6q8lhDlqSph/oPlbsv8kf7g56pL6Raze+bju67rPgLgnTi/314E4ADAECdB/s6Z264D+L9c1/1JAN/meV4+GzITUWGOhDB/q13ennBZ4balV+VlfH5SIcI0Lm9PJE3TsNk2cDCYvTAiFXLMTdcRb1yDOdxHipNwP97oId7YRbzxYC0bERER0dpikT4RXWg8VY8hbje473oWqTMfkNc0T3qgfglO7Yu7JussFTrztTgA4ggwir2m4yfqbS0cY/kphFdZS1gfP54U/+CTCZCqIwPN4c9bJkeIgXx1cUaeAul1WAMsixOQstgNHVE4ew1WXFOimqpKCvTgK+0yvxkLCfNd1zUAnP2NqQH4bQCvPP3vXwHw4wB+y/O88ZnPewzAVwP4XgAPnx7+FgApTi4EEFGFHY3V1e+bTnkXGqTOfFuzoGvrW9kpduanIdI0LW3cpxTmH2V0Psxr/NovBQwLcfsaYBTbMUFERES0IizSJ6ILScFzVlhNgG3qMA0NkWKqXBlhvhaqwzAprKYTSUaxgxb6SI1i90CXwueWwX2os0jr48fq4og8peOMt08M8zNJxQ6Za5oTKXi2bR2azjA/i93QMT5WhPkThvlEZ1UlzH+w3G2ZtswHf6vm9e7kwXdXP4yTIP8IwNd7nvfLqk/yPO8ZAG93XfenAfwSgM8/velbXdf9fzzP+7mczq9UTz75JCyLgdQioiiaGfXy2te+FqZZlR/H9RD7x4iHt2HtPALNLOZ7MYwSHP/sM8rb3vC6V+Ept5yu6qOnJ8ALs8fbDQdPPfVU7o9X1vdo+84m8NyvKtFhULwAACAASURBVG971WtfDccq54+UV3zsA/j487dmjqdGO8f1zf95qjO+jlLV8XuUqo7fo/kLw5DjylmkT0SXwDB/cU5Dx2A8G3iUEuYLnflJSX+3r6tU2HsdAPRgjLhZXJgfp4nYHNLSGeZncYQwfxxPim8+Gctd5JrUeU4nhPVJM9Y0L1KYbzUY5F/EFn7/szOf6LyqXK158J3oMptAP1gYkFdr5YNbHL0ZQAjgLZ7n/d5Fn+x53sB13bcA+GMA7unh/9513Xd6nlfeTOmcmKbJMD9HXM/5TT/yp9j/V/8U0HRYOy+D3bsOa/c6Gg89jvZrPjOXxzg4GkmTrfBIr1Pacxak6jH7jtUq7RyK+B7ttlQ7x52IEJf2tT18TX0eB0cT/lyuEb6OUtXxe5Sqjt+jy0mlN431wiL9NcRCfVrEMkVhv/In7wMwmjl+/ZEennrqdXmd4pV07d0DDMaDmePd7T089dQThT72c+8JZy7eAsCjr3g1NgpoMrgq0iTGM7+lvu2J6w+j+fLXF/bYh5MB8HH1bZ/25FO4sflIYY99GVUuLnXudPFzz//6zPEECV79Whctq7hiiLtBiI8qjmuWhafe+MbSpliuoxeeeQ43/9/fnTneiJNCmqHOOnzhowBmX5+3dzqFP/a6u/nhD2D/uedmjjvO5qXWrsqvJbR+qlykX5Xv6Af/yF+mrPPBzy0yKP/BywT593ie57uu+x0AfvP00OMAvhDArxVxckRXWbB/8+SDNEF4+1mEt58F8PuwejdyC/P7h3LlZm+rvOrzcaiugC/yj4cytDIq+P2whH3ITvW21eexf7f4yl0iIiKiK4RF+muIhTyUl8t+Lx376mL1rU55xerranNDvY/3aFJsMXyapkj8Y+Vtdmebz1smC3pzA8lkdv20wC907fyRfF1lp71VyeetKr+Ttp1N8bZJMkXXKm6iQjpSX4uyuh3Y9jJvra6+5vaW8ng0HBb+fTWdqMqdgPZGoxLf01XW7qivb0/G0cJrV5XXElo/VS7Sr8oMqwfLlvIM82dLohbz4B/mIwD/w7x34nneuwD86ZlDX7bMSRHVVXAwOxYdAOze9dweY/+OOkTvODaajfJqoaRge/3DfPn8pQKGIuxtq8dwjScRRsKFJiIiIiKaUZsifQDfcebQvSJ9IrqEo2P1j3O3zZDqItIaDUbF7uOdhlOkkfp5M5xi93y/CqQ1ihVTFvI0DGYnYNzTsduFPva66zTkSZKDqbqwJS/hQP19YXW7hT7uVSCtUXR8jDRWh+15GY/Ur5EOf7ddSFojf7yWdbJEhalKmH/3gf/eWeK+rl1w34t68Dfpuz3PO1rwvn7jzMdvXvA+iGot6Ath/m5+YX5f6Mze2yl3TzgpzC9rT/miNAxbHA/mR6vvzAfYnU9EREQ0BxbpE9GFBkLgwTD/YnKYX2zgEfvyS7DeYsB4EWmNkvGw0McdCqFzy2rCNKoyrLeaHKsFXVPHJsOg2DA/Gqq/L8wOC2cuYnaFNUpTRCO5uCUPDPMXJ62RtKZEdVWV39x9nPxRfe8n9+VL3NfZzz32PC+Xd0ae501c1/Vx/6LCHy1xd39y5uO9Je6HqJaScIro7ovK2+zejdwep3+o7g4vc8Q+cHXH7Guahu/6rG9Dw7DRsppomU04Vuulj8tyrduErmtIktkxOv27Ph5/RB6vRkREREQvqWOR/r0NvlmkT3QJcZLi2GeYv6huWz1mv+gwPyt0Zmf+xcTO/IwiiTxIHeRdW+46pxOapqHT2MDRZPY5Gk6LDYXZmb84qyOvUTgYFLqGDPMXxzCf6HIq0ZnveV4K4Jkzh/IK8/98iftROXuOB0vcz+0zH/eWuB+iWooO9wHdUN5m5TlmX+rMF8ayF2UsdKk7JQbeRfnMx/4C3vCyT4W7+wRubD2K3fYO2rYDXS/v15Nh6Li2qV5LaToDEREREc24V6R/TyWL9AGcrZRlkT5RiY7HAaStSBnmX2xlnfnSOHhNh97kuPaLSJ35hY/ZF8L8rBHydF9X2Iqg6DH70UDozJe6zuklWWskrWteGOYvTlqjMIgRBsVuj0C0TqrSmQ8AHwTwitOPX7vE/Zz93A8tcT8qnwDwqtOPl3kljs58LPwZQ0QSu3cdj3/PzyC88zyCg1sI9m8iPLiF8M7zsLYfyu1x9u8Knfklh/nSmP3Wmo/Zr5K9bQd9xfMtfQ8QERER0Xme56Wu6z6D+3/XV7lI/97f9SzSJypRVugsdZ3Tfasbs68OwfTWBjRhFDndJ3XmJ8K65oVh/nKkdZLWNS/szF+c0WhAbzSQTKczt0nrmoc0TcUwv8Uw/0JZBQ/jUYBNm9e/iYBqhfl/DOArTj/+7EXuwHVdHcBnnTn075c9qQd8AMCXnn68TGJ4dmTgMhcPiGpLM0zYveuwe9eBJz/r4k+YU5KkOJDG7GfssV4E/4qO2a8SaesEaTpDHpJwivDgWQT9m2jeeC2sLTZ0ERER0dpjkT4RibJC507bKvFM1pMU5o/8EFGcwDSKCdYToYPccBguXoa0TnHG9gV5GAbqcfCdBqcpXMbqwnz194XFzvxLsbodTPuqML+4n7dgGiGJ1W8F2Zl/sQvD/JKvwxNVVZXC/N858/FDruu+2vO8j8x5H08BOLu58e9I/+OC/uDMx29a4n5ed+bjp5e4HyIqyNHxFGGUKG/bKz3MF8bsM8zPjVSg0RcKOhZ19z0/j+lzH0XQv4Xo7ou4d91398vfCusNX5zrYxERERGtAIv0iUgkhfkN20DTrtIlymrK2opgOA6w3SnmGoEUOhsthouXoQvrJE08yIvYmW+zM/8ypDB/EBQ8Zn+oLp4xM/aDp/vMbhfT/uzbsqjAzvysvd0Z5l+s6ViABmVpbNbaEtVNld4p/w6AYwD3flN+A4Dvn/M+vuHMx4cA3pvDeZ31bgAxAAPAf+i67p7nefsL3M8Xnfn4t/M4MSLKV1ZH9l7JY/a/6z/6dhwHI/jhBOPQxzj04YcTvHLnU0o9j6tMek77OXfmjz/yh5g+99GZ40H/Vq6PQ0RERLQiLNInIpEU5meF1HRf1joNRgWG+b46BNPZmX8pUme+NPEgL8MpO/OX0RXWSVrXPKRxjOhYff/szL8cq6Nep3BYXPEMw/zl6LqGVsuCPw5nbvMZ5hO9pDIbG3meNwHwS2cOfYvrupcuNnBdtwHgG88c+kXP82ZfAZbged4BTgJ94GQc33817324rvvpOH/B4FeXPzMiypvUkW1bRukXGh7fvo7XP/QavOmxN+DzH38z3vLqL8TXfOpb8Cnb10s9j6tM6sy/M5gijOLcHsfaVT9nIcN8IiIiuhruFenf8w3S/5ihrCJ94LRIf8H7YZE+0ZwGo9nRxwDD/Mu6KMwvSsLO/KVI65RGAZJQ/TORB6mDvCt0nNN50gSDIsfsR8fHQKoe1252WTxzGdI6raIzX9c1NJpV6qWtLqnogZ35RPdVJsw/9aNnPn4EwN+a43O/H8Dumf/+sVzOaNY7znz8Pa7rXnofQNd1DZz/Gn/P87y8L0wQUQ7276jD/N5WC5qmlXw2VLSsaQsHh+ptDhZh76nDfHbmExER0VXAIn0iyiJ25jsM8y/DMg20GuqX1CLDfKkzX+o4p/N0Ry56KLI7XxyzzzD/UqR1KjLMz9rX3WKYfynSBIOstV3WeKR+q+q0bV5DviSG+UQXq1SY73ne7wP45TOHvt913Tdf9Hmu634+gO85c+idnue9L+fTu+fnAfzZ6ccNAP/add0L99k7DfLfAeAzTw+lAL6vkDMkoqVJ49X3hA5uWm+9Lfl5zdpyYV620JkfH99BPCluVBsRERFRiVikT0RK8pj9Rslnsr6k7vxCw3yhMz8rpKb7jJYcwkpru6wgDjGJ1F3/Usc5nSdNMBgGIyRpUshjhhnd42aHz9tlSEUPWWu7LClw5oj9y2OYT3SxSoX5p94G4N47GRvAv3Vd9+tc150pY3JdV3dd9xsB/BqAe6WpAwDfWdTJeZ4XA3gr7o/lewWA97qu+3nS57iu+2qcVOr/F2cO/7Dnee8q6jyJaDnSmP1eRgc3ra9mw0RH6AaRCjsWYfduzBzTTBv2Q48jGR/l9jhEREREq8IifSKSiGH+BgOPy5LD/OLGtUvd41khNd2nNx1AU1+Cl6YeLOs4Y193jtm/HKkzP0kTjEP1NcNlRUL3uN5swmiw6OkyTKEzX1rbPEiBc4th/qUxzCe6WOU27fA875Ou634dgH+Fk/NzAPxLAN/nuu4vAPgkAA3A4wD+EoBXnfn0CMDXeZ739GUey3XdrwTwPwFoAfg+z/PeccGn3DvH33Fd97sB/JPTQ48DeLfrun+Ak4sWN0/P8VGc7KP3OTi/1v8C/IOfqNKkbmx25ufrg/sfwTs//BvwownG4QR+6MMPJ3BsB2//8r9f6rns7bQwHM++Sezfze+PNKOzg42nvgDW9sOwe9dh927A3NqDphu5PQYRERFRBbwNwOcC6OB+kf63Avg/PM87txms67o6gL8C4J+hxCJ913XfCuC3ABi4X6T/zZ7n/bbqc06L9H8UwJecOcwifaI5DIWL8lJhNc0quzM/TVPEvjoEM9iZfymabkBvbSiLIpKCOvMHGaPgO412IY951WRtRzCcjrBh57+O4VBd3CGNjqdZYme+sLZ58NmZvzSp8IFhPtF9lQvzAcDzvF92XffLcRLiXzs9/CSAv5PxaXdwEuT/+mUew3XdLQA/A+Deb+b/2XXd3/Y8z7vkOf5T13V9nBQD3Hu1+Uzcr9BXCQD8IIC/9+AFDCKqln0hwGVnfr4G02P80fN/OnO8qJFlWfa2HXz8mdnueOl7YRGapmHvP5l7W1YiIiKitcIifSJSkQLnTXbmX1rpYX7gA0msvE1nZ/6lGa2OMswvqjN/GMhhfhEh9FXUzVin4fQYL+vs5f6YUve42eHP2mWZHXXhQzwaI4ki6Gb+cRjH7C9PWiupUIKojioZ5gOA53m/7rruawB8L4BvBrAl/K9HAH4awA94nrc/x0O8CveDfOBky4HXA7hUmH96jv/Mdd13Afi7AP4iTsbzqRwC+CUAf9/zvE/McY5EdEYyGeHWO/76aUfzSVeztXsddu8x6HZ+HfPjSYiRHypv67EzP1eOpV7PcTRBmqbQtJkdVgrT21KfizSlgYiIiIhkLNInogcdCaPgpYCaZnXb6kuPRYX5sTBiH2Bn/jwMp4vw9rMzx7PWdxlDoTO/bTswOBnwUhpmA5ZuIkyimduyJh8sQ9rXnZ35lyd15gNAdHwMe0uKmBbHMH950lqNGOYTvaSyYT4AeJ53AOC7XNf9HgBvAvCpAHZxUh1/Gyd73P2B53nq1C3bRwEc4/4f/TGA9y9wjh8F8A2u6/41AG8G4OKk8GACYB/Ax0/PUV3GSkSXFhw8g3h4G/7wNvxP/Mm522687R0wu9eEz5xP1lj1PXbm56plNZXH0zTFNA7QNMvbE0yautA/LGYvNCIiIqKrjkX6RHRPGCUYT2ZDMQDYFAJqmlV2Z36cMQbecNgtfFl6Sx3Glj1mv2vLo+PpPE3T0Gls4I5/OHObVCyxrFDozM8KqOm8zDB/MCg5zLdyf6yryhEm9IxHQenNXkRVVekw/x7P8yIAv3f6T173eei67tcDeDuAJk7G8X1kifsbAfi3p/8QUQGC/k3lcc1uwejs5PY4Uie2rgHXNtXhMy1GCvMBwA8npYb5e8LUhf5dH0mSQtf5xpGIiIhoXizSJyIAGI7lsJmd+ZdXdpifSGPgdQNajhMSrzqp8KGwMftC2Jy1DzzNEsP8jG0MlhEJnfkmO/MvzezI3+NSscSy2Jm/PGmtkjhFMI3QaLIwgmgtwvyieJ73TgDvXPV5ENHlBP1byuN273quFXpSJ/ZOtwnT0HN7nMt41yfeg3d94vfQsppoWU04ZhMtq4VHuw/ji5/47FLPpQiOKf/x74c+tlubpZ2LtIVCFCc4PJ5ip8tCDiIiIqJFsUifqN6OjtUj9gGG+fOQ1moobGGwLKkz32h12Ck5B2lLgqzJB8sYTkfK452GvA88zeoK6yWt77LYmb883bJgtFqI/dlru9I2BstIk1Tc173F322XllX4MDoOGOYToeZhPhGtl/BACPN3r+f6OPt31J350hj2Ir1w3MdHbs9O8XzdnnslwvyszvxxOCnxTLK3UOjfHTPMJyIiIqogFukTrYeszvEOA49Lk8J8fxojCGPYVr77oUud4zpH7M9Fb6nXS5x8sKSB0DnOzvz5bAjbEhQ1Zj8aCp35HXbmz8PsdpRhflRAZ/5kEiJN1bexM//y2sKYfeBk8sHOLguRiMptMSUiWkKwrx6zb+/dyPVx+nfVnflZYW9RfCHQzgrB10nDtKFBXc3vR+WG+d22LV742Be+J4iIiIiIiOhiUpjfblmlT8BbZ1lTDLK2MliUtKe71GlOauV35qvD5i7D/LlIkwwGQUGd+UN25udBWq8iOvOlEfsAw/x52A0TuqG+Ppy1xkR1wnfLRLQW0jRF7yvfhp0v/kZsPPWFaLzsldCsk/3UrZw786Ux+9IY9iJd9TBf13Q0T5/HB0lfe1E0TUNvS/0cSwUeREREREREdLGBMGafI/bn022r/34GsqcfLCoeq8MvQ+g0JzVpveLxEKnU1rsEKczvCJ3mpCYVPxTRmZ9EEeKRelKo1WXxzDyk9ZK2MVjG+Jhhfh40TRPXK2uNieqEY/aJaC1omgbnFW+A84o3vHQsTRNEh/swNrZzfaz9u+o3z3srCPPHQnd61l7z68YxW8rgfhyWH6DvbbfwbH/2j7K+8D2Rt3h0BN3pcu9BIiIiIiK6UqSgeZNhx1w6jrxv8KCAwCP21eGXzs78uYjrlURIAx9aI99JkEOhc1zqNCc1qfihiDA/ErryAcBkZ/5czI56vaRtDJYhdY2bpg7Lznfbk6uu3bZxPJgt/GNnPtEJhvlEtLY0TYe1/XCu9xlGCe4M1AF6byVj9tWBtmNfjc584HTKgOLLLLszHwD2dtTPcd5j9tM4xPT5TyDo3zz95xbC/k3EoyPc+M5/DrOzk+vjERERERERrZIU5md1mtMsw9Cx0bJw7IcztxXRmZ+wMz8XhiOvVzweQM87zJc68zlmfy7SehUR5md1jVsdFs/Mo9TOfOF112nbbNSZU0vqzGeYTwSAYT4R0Tm3j3xIE85WMWZf6k5vXaHOfGnLAF+YSlAkccz+Yb6d+cl0gud++nuVtwX9mwzziYiIiIjoSjkSw3x25s+r27aFMF+9lcEypM58aQ94UjNa8nrF42GujSrTKEAQz35/AByzPy9pzP5xMEaSJND1/HYwjjL2czc7fN7mIU0yyFrjRWWF+TQfccw+w3wiAEB+v3GIiK6ArL3R91bSma8OtKUAfB05ljpAH6+gM1+avpB3Z77hdMTtIYL+zVwfi4iIiIiIaNWkoHlzg4HHvKQCiCI682OhM1/P6DSnWVrDAXT1yO3EzzdgzOoa73LM/lykzvwUKY7DfJs+pK5xw3GgW/L2GjSrCp35Upc5ydrC+wGG+UQnGOYTEZ2xL+yN3nEstBrlDzORwnznCoX5UmGCNJWgSHvC9IWRH2I8UVe2L8ru3VAeD/Zv5fo4REREREREqyaP2WfgMS9pa4K8w/w0TZD46mA4q9OcZmmaJq5ZPM43YBxkhPkcsz+fTkbxQ96j9kOha1wKpklmCZ350hovwx+prxWyM39+HLNPlI1hPhHRGf1DdYDc2yq/Kx8AxsKo+ZbQzb6OHFMYs7+CMF/qzAeypzYswu5dVx4P2ZlPRERERERXzNExw/y8lNWZn0xGQJoob2OYPz9pmkGcd2d+oA6ZNU1D21rNta11lbUtQd5hfjRUF3WYHU7BmJcpFEAkkwmSIN/XSY7Zz484Zl94/0BUNwzziYjO2L+j7szvCR3bRYriCKGwz1lLCMDXkVSYIE0lKNK1zSZ0TX2bNLVhUZbUmX9wC6lwwYSIiIiIiGjdpGkqd+ZvqLvMSVZWmC+N2AcAvc2AcV6GIwSMOXfmSyHzht3OdY/3OmiYNhqG8PPGzvzKsjIKIPIetc8wPz9tYeoMO/OJTpQ/M5qIqMKk7uu9nfKrl32hKx+ox5j9rK+/KKahY2ezhQPFhIb93Dvzb0CzW7B7N2D3rsPeuwF79/ppyC9UFBAREREREa0ZfxohitUFy+zMn19pnfkZIbPhbOb6WHUgjtn3yxmz383oMidZp7GB6fjOzPHcO/OFkNkURsaTzNrMCvMHaOxey+2xGObnRxqzP/FDJHEC3WAxEtUbw3wiojP6h0Jn/lb5nflZnelSAL6OpMKE8Qo684GT51oV5vdz7sxvPPIEPuW7/3doGoN7IiIiIiK6urJCZob585PD/GmujxOPj5THNdOGbnGiwrz0ljBmP2MCwiKG05HyeNb+7yTrNNo4UIX5gXqdF8XO/PyYGxuApgFpOnNbJKzzohjm58fZkNdsPA6x0eHvHao3lrMQUeXd/d2fw9G/+zfwP/l+RMeHSBVvxvKQpqncmZ+xl3pRssJsaTT9OpK2DPDDfDvhL0t6rqXvjUVpms4gn4iIiIiIrrysMH9TGKtLsqzO/Dyvl8RCZ74h7P1O2cQx+zl35ksd450GO/MX0RXWLf8x++rvA4ud+XPTDOMk0FeQiiYWkcQJJr6wPSrD/Lm1M9aMo/aJ2JlPRBWXpgkOf+8XkIb3K8x1pwu7dx07n//1aD7m5vZYh8dTBJF69F9vewWd+ZEcHrfMq3PBQypMyJpMUKS9HfX57OfcmU9ERERERFQHUphv6BqcJi9NzqsrFEAEUYJpEKPZyGdNpY5xnWH+QqQiiLw78wcBw/w8dYTtCXIfsz9Ufx+Y7MxfiNXtIBrOFkiER/n9vPljdZAPZHeZk1qrbYm3McwnYmc+EVVcdLh/LsgHgGQ8wOTpPwO0fF/CsjqvVxLmC2G2pZuwDPkNzroRx+xHk8KmMGSRtlToK0bvExERERERUbajY/X4927b5rSyBXQzQqKsKQjzSnx16MXO/MXordV25ksd5pRNKoLIO8wXO/M7/HlbhLW5qTyeZ2d+VsDsZATTpGaaBmyhGG0svI8gqhOG+URUaUH/lnib3Xss18eSwnzb1LG1UX4nvDRmvyWE3+tK+nriJEaYRCWfDdATxuzfGUwQCpMbiIiIiIiISE0KmDdX8Hf2VSCN2QfyDfOljnGG+YuRO/OHSNP8rjUMp+q93KUOc8pWRpgfT6dIJuprgOzMX4zZUa9bVFaY77AzfxFtoVhtPJKnIBDVBcN8Iqq0oH9Tedzc2oNu59stL41R7223VtItIHXmS2Pp11XLlIsT/LD8bvg9YQpDmgK3j9idT0RERERENA8pYM4KpUnWblrQhUsUZYT5HLO/GEPozEeaIJnkt62fFDJ3Gu3cHqNOusK6DQJ10cQioqFcGGB1+fO2CGtTvW7SBIRFSGG+3TBgWkZuj1MnLeF9AcfsEwHcmIqIKk0K8+3ejdwfSxqj3ttSd2oXzY/U5yONpV9Xu84Ovu2NfxktqwnHap7+u4WW1VpJ5bjUmQ+cTG94+Br/ACYiIiIiIrosKWDuMMxfiK5r6LRtHB3PrutglN8o4kTqzJdCacqUVQSR+AMYreWvf6RpikHAMft5KqMzP2v0u8XO/IVIRRBljNl3+LttYdLa+QzziRjmE1G1NR56HPHoCGH/JuLR0UvHiwjz9+/InfmrMBa60p0r1pnv2C18ySs/Z9Wn8ZJWw0THsTAcz45wkqY3EBERERERkdqRsNftJgOPhXXFMD/Pznx1ByvH7C/GcP5/9u4+yLE9Lw/7c14lnaOX7p5p9cy9Oy979+7VvrAL2QUHMIYC20kcCkKAZONKwDjFS0hRruDEVMXEqaRwYmzHFRKnUuDgmHLipBxTrhgqOIFgTC0EMK+7C7s0y11m5r5Nq2d6WlKfI+m85o+euTPT+n1Pq1vnbaTnU3XrzhzNtM4cqV+k5/d8f3IoG/sTWDur38csmiNOYuVtUihN2aSSiR9OESUxTH31BrY4+l3TYLb5uF2GKYT5ZYzZZ5h/ea5w7Tzh5wiiTcIwn4hqbesrvglbX/FNAIDYGyE4vIfg8A00Xno19/s6fKQOz/s71TTzfWnMfsZYesrH7raDiT9aOD4UniNERERERESkJo/Zb5R8Juvj9NotNoPLGLPPMP9yNKsJzbCQxovFAelaX1RWW7xjc8rgZWRtT3ASeNhqrv75II1+N9suNIPj2i9DmmgQjooP86VR8XQ+ecz+4tdNok3DMJ+IXhiG20PL/Qhatz9SyMc/PBaa+VvVNOGnUpi/ZmP262h3q4UvvLUY5h8W1MxP0xTx5OjdxSrB4T0kcx/XvvUHCrk/IiIiIiKisshhPgOPy5KuXV5hfhLOkQrvSWSNiyeZpmnQnQ7iydHCbck0n328x1lhPpv5l5J13Sbzk1zC/GiiDpjNDj/XLsvq9ZTHw8kEaZJA0/WV70Ma/c5m/uWJY/Z9jtknYphPRARgOo+UY9UBoJ+xh3qRGOZXR5rGUMSY/end38XBT/4NJDPv+Rs0HUk4h26xrUJERERERC8uaR/3XpuBx2UVHuZnhMts5l+e0eoqw/zcmvmBOszXNX3ttmwsS9ZEg6xJCBchNfOldjmdz+wI1y5JEHkeLOn2C+CY/fy5ws8FHLNPxDCfiAgAMDySQ9rd7Wpe8HzTB/9V/PFbX4ppOIMfzjANp5iGMwx231fJ+WySvvCYFzFm32jvLAb5AJAmCB++hca1V3K/TyIiIiIiojLEcYKTqXrhPJv5l1d0mJ8VLjPMvzzDUQeIcV7N/Jk6XO402tA0LZf72DSWYaFlNjGNFgs3WZMQLiIU9nG3hH3f6XxWT7520XjCML+mpGsnXWuiTcIwn4gIwIHQuNY14GpFY/ZfvXIbr165Xcl9bzppbgjiSQAAIABJREFUGsPhoymSJIWu5/ci2NreE/fNCw7vMcwnIiIiIqIX1sk0RJqqbzvd950uQw7z82kvymG+Br3JvdcvS9qiIMmpmS+Fy12O2F9Jt9EWwvx8FmFEQjPfZDP/0rIWQoTjMVovv7TyfUj7uDPMv7yWcO2iMEEYxLBso+QzIqqP1TcHISJaA4dCM//KVgumwS+Vm0Yasx/FCR5N1NsfXJamG7Cuvkd5W3D4Rq73RUREREREVKZRxmhcjtm/vMLH7PvqcFF3OtB0himXZbSEZr5wvS9KGrPPMH81HeH6jeeKKYuXwGZ+/oxmE7qt/jopXe+LYjM/f9KYfYCj9omYUBERATgQxqdLDW1ab3tCmA8Aw6P8R+3b/ZvK48HwXu73RUREREREVJascLnjMPC4LGmqwdgLkEqjEC4g9kfK41IYTcuRmvnxNKdm/ky9KEAKo2k50mKI3Jr5E6GZn8Mo+E1mCoshwtHqn29RFCOYR8rbpHY5nS9rIQRH7dOmY5hPRARgKDTzs0JdWl/tloVWQ70TjbQlwyrs3adhvtHeQeuVL0bvX/4GdL7463K/LyIiIiIiorJIYX6rYcC22PC+LKmZHycp/Jk6YLoIqSluCGE0LUdaDCFNQrgojtkvRrehftyk631RbOYXw+qpr1+UQzN/KozYB9jMX0WzaUETtjZlmE+bTp1UEBFtGCmg3d1ulXwmm+lX3vhN/Ppbn8Y0nGIazjANZ/CjGQZXXsH3ffl3lH4+mqZhb8fBnXcWf8CXFn6swv3QV6Lx8muwd2+w6UBERERERGtjJLz5LjXLaTlSmA+cLqBwW9ZKHz8W9nCXmuW0HGkxRF7N/AnD/EJ0Gq7yuHS9LyJNU0QT9cexunx/aBWWMNkgjzH7WcEyw/zL03QNjmPBO1m8vgzzadMxzCeiWgoO70EzTJhbe6XsxyY28zlmvxR3j9/CL939FwvHr7S2KjibU7vbLXWYX0Az3+r1YfX6uX9cIiIiIiKiKo099R63WWE0nS87zJ/j+lV1+LisRAiX2cxfje4IzfyphzSJV37/S27mMxReRZHN/GQ+RxKoQ0ppTDwtx+r1lMfD8eqTMLKC5Zaz2mKqTee4NsN8IgWG+URUSw9//u9j+vpvQzNtWFdvwO7fgL17E633fjEae7dzva/ZPBJH//U5Zr8UjtVUHp+Gs5LP5ClpIUcRzXwiIiIiIqJ1JL3WZpi/mlbDhGloiOJ04Tbpml+E1MznJLnVGC0pnE2RzLyVF0tIe7izmb8a6fpJ1/sislriUrOclmMKkw2i8Wjljy0Fy82WBcPgztaraAk/HzDMp03HMJ+Iaik4fAMAkEYBgvuvI7j/OgBg5+u+LfcwP6tpvccwvxQtU72dgR9OSz6Tp6SFHEU084mIiIiIiNbRWNGuA4Bem2P2V6FpGrqujaPx4uSDQsN8V910peUYQjMfOL3mq4T5URLDE95D6TDMX4l0/SZzD2maQtPUe3wvI8poiUthNC3HEiYbFNnMd1y28lfltoUwX/h5gmhTcJkQEdVOMvMQjx8ob7N3b+Z+f8NH6hc7ugZc6alDZsqXY6ub+fUM86dIksX2AxERERERET2PzfzidF31gogiw3ydzfyVZF2/ZLpawHiSMfKdzfzVSNcvSiJMo9UmSorNfF2H6a62XcamE8P8kTwNYVlSmC+1yml5Dpv5REps5hNR7QQP3hBvs/v5h/kHwtj0nV4LllnNmqf9B6/jJ3/v/0LLasG1HDhWE67toGO38adf/ROVnFORHEtu5q+6yvmypDH7YZTg+GSOna56AQIRERERERGdGnuLzXGAYX4epGu4apifpgmSqToYXnUM/KbTrQY0q4E0XPy8kBZQLCtr/3Zpz3daTrcpX7/x/ER8T2sZUkvc6rSh6exhrsLqSc381cP8qdjM5/e2VXHMPpEaw3wiqp1geE95XGs4MDpXcr8/aQ/0/nZ1rfxD7yE+df9zC8d7jc5GhflxmiCIQzTM8n8Y3s14/IdHPsN8IiIiIiKic4zYzC9Mp6AwP5l6QJoob2OYvzqj1UGkDPNXa+Zn7d/OMfuryZpsMJmf4Fp799IfO5qog2Wzw8+1VUnbFCSzGZIggG5f/vuQPGaf39tWxWY+kRqXdxFR7UQnjwAsNrHt3RuFNLQPhD3QpTHrZfAC9Xj5VVb71plrydfaC6vZo77r2mjahvI2aZoDERERERERPSWP2VePiKflyc189TSEZcVTubXKMH91unANk4zrvozx3FMed6wWTF393gYtp2U2YQjXMGsiwjLEZr4QRNPyrG5PvE267stimF8cl2E+kRKb+URUOztf/QlsfcU3IXzwJoLDe6f/Dd9A49p7C7m/QyHMl8asl0HaK96x1zPMz1qk4IdT7LS2SjybU5qmob/j4N79xR/wh8JzhoiIiIiIiE7NggjzIFbexmb+6ooas59kjHuXgmhanuGoQ9qimvlZrXJajqZp6DbaeDQdLdw2nq32uEXCyHdT2O+dlpe1ICIcj9C4evnprwzziyON2Z96AdIkhaaXvxUrUR0wzCeiWtKtBhrX34fG9fcVfl/DI3VwXmUzXwzz17SZn7VIwRemFJShvy2F+cWfUxpHCB/dR3B4D5phwX3tywq/TyIiIiIiorxkhcoM81dXVJgv7d2uWQ3oFicqrMpoqUNa6bovS2qIdxtseOeh2+iow/xVm/kj9eNudfi4rcpstwFNA9J04baIzfzakq5hmgLTachrTBuLYT4RbbRZEOH4RD2CrspmvrdhYX7DsKFrOhLFvnzSwoYy7AkLOoYFjdn3v/ApnHz6F06nUTx8C4gjAEDjPQOG+URERERE9ELJCpV7bYbCq5K2KigqzDdaDBfzoIvN/MWg+CImQqjcabgrfVw61RWu4yRYdcy+EOb32MxflWYYMNttRJPF4F5aRLEshvnFcTN+PvC9gNeYNpZe9QkQEVXpMKNhvbtTXXAuBdjumob5mqaJCxWqDPP7woKOg4LC/Gg0xMnvfRLB8O67QT4ABIdvIFWsJCYiIiIiIqorKVTWNcBtWSWfzfqRmvknfoA4ufzrR2ncu+7I+0/T8gzhOmZtb7AMNvOL1RGu43hWTDOfY/bzIS2KkBZRLCMMYkThYhkJkEfE0/KywnppEQXRJmCYT0QbTQplNQ3Y3aowzA/U57WuzXxAXqhQaZgvLOg4fOQXEq7buzeVx9O5j3jyMPf7IyIiIiIiKspYmILXdmwY3PN2ZVKYn6SANw0v/XEToSEu7fVOF2M4RY3ZVy/C6DbaK31cOiVdR+m6L4vN/GJZwqKIVcL8rECZrfHVWbYB01LHlv4Jw3zaXAzziWijHT5Sh+Y73SYs0yj5bJ7yw5nyuGNXN/q/aNJCBS+oXzM/iBJxe4ZV2Ls3xNuC4b3c74+IiIiIiKgoUjO/12bYkQcpzAeAsXf516vxVB1OSiE0XUxRYf5k7imPdxjm50IK86XtDZaRxrFyBDwgh9B0MdKEg4hhfq1Jo/bZzKdNxjCfiDaa1MyXQtyySG10x2qWfCblcez6NfP3duTnwbCAUft6w4HZvaq8LThkmE9ERERERC8OKcyX9nqni8kO8y8feMSeOuTSGebnQrqOaThHEl5+EQab+cWSm/mXD/MjzwOEqY9Wj9ta5MHqqieKSNsbLEMKlDUNaHILmVxIiyIY5tMmY5hPRBtt+EgdFGeFuGXwws0bsy8284VrUYaua6Nhqyc0DI+KWWRgnR21r+mwrr4HmsnVvURERERE9OIYiWE+X9vkoWmbsC3169VVwvxkqg652MzPR9Z1TC7Zzk/TVGyId4W93ulipOu4SpifFSizmZ8Pccy+MBFhGVKg3HJs6NxCJhcth2E+0Vlm1SdARFQlqV29u11taC6N2Xc3cMy+dC3KoGka+tsO3jhY/CH/QNiiYVXtD30lGnu3Ye/ehLV7A/aVl6GZXNlLREREREQvFmnUO8P8/HRdGw+OFxear9TMFwJlo8VQOA+GIzeuY38Ms7d74Y/phT7iNFHexmZ+PqTtCqbRDGEcwjIu/r5NOB6Jt1k9hvl5kMbshyP52p9HCpQ5Yj8/rrAdD8N82mQM84loo0mBbJXN/DiJMY/Ub3qsczPfFcP86sbsA0B/u6UM84sYsw8AnY9+bSEfl4iIiIiIqEzymH0GHnkpJsxXN1azQmhant5yAU0HFOG7tJDiPJO5J97GMD8fWddxMvew42xd+GNKzXy92YRu8+tkHqRFEdG4gGY+v7flhmP2iRYxzCei2jj+1Z/C5Ld/FtbuTdi7N2Dv3jxtJ+9ch2bk/+VqHsY4nqhD8/52dWF+Vni9zmG+YwthflDdmH0A6AsLO4pq5hMREREREa0DOcxvlHwm60taGHHZMD8J50iF6Xi6w2Z+HjRNh+F0EHuLzeDYv1xbeDyXg0mG+fnIuo7j+STXMJ+t/PxkjdlPkwSafvFdqKdiM59TNfMiLYxgmE+bjGE+EdVGMLyD8OgdhEfvwN//tXePO69+HNc+8Zdzv7/DjDC2ymZ+VpgvtdfXQR3H7APAnrCwI+v5Q0REREREtOnGJ+o33XvC+Fy6ODnMVxcXzpNM5VA4a693uhjd6Qph/uWa+dK+7ZZhoWFy8Uwe2rYLDRpSpAu3Sdf/PNFYCPO7nIKRFynMR5Ig8jxYnYsvUuKY/eKJY/aFnyuINsHFlx4RERUkGN5THrd2bxRyf8MjOTTf3a4uNPeCDW3mW+rQvPIx+1Iz/2iKNF18EUdERERERLTpkiTF2OeY/aLl3cyPPTlMZpifH+laJpces68Ok7t2G5qmXepj0vMM3YBrq98fumyYz2Z+8cyuHNZL1/88DPOLxzH7RIsY5hNRLaRJjPDBm8rb7ILCfGlM+k63Acs0CrnPZWSF1y2rWeKZlMsR/m1eWG0DXprSEIQxRlwRSkREREREtMCfhUgS9eJnhvn5kbYsuHSYPxXCLU2H3nQv9TFpkRTmZy2myCKFyRyxny/pemZtc5AlHKu3VRDb5HRhVk+echBNLve4McwvnjRmP5hHiKK45LMhqgeG+URUC+GjA6RxqLzN3r1ZyH0Oj9QhcV8Yq14WKcxvmg0YenWLDIomTR2YhXMkaVLy2TyV9XwYctQ+ERERERHRglFGmNwTAmi6uNyb+UIzXG+1oa3x+xFlMxx1wHjpMfszdSjZbTLMz5MU5k/m3qU+Hpv5xTMaDei2+utkOFIvpjgPw/ziuRnXku182lRm1SdARAQA4aF6xD40HdaVlwu5TzHMF5rYZZHC/HUesQ8AL3X38O985BvhWK13/3PtVuX/7l7bhm0ZCMLFlZ8HRz5eu7ldwVkRERERERHV1zhjihmb+fkRw/yT+aU+njTmnSP286W31KO/Lx3mB+pmfsdmmJ+nTu7NfPXjbbKZnyur18X88MHC8XB88cctTVMxTJba5HRxWQsjfC9Et7fe75ETqTDMJ6JaaN74IPa+5S8hOLz3+L83ED58G9b2NehWMav2pVa1NFa9LFKY7655mH/V2cE3f+jPVH0aCzRNQ3+7hTeHiy+OD9nMJyIiIiIiWjD21GGybepo2Gx450UK871ZhDBKYJkXG8oqhcmGED7T5Yhj9v3LNYUnHLNfim5D/XkgbXNwHrGZzzA/V2ZXHeZHwmKKLPNZhCRWbyHDZn5+Wo4l3uZzy1PaUAzziagWDLcH9wNfDvcDX/7usTQKEXmPCrtPKcyv65j9qhvqm6y/4yjD/ANhukNRkvkUaRLxjRQiIiIiIqo1acx+t92Apmkln8362mrL5YexN8eVC7YXY1/dVNXZzM+V4arH7EuTEc4znglhfpPvHeRJWhxxmTA/TVNxz3aO2c+XtDhCmoyQxcuYeuJmfD2mi9ENHS3HwtRf3JLXFxYLEq07hvlEVFuaacHq9Qv52EEY42is/uZf9Zh9LxDCfJthflX2hAUew0fqxyoPwcO3MH/ndYSH9xAMT6dVRKMhtr7ym7Hztf9uYfdLRERERES0KmnPdo7Yz1e3LV/PsRdcOMxPphyzXwbpeiZzH2kcQjPkVqqKNOadY/bzJY3ZlyYjZIk9H2kUKW9jMz9fYpgvTEbIktUKdzO+HtPFOa4thPls5tNmYphPRBvp8FgOYfvb1YbmbObXj7TAo8hm/vEn/xFOfu+TC8eDw3uF3ScREREREVEeGOaXo+vI1/N4cvH2ojhmn2F+rrKuZ+yfwOxsX+jjjQNPebzbZJifJ7mZf/G918OJHCSzmZ8vUwjzo4zHQOIJYb5p6rC4hUyuWq4NHC5+bWOYT5uKYT4RbaSsEHa34jH7f/KVP47B1Vfgh1P44RRecPr/9195b6XntcmkBR7DRz7SNC1kTKS1e0N5nGE+ERERERHV3UgYRdxzOYY4T4aho+NYmCjai9JWB1kY5pcja9uC2B9dKMwPogDzSP35JoXPdDndhnrbgkngIUkT6Jq+9MfKaoWbXfU2DHQ5Vlf9uF2qmS+MeHfaNreQyZkrLP7Lmo5AtM4Y5hPRRhoKYf52p4GGVe1KyteuvoLXrr5S6TnQ86Rm/jyIMfYC9ArYF8vevak8Hh0PkQRT6Nx2gYiIiIiIakps5nMMce66bkMZ5o8z9naWSGF+VvhMF2e05L3sE+ExkGTt1y6NhafL6TZc5fE0TeEF/oWutxQka5YFo9W81PmRmjTpIBxffKKC1Mx3C3hfcNM5UpjPZj5tqOWXixERrZHhI3WYL4W2tNn2MqY1SM+lVdlCMx8AgsM3C7lPIiIiIiKiPEw4Zr80Wx11iHTRZn6aJkim6mA4K3ymi9MME7owAl9aUCHJCvOlJjldTtb1zHocVKLxSHnc6nbZ8M6ZJYzZD8eXaearv646XKiWuxbDfKLnMMwnoo00PFLvS58V2tLm2uo0YJvqb5nSc2lV5lYfmqV+U4aj9omIiIiIqM5GwijiHsP83EkLJKStDiTJ1APSRHmb4XDsd96krQvyCvM1TUPb5ntcecratmA8v1jLW2rmSy1yujxTCPOT2Qzx/GJfJ6UR79JIeLo8V1ggwTCfNhXH7BPRRpLa1LvC3ui02TRNw+62g7cOF18kHwhbNqx+nzoa115BMvdh796EtXsT9u4N2P2bMHu7hdwnERERERFRHsQx+y5HEedN2vZNegwk8VQOkQ2HDe+86U4XOHp74XjsqxvbEilE7tjuhfZwp/PZpo2G2cA8WgyAJ3PvQh9LaoVLLXK6vKxrGo0nMHaX/74kjdl3OGY/dxyzT/Q8hvlEtJGkAHaPY/Yr9RtvfQqfOdiHH07hhVNMwyn8YIoP7L6KP/+xf7vSc9vbUYf5RY3ZB4Dr3/ZDHK9GREREREQvlDBK4M8i5W0cs58/adrB8eSCzfyMRrgutMjp8vJq5k+EZv5F9m+n5XVtF4eKMD+/Zj6nYOQta9pBOBmjsXt16Y/lCxNPpOCZLi9rzH6apny/lDYOw3wiqlTw4E2Mf+v/gb178/F/N6A3ig3UwyjG0XimvK3PML9Snz38Q/zTz//CwvFus/oWgDS1oahmPgD+YEpERERERC+csTBiHwC63Fc4d9I1zXocVKQQWbMa0IUt4OjypDA/a1GFijRmP2t/d7q8bqODQ/9o4bj0OEikZr40Ep4uz3RdQNOANF24TVpUIfGEVrg0Ep4uT7qmSZxiPovQbFklnxFRtRjmE1GlZm/uY/zrP/PcMbN7FY2XX8PeN//Hhdzn4bG8x3l/m2F+lVxLHZj7YTH70l+ENLXhsMBmPhERERER0Ysma7w7m/n56wlbF4yEcdASKcyXQmdaTV7NfDnMZzO/CN2m+rpeOMwXm/n8fMubZhgwOx1EigUU0Xj5iQppmsKXxuzze1vusq6p7wUM82njcOMcIqpUeHhv4Vg0foBodFjYfQ4zmtRs5lfLkcL8oPowX1roMXzkI1Ws7iUiIiIiItpEWWF+x2HgkbctYa/mk2mIKE6W/jixrw619BbDxSJIWxdcPMxXP24cs1+Mjp1PmB+NR8rjVpcTFYogXddQeBxUgnmEWPia6nY4vSRv54X5RJuGYT4RVSo4fEN53N69Udh9Hhypg+GtdgMNyyjsful8Yphf42b+dB5j4oclnw0REREREVE9jYXmYrtlwTT4VmTesrYumFwg8Eh8dajFZn4x8mrmT9jML5V0XSfCogqJ2Mzv9i58TnQ+S9i+ILxAM9/LmHbCZn7+7IYJQ/iZgWE+bSKO2SeiSgWKZj4AWLs3C7vPoTAWvb+jDpLL9IWje/ip3/9ZOFYLjt06/b/VQtt28VW3vqzq0yuca9c3zM+a2jA88jkukoiIiIiICPJe7XzNVIye0MwHgOOTOba7zaU+TjxVh1qGw6ZwEaQwP/EnSJMYmr5c2YRj9svVbao/H8az5Zv58WyGJFCHkRyzXwxTCvOFRRUqWWG+tL87XZ6maXBcC5Px4s8U0nYHROuMYT4RVSb2J4hPHilvs4sM84Ux+9IY9TIdeIf4/974zYXjru1sRJgvNfPncYAoiWEu+WK2CFvtBixTRxgtjtQ6eOTj1RtbFZwVERERERFRvUhj9hnmFyPrukpTElRiTx1qsZlfDMORGtgpkpm39HVnmF+uju0qj4+D5cP8ULF3+xNS6EyrkRZJRBmPxVn+iXqhmmHosBuM2YrguLY6zGcznzYQZ1sRUWXSOETnS/4UGi+/Bs1+fqV4oWG+0MyXxqiXyRP2hpdC7nWT9e+sup2v6xp2t9Tndyg8p4iIiIiIiDbNSHiTPatBTpdnGjrclqW8bSRMSVBJpupQS9rbnVZjuPJ1XXbUfpzE8AL1+xHdBicqFEFs5s9PkKbpUh8jqw3OZn4xrI76cctaWHGWFCA7bRuapl3qvCibI/zcwDCfNhGXDBFRZczODna//nsBAGmaIhofIhy+geDhWzDaxbWcxWZ+DcJ8KbB2NyXMt+XHwA+nla8s7+84ePuBt3D8QHhOERERERERbRo288u31bbhTcOF46OLNPOFANloMRQuQtYiidgfAXjPuR/jJPCQQh0gV/3+ybqSrmsYh5hHczSt87e1ENvgug7TVTf/aTXimP0LhPnSmH2O2C+OI/zcwDCfNhHDfCKqBU3TYPX6sHp9OO//eGH3E0YJHo5nytvqMGZfCvM3p5kvv+jxhdXmZZKmNwyPip8aEE9PED54A8HwHoLDewgO38D2V38CrVsfLvy+iYiIiIiIljUW2uAM84vTdRt463Bx4flFmvmxP1Eel8fB0yp004ZmN5EGi+9RLdvMl0bsA0CHYX4hsq7rOPCWCvOlZr7V7ULTOUi5CLmM2Zea+S6nzhTFcdVTZxjm0yZimE9EG+XB8RTS1Kv+dvWBub/pY/bN+o7ZB+QFH9LWDXl58+/+AIL7ry8cn99/nWE+ERERERHVitQG7zLwKExPaIaOl2zmJ+EcaaguPugOm/lFMZwuIkWYn3jLBYyTjDCfzfxiZF3X8WyCvnvl3I8htcE5Yr84ltTMn5wgTZKlFlH4J+rFUWzmF0daKOFfYOoM0brgUi8i2ijSiH2g5s18ezPCfF3X0TLVq5h94Y2FMklbMRwc+UvvjXYZRkv9YjEY3ivsPomIiIiIiC6DY/bL1xP2FT4Wwqezkqm6lQ+cBs5UDGnqwarN/JbZhGWoG620GtdyYGjqSCVrUsKzwtFIeVwKnGl14rVNEkQni1NNVKQx+w7D/MJwzD7RUwzziWijHAgN6l7bRrNR/bCSTR+zD8j/Vq8GY/al6Q3TeYQTxf6EebF3byiPB8O7hd0nERERERHRRaVpKof5DDwKIy2UkB6Ls+KMJjjD/OJI13b5MF+9CIOt/OJomiaO2s+alPAsqZkv7etOqzO78oQR6fE4Sx6zz+9tRWGYT/QUw3wi2ijSOPQ6tPIBwGOYD0fYX6wOY/b3hGY+kD31YVX23m3l8fDwDaRJXNj9EhERERERXcR0HiGKE+VtPQYehZGa+aMlm/nxVAizNB16073sadE5dDHMVze3z5Ka4Fn7utPqpOu7fDOfY/bLZvXUUzAAIFoyzPc4Zr900tSD2TRELPysQbSuGOYT0UaRAldpfHrZpMDatepxfmVwbPW/tQ5h/nanCdPQlLdJC0XyYPdvKY+ncYjw4duF3S8REREREdFFZDXBu8Let7Q6OcxfspkvNMH1Vhuablz6vCib1MxPVhyzz2Z+saTrK01KOEsKj7MCZ1qN0WhAt9XB8DLN/DRNxX3aXeHrL60ua+rB1C9uQipRHVU/U5qIqETDR+pAuC7NfHnMvrqtvo7EMfs1CPN1XcPutoN3Hizup3VwVNz52VdvAJoOpAm0hoNG/xbsx/8ZLl/sERERERFRPWSH+WwvFkWaenAyDRDHCQwju88lhcccsV+s1cfsS2G+PFKcVidd36XH7EvNfI7ZL5TV62J++GDh+DJhfhjEiCJ1E5xj9ouTdW19L0C7w4UUtDkY5hPRRjkQmvl7wl7oZfOFfeEdux7nV4Y6j9kHgD0hzC+yma+ZFq7/2b8Cc+cazO4uNE09HYCIiIiIiKhKUphvGhqcJt+GLIrUzE9TYOwH2O5kFwSk8NhoMRQu0qph/kRognca3BqhSNL1XXrMvtTMz9jXnVZndtVhfjQ+f6KCNGIfkEfB0+rOC/OJNgnH7BNR6ZIogPf530A0foA0TUu73yhOcDQSmvk1GLOfpin8aKa8bZPG7Ev/1rqE+dJzRdrCIS+t934UVq/PIJ+IiIiIiGpL2qO969p8LVOgXkaYNF5i1H7sq8MsaU93yod0fWN/stT7ZeP5YtEAYDO/aNL1XSbMT8IQsa9+/8hkM79Q0uSDcDQ69+96GV9HOWa/OIapoyEsBPQzFlgQrSMuiSWi0oXDezj4P/4aAEBvuo/Hhd+G3b+Fzke+BpppFXK/D46nSITXQnUI82fRXHyxJo2eX0fSFAI/qEmYL0xxKLKZT0RERERE9CKQmvm9y5SvAAAgAElEQVRdl2FHkbK2MBh55wcesa8Oszhmv1ji9U0iJHMfRjO7YS/t0S7t6U75kK6v9Hg8K2uku9XjNopFEsP8JZr5UgtcNzQxbKZ8OK6N+SxaOO57YQVnQ1QdfqUhotLNh3ff/XUy8zC791nM7n0Wmmmj88VfW9j9ZoWt/e3qw3wvlM9PGj2/jqSFC5vezCciIiIiIqo7OcznGOIiWaYBt2nCUwQeoyWa+clUHWYxzC9W1vVN/HFmmJ+mqdgE7zDML5QU5k+WaOZnjXS3evx8K5I0+SBrgcUTvvB11OXUmcK1XBuPHi6+58ox+7RpOGafiEoXDO8oj9u7N6HpRmH3K4WtHcdGq1H92qas5rljV7/YoCy1D/OFhR/eLMLJlKtCiYiIiIhoc2WN2adidYVRz+MlRhFLe7QzzC+W4chNbOkxeWIazRAnsfI2NvOLJV1fL5wiEh6TJ7JGulsdbo9QJKurvr7REmG+J3wddThiv3Cu8PODv8TUGaJ1wjCfiEoXPNPMf5bdv1Xo/R4cqcPgvZ16jLD3w5l420aN2Rf+rV5Nwvy9jC0Z2M4nIiIiIqJNxmZ+dXrCNR4t0V6UgmNpT3fKh2Y3oRnqrSbPC/Oz9mfvNhkKF6nbkK/vee18qQVudtrQjOIKTiRPPliqmS98HXX4va1w0jWWpiUQrSuG+URUqjRN5TB/r9gwXxqzL41NL5svjNk3dRO28OJuHbm23MxP07Tks1m03W3CNNQjtA4Y5hMRERER0QaTw3y2F4vWExqix+c089M0QTJVB5BGi6FwkTRNExdMxL7c4AaA8Uwe19612cwvUtY2BueG+SN1cCzt5075ka5xmLH1wROeNGa/zTC/aC2xmc/pqLRZqp8rTUQbJZl50O2W8oWi3b9d6H1LQas0Nr1s0hh5d4Na+QBwvd3HNwz+FByrBdd24FgtOFazNtMJDF3D1a0W7iv2a5IWjBAREREREW2CsTD2tsfAo3DS9IPxOe3FZOoBaaK8LWsMPOXDcLqIJw8XjieXbOYbuoGW1czl3EgtK8wfz7ODYakFbvX4uVY0Uwjzk9kM8XwOoyEvOvPFMfv83lY0acEEx+zTpmGYT0SlMlpt3Py+H0U88xAM7z797+AO7P7NQu/7UAhas8aml0kK8+sSYpflWqePb/uSb6n6NDL1tx2G+URERERERGdwzH51pGb+6JzAI6sBbjhs5hfNcKVmfnaYLzXAu402NE09TZDyYeoGXKul3A4ya/sDQG7mS0Ez5Sdr+kE0nsDYzQjzxTH7nDpTNHHM/hJbyBCtE4b5RFQJo+midfNDaN38UCn3F8cJHozUe9LXpZnvBQzzXxTSApBhiWP20zRFND5EcHC6IKbzka+B2dst7f6JiIiIiIieFccJTqbqsbcM84snhvnnNvPlJrE0Ap7yI00/OC/Ml0LjrP3cKT/dRudSYX40Vi+ekfZzp/xkXeNwPEZj96p4O8fsV4dhPtEphvlEtBEejGZIEvV+6/26N/OFPeSpOtJzZnikfgzzkqYpHv7c30Nw/wuYD+8inT9dPGDtXEebYT4REREREVVk4odI1S+7xaCZ8iNtZSBtffBE7KlDY81qQLf4uBVNWjAhPS5PSOPcuw135XOi83UabbxzMlw4ftlmflZrnPJhui6gaVB9o5K2P3hCCo4Z5hdPCvOjMEEwj6DpJZ8QUUX4VCeijZDVmO5v1yMs55j9F4c0zeGg4DH7mqZh+kefwuyNzz0X5ANAcHCn0PsmIiIiIiLKkhUas5lfvJ4w7nnsBYiFcgMAxFN1iGWwlV8K6TqfP2bfUx7vsJlfim6jrTwuLbJ4QgqN2cwvnmYYMDvqzw9pkQUABPMIYRArb+OY/eI5GQsm2M6nTcJmPhFthAMhzO84FpymVfLZqH3FjY/jWrsPL/Thh1P4wRR+OMWrO7erPjU6Qxqz701DeNMQbqu455Tdv4XwwZsLx4Ph3cLuk4iIiIiI6DzjjDfVGeYXrysEHmkKnPiBOB1BCo31FsPFMhgtdbiY+Opx7E/IzXx1yEz5kq6ztMjiCSk0Njv8fCuD1e0gUiyoiCZymJ8VGGcFzZQPqZkPnD42bqce7+sTFY1hPhFthEOhMV2XEfsA8EV7A3zR3qDq06Al7GZMcxg+8vHelnrPuzzY/dvwPvvLC8fnDPOJiIiIiKhCIyHwaDVMWKZR8tlsHqmZDwCjk7kY5idCmM9mfjkMR/3+wXnNfGmcO8P8cnQu0cxP4xjRifpxYzO/HFa3iyneWjie1cz3TuQwn2P2i9dsWtB0DaliwszpQgtuLUKbgWP2iWgjSOPPpXHpRFmudJswdE15W9aWDnlo9G8pj8fjB4in2XuzERERERERFUVq5rOVX45eRqgkLbQA5NDYcDiuvQyGqw5x0yhAEszEv8dmfrW6wnYG0iILAAgnJ8r92gGG+WUxu+rrHI7lRRi+sIWMrmto1mTa6zrTdA2Oo77OHLNPm4RhPhFthOGRej96hvl0GYah4+qWup0vLRzJi723GOabW304r30ZkqDY+yYiIiIiIpKMT9SBB8P8ctiWgVZDPYR1nNEsjX11iMVmfjn0jOscT+W2sDTOXQqZKV/ymH05zFeNd3/C6hY34ZGekhZNRGN5Wwtf+PrpuDY0oehD+ZJG7UuPDdE64ph9ItoIYjN/Rx6XTpRlb8fBgaKFLy0cyYvRuYLul3097Csvwe7fht2/Cb3BRSlERERERFQtqf0tjXen/PXaNqbzaOH4SGiWAnIzPytkpvxkLZpIvDHQ6y8cD+MQ00jd2pfGv1O+pOs8mZ8gTVNo2mLIG2aF+Wzml8LqqBe7ZDXzpTH7Dkfsl8ZpN4CDxYUyHpv5tEEY5hNRKdI0BeIImln++KE4TvDgWB2w7rGZX0u/885n8QcPvwA/nMIPpvDDKbzQxweuvopPfOQbqj49APJUh2HBzXxN03D1X/n3C70PIiIiIiKiizqeqAPjLYb5pem5Ddx/uPiadCQ8NgCQCO1vNvPLoTddQNOBNFm4TVpokTXKnWP2yyFd5zhN4IU+2vbiPt7SvuxGqwXd4rj2Mlg99QQE6bEBAE+YOiO1xSl/rrBwwsv43ka0bhjmE1Ep4pNj3Pvb3w3r6sto9G/D7t86/W/vNoz2tnLFal4ejmZIEvWeVP0dhvl19FvvfAb/9+f/+cLxhlmfN4H628KYfUVbn4iIiIiIaN2NhMAjay93yldXuNbS1ARADoyNFsP8MmiaDsPpIvaOF26THpusUe4M88vRbcrbGYznJ+owXxjlzlZ+ecyu+nGLJnKYL+3L7nKhWmmkay0ttCBaRwzziagUwfAOkCYID99AePgG8HuffPe2W9//EzCc4vb0ympKS+1qqpZrqR+XaVjsCPuLkBaCHBbczCciIiIiIqqjY+FN9a0OA4+y9Fz1tZYWWiThHGmovs1wGTCWRb9gmJ/VzFeFyJS/bsZ1nsxPgM7ewnGp/W12+blWFku41uHkBGmSQNP1hdukfdnZzC+P2xGa+cJjQ7SOFr86EREVIBjeVR43OjuFBvmAHOa7LQtui2Os6six1K13L6h/mD/xQ/izsOSzISIiIiIiqpbczGeYXxZpCsJYaJYmQlgMAHqr2Pdq6ClpS4PYVze5x3P1/t5t24WhG7mdF8kaZgOWoX5PUVpsEY3Vn29s5pdHCvORJIhOPOVN0r7sUsBM+ZOa+T6b+bRBGOYTUSmkMN/u3yr8vg+O1AHwHlv5teXa6jDfr1EzP+v5M3xUn/MkIiIiIiIqWpykYmC8xTC/NNLCCWmhReyrQ2EAMBz13tKUPynMlxZbSGExR+yXR9M08XqPZ+rPK6mZb3X5uVaWrIUT0jYIcjOf39vKIo/ZZzOfNgfH7BNRKeYHd5THG3u3C7/vobCHeX9HHRhX4c3RO/iZz/8CHKsFx2rCtRw4Vguu3cLHXvpI1adXOqmZX6cw/0qvCV3XkCTpwm3DIx+3r3NlNRERERERbYaJHyBdfGkEgGP2yyQ180dC4CE1v6Hp0Fsc114WuZnPML/Ouo02HvqPFo5PAnXDO2Qzv3JZWxpEY/UiDGlfdlf4ekv5k651GMQIgqjksyGqBsN8IipcGoUIH76lvK2MZr40Zl8ak16Fd06G+H9f/+TC8YbZwP/yLT9SwRlVSwrzp+EMSZpA16ofLGMYOq5utZSLRQ6EBSRERERERETrSGp+AxyzX6au0BQd+wGSJIWua88dj6fq8EpvtaHV4HX3ppCmIFw0zO8wzC/VxZv56sUz4uh3yp3RaEBvNJDMF79nqSYnhGGMMIiVH8txGeaXxc1YFOhN2M6nzcAwn4iKZxh4z3f+LQTDuwiGdzE/uINgeBfx5GGlYX6dxux7gfocHatZ8pnUgxTmp0gxC+dwhDH8Zetvq8N86TlHRERERES0jqTmNwB0GXiURmrmJ0mKk2m48FhIY9ylpjgVQ79wM18dFncbndzOic7XEa63tNiCzfx6sLodzA8VYf5k8fGRRuwDgMNmfmmypiD4whY/ROuGYT4RFU7TdNi7N2Dv3gA+/FXvHo+nE+iNYgP1OElxKOxfvlujMF8aH+9a9TnHMmWF9X44rVGY7wB4uHC8qjA/iQKEh2/CuvoydIvtFyIiIiIiKocU5nccC6bBhndZsqYgjE7mC2G+FBYzzC+X4ahDYenxmczVY9w5Zr9c0vWeBIthfpqm4hj3rNHvlD+z28P88MHCcVUzXxqxD8j7uFP+7IYJw9QRR8nCbVkLLojWCcN8IqqM0Sp+xfDRaIZYsac5AOzVaMy+H86Ux6WG+rpzM/7dXujjKnZKPBuZ9BxStfXzliYxpq//DubDuwiGp9MuwodvA2mCl779r6J544OFnwMREREREREgj9nniP1yZV3vsaK9KIXFegnv19BT0uKJdO4jjUJopvXccamZzzH75ZLH7C+G+bHnIY3V49o5Zr9cVlf99U0V5kutb03X0GpZytsof5qmwW3bGB8vvn/unQTQN3OwLW0YhvlEtNayGtL9OoX5HLP/nKxFDNIUgyr0hekOB0clnKOmY/hPfgTJfPG5Mz+4yzCfiIiIiIhKMxICD4b55WpYBpq2gZlij2fVggu5ma/ew52KkXW9Y38Ms3vluWPSGHc288slhvmKxRaqoPgJjtkvl3S9owuM2XccC5qu5XpelM1tN5Rhvu8FaG/m2+e0YTjniojW2oHQkHabJto1WkEpBdSOXZ8FB2WyDAuWrl5vJk0xqILUzJ/4AfxZWOh9a5oGu39LeVswvFPofRMRERERET1LGrO/1WGYX7ausIBCFeYnYpjPZn6Z9IxtDeLp88FwkiQ4CaQx+3zcyiRd77Hi8QnHGWE+m/mlMjvq632RMfsOF6qVzhV+nsjaCoFonTDMJ6K1JjXz69TKBwBPCvM3dMw+IC9k8IQpBlXY3ZYfn8NHxbfz5TD/buH3TURERERE9MSx8Gb6FgOP0vVcW3lcNT1BbuYzXCxT1uKJ2B899/uT0EeaqreT7DbcXM+LsnWE6z2P5gii5z/fpDBft23oTdaKyyQ181WPkSc184Wvs1Qct62+5tJjRLRuGOYT0VqT9i6XxqNXRWrmZ+0dv+6kLQbqNGb/6lYL0lStrC0e8iKH+feQpknh909ERERERATIzXyO2S+fdM2VY/a9keJPAobLMftl0nQDeks9sv3s9ATVCPcn2MwvV9b1PrsVgjRm3+x2oWkc114mq6f++hYeHy8c84UtZKRgmYrjCt/bpK0QiNYNw3wiWmsvSjNfHLO/0WG++t9epzDfNHRc2VKfp7SQJE/23m31DWmCeHJU+P0TEREREREBwNiTmvkMPMrWE675+EzgkcYhkpl673XD3cr9vCibNA3h7PSEyVz9mAHyHu5UjKzrfXbRRSQ086WWOBXH3hLC/NF4YeqFFBQzzC+fdM0Z5tOmUG9ITES0JoZH6uC3ds38gGH+Wa6lfozqFOYDp88l1Uj9gzLG7O/ehNnbhb17E/bebdj9W7D3bsPavgZNNwq/fyIiIiIiIoDN/DrpuUIz/8yCi9iT9/BmM798htND+PDtheNnH6ezje8nGmYDtsmAsUyu7UDTNOW2B+O599zvw5F6CobVZZhfNmtLvVgpjSLEngez/XSRhicsVHOEr7NUHKmZ7wnTE4jWDcN8IlpbcZLi8Fjdjt7bqVdILo7Zt+t1nmUSm/nCwoeq7O04+L0vPFw4XkYzX7ebuPl9P1r4/RAREREREUmCKMEsiJW3Mcwvn9TMP7vg4uxe7M8yHIb5ZdOXbOaPhWkKXVu9fzsVR9d0dGxXucDibDNftR87wGZ+FaQx+wAQHI+eC/Ol1rfDZn7ppGs+9QKkSQpN2geVaE0wzCeiwqRxiPv/6K+ftob7t9DYuw3rykvQDKuU+380niGKF1fHAjVs5nPM/gJHWMhQx2a+yoGwxQMREREREdE68WaJeNt2h2F+2bpSM//kbDNfCPM1HbrDvdfLJo/Zf/5xOhsSP5G1fzsVp9voCGH+88fCkRDms5lfOksYsw8A4egYeM/L7/7e45j92mgLP0+kKRAECRpNTiil9cYwn4gKEz58G9PXfxvT13/76UHdhH31ZVz7xA/C7F4p9P6HGWFqf6c+YX4QhwiTSHnbRof5wr/dq12Yrz7PQ4b5RERERES0AbyZupUPsJlfBamZP/YCpGkKTTttL8besfLPGU4XmqYXdn6kJoX5yZlm/kQYs99tyvu3U3G6DfV1P/s4yc18TsEom9FoQG82kcxmC7eFx08Xz0RRjGAuvF/rMswvmzRmHwCCGcN8Wn/8yYyICjM/uLN4MIkQPHgLhlv8ylNpzHmrYaLdKmc6wDKymuYM8xfVrpkvLAwZnQSYCT/0ExERERERrQupmW8aOpwme0RlkxZQxEkKbxo+/b3QzDdchotVkJv5Z8bsC2F+x2aYX4WOEOYv28w32cyvhL21pTz+bJgvjdgHsoNlKkbWAop5xoQgonXBMJ+IChMM7yqP21ffU8qofWnM+d6O8+5K9DrwA7nBLY2a3wTuCxLm72VMeciaDkFERERERLQOvLn6TfSttl2r196bImsawsh7Gk4xzK8Xw1Ff92XDfKkhTsWSrvuz2yGkaYpIbOYzzK+CNBEhOH46sUQasQ/I+7dTcQxTR1Mo5wUM82kDMMwnosIEwzvK4/berVLuf3ikDn2lPc6r4oeLY52ecK16nWuZxGZ+UK8w/0qvBV14f2r4qF7nSkRERERElDdpzH5P2N+WitXLaC+OTubv/vrsXuxPGK66sUrF0h31nvfJ9ARp8vRzTB6zr/77VKxuQ33dn32cktkMSaAOhi028ythbanD/GcnKPieEOZrQMthmF8FV1hEMRcWFRKtE4b5RFSY4EBo5vfLCvPVrej+Tr3a7lLTXNM0NM3NffNDmkpQt2a+ZerY6anP9UB4DhIREREREa0Lacx+VkOcitNsmLAt9d7Bz4X53rHyz0jj3qlY8nVPkUyfBsPymH23gLOi83Qa6uv+7OMUCq18gGF+VSxxzP6zzfy58s84jg1davVQoVxhkSCb+bQJuHEVERUiTWL0vvzfQDC8g+DgLoIHbwLJ6f7hdv92KecgjdmvWzPfC9Xn6ZjNjR5JeK29i69771fCsR04Vguu1YJjteDYLaRpWqtr099u4cHx4iIDaUEJERERERHRupCa+VsM8yvTa9s4VEyKG508O2ZfHTCymV8Nacw+cDpFwXB7SNP0ufHtz2IzvxpSM/+5MH+UEeZzzH4lpOsejp5OLPGFMfscsV8dV/i5Yi78HEK0ThjmE1EhNN3A1pd/47u/T+MI4cO3MB/eReP6+wq//zhJlS9cAaCfscd5FaSx8Y5dr/Ms243eS/gP/ti3VX0aS+nvOPjsHx0tHJcWlJSpbgsfiIiIiIhovXjCeFuG+dXptRvqMN9bopnvyqEyFSdrIkLsnwb482iO8HFR5ixp73YqlnTdvcBHnMQwdENs5muGAcPlRIUq2GIz/2mY7wlj9qVR71Q86doHHLNPG4BhPhGVQjNM2P1bpY3YfziaIorV38j3atbM98OZ8ri0ZzzVz56wQOT+Q6+0c0ijEMHDtxAc3EEwvPv4vzt46Tv+GqytvdLOg4iIiIiINssJx+zXTs9VBx7jx03TNE0Q+1Izn2F+FTTTgma3kCoKH08eq5HQygeADsP8SkjN/BQpJoGHrWYXkRDmm90OyxcVsbbUX+eeb+YLY/Zdfm+ritjMnzLMp/XHMJ+I1lJWiHr9ar1WvUpj9l2G+S+M61fUz6n7D7xSmvFJOMedv/XtQLy4Qj84uMswn4iIiIiICiOO2e+wvVgVaSHFkzH7ydQDEvXjxjH71TGcLiJFmJ/4pwHjaCaH+VsNjmuvQi9je4PRbIytZlccs291+ZhVRQrz4+kU8XwOo9EQx+yzmV8dV/i5gs182gR61SdARFSEdx6ow/yOY8NtWSWfTTY/FMbsM8x/YVwTwnxvFmEsjOXKk241YHavKm8LhncKv38iIiIiItpMSZrCF95EZzO/Ol2hmT963DSVRuwDbOZXSRq1/6SZfzwTQmHdRMtqFnZeJOs22tCgLnA8WXwhjdm3evxcq0rWtX/SzveEMN8Rvr5S8cRmvjAhiGidsJlPRGtJCvNfqlkrHwC+5NqH4VhN+MEMfjiFF/rwwxlubr1c9anRkrKeV/cfeqW8iWX3byF6dH/heDC8W/h9ExERERHRZprOE6Sp+jaG+dURm/ne4zDfHylvBwDDYcBYlfPCfKmZ32t2Oa69IoZuoN1wMZmfLNz2ZPEFm/n1Y2/JE0jC4xGa/T58Txizz2Z+ZaRrH0cp4iiFYfLrIK0vhvlEtJbuP1SPrpca1FX62EtfhI+99EVVnwatYKvTQNM2MAsWxxS+89DH4NZO4edg92/B3/+1heMM84mIiIiIqChexmjbLYb5lemJzfzTpmnsqcN8veFAM+s1zXCT6MJCinfD/Lk6FM4a9U7F22p0lGH+02a++vPN6jHMr4rhutBME2m0uF1leHw6uURq5rsuv7dVRWrmA8B8HsMxGXfS+uKYfSJaS1Iz/9pVp+QzoU2gaZq4UER6Luat0b+tPB4e3UcSzEo5ByIiIiIi2izeTL3vOsBmfpV6HfW1H3tzpGkqhvmGK7dVqXiGe7kx+70mQ+EqSdf/yeILqZlvsplfGU3TxMUU4WiEOEowny0G/QDgCPu2U/Hawvc2AAg4ap/WHJeqENHaSdMU7zx8ccbs03q4ftXFnXcWX6DdF56LebP3bp3+wjBhX70Bu38L9t4t2P1b0AyjlHMgIiIiIqLN4glvnrstC5bJDlFVpGZ+FKfwZxFi71h5u+FyxH6VpDH7yeNtEaQx+1sNNvOrJE1GeLL4IhoLY/bZzK+UtbWF4OHRwvHgeATfU7fyAcAVvr5S8RpNE7qhIYkX9/eZM8ynNccwn4jWztgLMJ2rV0/Wccw+rYeqm/nmVh/v+a7/FtaVl6AZ/PZORERERETFk8L8Le4pXKmsqQgjbw5LbOYzzK+SFObH3uMx+2zm15LYzH8yZl9o5ltdfr5Vyeqpr384GsHLCPMdTp2pjKZpcNsNTEaLE0jZzKd190K82z8YDAwAHwPwUQBXAWgAHgD4NIDf3N/fl2d6EVHpxr/1s7CuvAS7fwtGq/zVwVnh6XWG+S+Uzw4/jzvHb8ALfPjhDH44hRf6eO3KK/jGD/zpqk/vOdevqLdwkKZE5E3TdNj9m6XcFxERERERESCP2eeI/Wp1M5qjo0mAbSnMF/Zsp3KIYf50gjRNxWa+1AyncmyJYf4YSRgink6Vt7OZXy17Swjzj4/hTebi33Mcq6hToiW4bVsZ5rOZT+uu1mH+YDDoAPhPAHwPgD3hjx0MBoO/A+C/2d/fVy9zq9BgMPjfAPzZx79NAfzi/v7+11Z4SkSFiv0xHvzTH3v390ZnB3b/Nhp7t9D90q+H2dku/Byk8LRpG9jK2FuH6ueX7/06fu71T1Z9Gku5LmzhcDyZYzqP0GrU+lsuERERUaG4SJ9oPXlz9ZvnDPOr1WqYsEwdYbT4+Iy8ObrimP2tok+NMugtIdxNYiQzD8dz9VvfUphM5egJ2xyMZhOxlQ8AVpeLMKokN/PHCIRmfsuxoBvcQqZKrvDzBZv5tO5qmywMBoMvBfCTAG6d80f3APwVAN8+GAy+ZX9//zcLP7klDQaDfwtPg3zg9M2K29WcDVE5guHd534fT44wnRxh+vpvoful/3op53BfaOZfu+JC07RSzoHy4drqtvs0VK9qrlLWFg73H3p470tsOBAREdHm4SJ9ovUmNfO3GOZXStM09NoNPDhefO08Ognwks8x+3VkuHIoP50cYRoutlEBjtmvmjhmfz5BMFIvnAEAk2P2K2VtqRcvhcfHCE7UzXwpSKbyuMI2PvM51wXTeqvlMqLHQf7P4/kg//cB/NcAvgvAdwP4YQB/+MzttwD8s8Fg8PGyzjPLYDDYAfC3FTcxSaS1djbMf0J3ujDaxbfyAeBtoZkvNaepvhyrpTzuB+oXsFXa3WrB0NVf4rO2fiAiIiJaV49f238GwH8OOcgHni7S/3RdXtM/wUX6RNk8oQnHqXjV6wmBx9ibI5bG7DPMr5Q0Zh8Ajsf3xds4Zr9aW8L1T9IE46ND9V/SNFiddoFnReeRtjkIRyN4QjPfEb6uUnlc4ecLNvNp3dWumT8YDLYB/GMAT76aTgF8J4D/fX9/Pz3zZ38QwLcD+FEAjcd/5x8PBoMv2d/ff1TeWSv9CJ6+WfEPAXyiwnMhKs38QB3m2/1bpbXipWb+9YzmNNWTYzWVx73QL/lMzmcYOvZ2HLyteP7dFxaYEBEREa2rZxbpP/tO6e/j9PX+H+E0FH8FwLcCePXx7U8W6X9dHabucZE+0flOhGY+x+xXr+eqH4PJ+ARpqG6dcsx+tTSrCaqzpw4AACAASURBVM20kUaLQeKjsRAKA9hqsJlfpazJCJMHQ+Vxs92GZhhFnRItQWzmjyfwJ+qvkY7LML9q0nSEOcN8WnO1C/MB/FcAbjz+dQDgT+7v7/+K6g/u7+8nAH5iMBjcAfBzOP333Hz8Mf7Dws9UMBgM/gyAb3v8208C+DEwzKcNITXz7f55O2bk5/5DddB7rYbN/Psnh/j5138Jru3AsZpwrBYcy4FjtTC4+srGbwvgWOox+34Nx+wDp88xVZivOkZERES0rrhIn2hziM18hvmV60qjiEdH4t/JGvNOxdM0DbrTRTx+sHDbI++h8u8YuiFuUUjl6DXkyQie0MyXWuFUHqsnTCJJU0yO1e/jSSPeqTzSY8BmPq27WoX5g8HgBk7H6D/xX0hB/rP29/f/+WAw+GEA/9njQ989GAz++v7+vjpVLNDj/QB/7PFv5zj991wv+zyIqpCmKcz2FqJWB8l08txtjZLCfH8W4ljY1+j6lfq9uHl7fIB/8vs/u3Dc1E38g2/97ys4o3qRxux74RRpmtZusYM0/YHNfCIiItowXKRPtAHCKEUQpcrbpBHvVB6pmR+dyHt4s5lfPdPtKcP8ka9e39ZrdGr33simMQ0Tru3ACxbLRdOjI+U4H6kVTuWxMx4Db6ze3tMRvq5SeRxhsWAwT2r5XjFRXvSqT+CMP4+nCwzeAvA3L/B3/yqAJ0vdDJyu7K/C38DTNy1+aH9/f7+i8yAqnaZpuPaJv4xb3//3cPMv/E+49okfxM7X/ntwP/xVaLz0/lLOQWrlA8D1q/Xbi8oXxsU7VpM/fEAO8+MkRhiHJZ/N+a4L0x/eyXheEhEREa2TVRbpA/jhZw5992AwKG+81zOERfrqxJJog3lz9Yh9gGP260BaUJFMx8rjmmFBs9Wvwak80oKK4+lIebwn7NdO5ZK2OgiO1YtnsoJkKkfWdATfW9zqAgAcLlSrnNTMT1MgDPjjOq2v2oT5g8FAA/Adzxz68f39/WjZv7+/vz8H8BPPHPpz+ZzZ8gaDwdcA+J7Hv/0MToN9oo2jaRrMzg6cVz+Gra/8N7H3Td8Pe/fG+X8xB+8IDWjT0HB1q34vSqVx8a4wXn7TuBlvJNRx1L7UzH/wyEcYlT/uKfbHmN75DI5/7acx/On/AYmwLyIRERFRjrhIn2hDSCP2AWCrwzC/atKCCm2mDvMNt8dSQQ1IYf5Y0foGgK2M/dqpPNKiimSk/nyztoQR71QazTBgdtSP23SqjqU4Zr96bsZiwflMXmRI9KKr05j9DwF47zO//18v8TH+AYC/9PjX7xsMBq/t7+//wcpntoTBYNAC8OMANAAJgO/c39+vX22UaM29I+xN3t92YOj1e1Hqh8LYJqGRvmmyroMXTrHVqteLn2vCVg5JCgwf+Xh5t/jpEPH0BMP/80cQDO8gPnl+DF/34/8ami+9Wvg5EBER0WbKY5H+YDD4CTx9Xf/nAPxQbie4BC7SJ1qeJ7xpbuga2i2r5LOhs3quOnQyghOgqTju1uv19aYy2uowfxRNT5e5ndETGuFUrq4Q5qdj9fuUHLNfD9ZWD9Hk+a1iE2iYC6kOx+xXz+3ICyqCWQLwWxmtqdo08wF89TO/vr+/v/+Hl/gYnwHw7OyaP7HaKV3IDwF4kpD8d/v7+/+ixPsmosekvcml8edVU+2nBQCOrXhlvYGywvw6NvOvXXEhFRmkhSZ50xstzN747EKQDwDB8E4p50BEREQbK69F+k+8bzAYvLbaKS2Pi/SJLkZq5vfaDTa8a0Bq5rtQvw8hNcKpXNLjMEnUY785Zr8epDH7hqd+78re5udbHVi9xeQ3NOT3ZNnMr55pGmg01R3lecbEIKIXXZ3C/K965te/dJkPsL+/nwD4ZeFjFmYwGPwxAP/R49/eAfBXyrhfIlokBabS+POqSYG0wzH7AICmKb8JVMcw37YMXOmqf+gvK8zXdAP27k3lbcH9PyrlHIiIiGhjcZE+0Qbx5upm/lbGCFwqT1cIndqaekKg7rDOWAfShIQx1J9vPY7ZrwXlooo0hSXsvc5mfj3YischyAjzHYb5tSCN2g8Y5tMaq1OY/4Fnfv3ZFT7O55759WCFj7OUwWBgA/i7eDro6Hv29/fLSWyIaME7QjP/Wk2b+XKYzzH7AKBpmngtvKB+YT4gP9ekqRFFsPduK4/PGeYTERFRsbhIn2iDyM18hh110BPGQXd0dZhvthnm14E0Zv9E2Dpyi838WlAtqmjOU+ip+s+rQmQq30Wb+Y6wfQmVS5qQMJ8zzKf1pZ5HUY1nR/HdXeHjPPt33yv+qfz8IIAvevzrv7+/v/+zJdxn5aIo4si0S4qixS0jVcfo4sIoxoNjdcDb32ogDOs3IfNkrh5v1zTsys63bs9Rx2wqtyOYzE5q+Zjubbfwu4rjbx+Wd77m7i3l8eDgjxDM59D0Oq3lu7i6PUeJzuJzlOqOz9H88fq9K89F+l//+NdcpE9UU2KY32Ezvw6cpgnT0BHFzz9OUpjPMfv1oHocIgBTQ/06ns38elAtqnAyWsJs5teDtbUY5kvN/GbLgiF8HlK5XOHnDDbzaZ3VIswfDAZdANvPHMorzN8bDAat/f39Quqbg8HgIwD+08e/HQL4i0XcTx197nOfO/8P0dI++9lV3ueiJx6MQ6TCitfRgzfx6U8flHtCS3gweqA8Pjka49Of/nTJZyOr8jmqReqFQ6/f+wKuTtoln80SwrHy8J23j0p7TI1JjGdfzie2g7h7HVHvGj7zO78FmOu3kphfR6nu+ByluuNzlHLCRfovGC7Up8t4soDJm6nHfndaVi0XXm+irmvjaPx8eN/R1G+Tpg2Xj1sNpI3F9zm8jADRNVov5OO2botLXXNxu0w3K1h0nBfycVs3emdxEYbUzHdcfm+ri5ajjjXnj38ueZG/llC16vzcqUWYD2D3zO+PVvhYz/5dDaeLBHIP8weDgQHgfwZgPT70F/b39x/mfT9EtLyjifzFdqtdly93z5sn6h8CG/r6ha2X1dAt5fF5ot53rGrbwnPt0UmEJE2hl/BmadzZxfR9X4W4dx1R99rpmwF8k5aIiIgKxEX6LyYu1KdVeMI42+nJw1otTt9ktvH8ggsdCVxd/Vr67sFDRBEft8qlKbZ0A1ry9LE7MeUw/60vvIFHhroo8qJ5kReXjsLJwjGxmd9q4Xc/9+L+W9dJ/GgxhpKa+akW8ntbTUy8xc83AAge/1zyIn8tIZLUZS7I2aVrq7xIP/t3F5fF5eMvAvjSx7/+6f39/X9Y0P0QvRD0yRBI1Kvyy3J0og7zu44By6hnkDmL58rjDPOfahjCPkg1DfN3OuowP06AiV/S54huYvb+r0bYfz/SZodBPhEREZWh6EX6ueMifaLVnAjNfLdpKI9T+ZzG82/9tjX1iH0ASGy36NOhZWgaEvv5dv6J0MzXoKGly/t7U3kco7V4bKoO87U2P9fqQnMXHwupmW836hKlUaOpfizmwucc0TqoS1X1bOAu/2R5vsLD/MFg8H4A/+Xj344BfG/e90H0ItECH71f/nGkmoG400fcu4aoew1x9xriTh/Qy3kh/2iifiNhp6atfAAI2Mw/V1NX74NU2zA/4/l2dBKh59b3+UhERES0Ai7SJ9ogSZrCF1qnLgOP2jj7WHR0+S3XlGF+baQNF5iN3v39RAjzHaPJrVJqwtJN2JqFIH36Pp/UzFcFyFQRxWMhNfMZ5teHFOYHwsQgonVQl0ThbFKzSkJztuaa6/LEwWCgAfhxAE+W2/3A/v7+W3nex4vggx/8ICxLPfqaskVRtDDq5UMf+hBMsy6fjhc3u/NpHALQ0hjm+B2Y43fe/aS+/r3/I8zOTinn8VO/+esAThaOv+/mLj760Y+Wcg4XEScxgj9Uh/kffP8H8OHd10o+o1N1e47+9qf+AL87+fzC8YbbrOXjCgCdnznExF98bJ3edXz0ozcqOKP1UrfnKNFZfI5S3fE5mr8wDDmunIv0iTbKLEiRpOrb2Myvj7OPRUdXr7NKoSG1F5vFVI2k8XzAKDXzXUUbnKrjmi0E4flhvipApmpo7uKPmGKYLwTIVD5pYUUUpojjFEZNJ/QSraIu79acrdOuUkk9uzBA3kT7cr4XwFc//vUvAvg7OX/8F4Jpmgzzc/SiX0/v8J7yuOFuobndL22V8MGR+kXpy/1OLa/vfC6vW+o263XOVT5H2w31i5xpPK/VNXrWS1fb2L/3aOH44fGstuf8onvRv47S+uNzlOqOz9HVpKmQaG0WLtJ/AXGhPl1GFEX4xV/5lHj7l/5LH8buFkPGOvjDo9fxq/v77/6+I4zZN5wuPvrFX1LWadE5jt7+VXjDp6WGE1MdXO1t9WtbcjjPOi4u3X30z/Do4fjd30th/u7tW7j1gj5u6+g3mg0ks6c/egaGeg3pK++7gY9+9FZZp0UZHgxP8Ks//8vK24JZgo9/2Ude6K8lVJ06L9KvyzP67Iv8VX7iP/t3c5vDPBgMbgL44ce/nQH4rv39fb5rQxtvfv8LyuP2tVdKC/LjJMXBkf//s3enMZKk+XnYnzgyI/LOrKqurr5neriTewx3uQKXS+1SpEiZkCwKsimTtnnItEHBBmGTlmWLhixrDQgi/MG2BFhryKIoQwZkHvAhkgIFUiYokxSWJHaX1Iq7XGYPp2enz6ruqqy8MyMyDn+o7umqzvcfdXRlxBtZzw9Y7ExEd8/blVlVWfm8z/9V3ruyoeeO18lcnjxa4Y7491UK6hfRSR+/rG2tV5Rh/uPdcQarISIiIkoFN+nnEDfy0FmNE0bZrjcrKBTYztfBRvPoz9NVYcy+VWnwa4FGCvWjEy6lZn6rtFqPW96/JzVL9SP/XhHO73bX1nL991w1xWYTs+2d9//dt9XvyTaaZT5ummg05ff6fS/K/dcSyo7Om/R1mQ0yeOnfzzPMf/nPfhV/H0Dt2T//d51OZ3HuM9EFJIX5ztbt1Naw15siCNUvkrfW8xfmlwsM858rF9RFrImv3ryhg60N9QaEx3sM84mIiGhlcZM+0QUynr28f+dAybHhMMjXRrN2dG9UzVC/D2FXGmksh07IqjSP/LsU5jfcmvI6ZaPpHA3zpWZ+odVUXqdsFBovvv4Fho3QVIfAldrLe00pK6VSAYapLhB6wusTorzTJcx/ub74Kgdsrx/zZ59Ju93+IQB/5tm//i6Av30efy5R3kX+DOFgT3nPuZJemJ8Ukl7RNMwfJ4T5JYb57ysLUwp0buZLz7ntvbHWO/yIiIiIXgE36RNdIGMhpHo5PKZstWpHN8fXxGY+w0WdvPx4DMUwv668Ttk4vLnCiGKUhAkmxSY/33RSaL4I831Lfvla5fc3bRimgUpVPQTMF16fEOWdLmP2n+Jgp/3zz8BXOXzk8O8ddTqd4Sv8WQCAdru9BeDvPPvXAMAPdzqd8x7zR5RLZtHFa3/1H8N/eh/e9l3423cP/n/na6k287eFML9eKaJS0nOsjhRGO7YD22ST4bnLlQ188vrHUS6UUCmUUC6WUC6UUC3quUkDkI92mMwCDMY+GlX+AEBEREQrh5v0iS4QqZnf5M86WmktNPPVYb7JZr5W7OrJmvlNhvlaOby5wvVjmEKXg818vRQOba6QRuwDQLWmnhxK2ahUHYwG3sJ1j2E+rSgtwvxOpxO32+0HAJ4nf+cV5n/tFf6cw/46gNazf/4fOp3OvzqnP5doJRiWDWfrdThbrwP4UwCAOAoBI73hH9JZ5FKoqoOJrw7zpbHyF9XttVv4Lz/9H2e9jFNJmgbxeG+cWZgfRyHmuw/gbd9F6fY3wK62jv9NRERERCfDTfpEF4jUzG8ITTnKRr3qwDSA6FmoWBWa+Ryzrxfr0OMRAphY6nHSHLOvl8ObK6QR+wBQaDDM18nhMftSM79QtFB0WLzSidTMZ5hPq0qLMP+ZP8CLMP/Dr/DnHP69X32FP+ewG4f++a+12+2/9gp/1q12u/3yvrwugKudTmdxKxFRThkpN8ulMfu6jtgHgPFcfeZ7mSP2c69Zc+AWLcz8xbbK9u4YH7z1KkW10xl+6dfgPX4H3uN34D95D3FwcOTs5nf/FVQ//OnU1kFERESrjZv0iS6WsTA+mlPI9GKZBupVB73hwVuONVNdKjDLDPN1YlVebLyfWCZiQwjzHTbzdXJ4c0VlKgSKhoFCg4+bToonGLNfrTkwhM9DykZFeL3BMfu0qnQK838PwJ979s/fcpY/oN1umwA+dejSl151Uc8s+yvAGg7OBGSYT3RG27vqYHxL4zB/MlfviK8UyimvhM6bYRjYWq/ga48Xj3eVpkgsS++3fh7zvYcL173tuwzziYiI6Lxxkz436dMFwTH7+dGqPQ/zY3HMvl1hU1gnRtGFYRcRBz6Gwoh9AGiyma+Vw2P2S0KgaNdqMG2dIhk63Mz3hDH7lRq/t+mmLDTzfWGzIVHe6fSd4zcP/fPldrv9ZqfTuXPKP+OjAA5vJf1N6Ree0hcBfAzAWavGLoDLz/45BPDgpft7AEZn/LOJLrw4jvF4T/0ppPWY/TnH7K+yKxtCmC9MkVgWZ+u2Msz3t++mug4iIiK6ELhJn5v06YKQx+wz8NBNq+biXQxQNnxYhvoQb5Nj9rViGAasahNB7wlGQphvwEDNqaa8MkrSdA4184WvkYdb4KSHQvPFZqakZj7pRWrme8JmQ6K80y3MHwF4/irkBwF85pR/xg8e+ucegN86h3Wh0+n8BICfOOvvb7fbfxLAv3j2rw86nc5r57AsInqmP/Ix9dTfqHUes//BjTfghz4m8xkm8ymm8ynG/hRb1c2sl0bnQJoKsb2nniKxLMUrt4GvLO5t87bvIo5jjgkjIiKi88RN+kQXhNjMZ+ChneePSc1QFwoAwGaYrx2r8izMt9VhftWpwEr5iEtK5hZcOFYRXuijLIT5h4Nj0sPhZr4vNPMZ5utHekw4Zp9WlTZhfqfTmbXb7V8A8APPLv1wu93+m51OJzjJ72+32w6AHzp06Z90Op35ea+TiPSzndB03trQd2T9N13/BnzT9W/Iehm0JNJUiLTH7Dtbt5XXo+kIweApCg1uHiEiIqJzw036RBfAPAgxm6sb3hyzr5/Ws8CjaqpH7ANs5uvIenb0wchSb8A/3AInfTTcGp6M91Ceqjc8MczXT+HQtASxmV/n9zbdSGP2PS9CHKtfoxDlmXzoTjY+e+ifrwL4r0/xez8DYOPQv/8v57IiItLeIyEcLTkW30igzFxZV28k6Y08TGbp7TVzLr++eNG0Ubz8OqIJy2NERER0fjqdzgzALxy69MPtdvvEJQJu0ifKh/7YF+81hDfXKTut+sFRfjUhzDecMkybj5tuXoT56rfvD5/PTvp4/rhIzfxii2G+buxqFYZ1MOXC45j93JDG7McRMJueqB9MlCvaNPMBoNPp/Ha73f4lAN/17NJn2u32r3U6ncSd+M92yP/4oUu/2Ol0vrikZRKRZqRm/tZ6hSPEKTPSmH0A2OlO8PrVdJoPpltBuf1JWOUGnCu34WzdRvHSTRh2IZX/PhEREV04n8WLiXvPN+mftBHPTfpEOdAfJYX5DDx003p/zL46zLfKDIV1ZFUPQt+hGOazma+jF2G+uhnMZr5+DMNAodGA1+2KY/YrNTflVdFxKgmbBydjH/WGvtN6ic5Ct2Y+APwogOGzfy4C+NV2u/197XZ7IZFrt9tmu93+IQC/jBcbEwYAfiyVlRJdYDqNq3mcEOYTZeVSswRbGIcnTZNYlq3v+XFc+rP/Ceof/044V95gkE9ERERL0+l0fhvALx269Jl2u/3Hj/t93KRPlB9SmG8aQK3MhrduWrXnzfyp8v7zBjjpxX529MHIZjM/T54ff1CZqcfsFxnma6nQbCAwi4gNS3mfzXz9SM18AJgkbDokyiutmvkA0Ol03m23298H4OdxsL4ygJ8G8Dfa7fb/A+BdAAaA1wF8L4APHPrtAYDv63Q6753kv9Vut/88gP8ZQAnA3+h0Oj95bn8RohXnPexg5//+n+BsvY7i1m04V96As3UbVm0t9Ta8dAb5VeHMcsqfP9r7Gh4MHmMynx78zz/4/69bfw3/xht/IuvlKVmWic1WWRncb6cc5hMRERGl7EcBfCuAGl5s0v9LAH620+kc2RXcbrdNAH8RwN8HN+kT5UJ/5Cmv16sOTJPT8XTTfBZCVaVmfiWdqXF0OseN2W8yzNdSw63DiGK4ntTM5+ebjgqNBjyrK95nmK+fQtFC0bHge4sbZ8bC6xSiPNMuzAeATqfzS+12+7twEOKvP7v8IQB/PeG3dXEQ5P/zk/w32u12E8D/AaD67NLfa7fbv97pdDpnXDbRheI9votw1MXkj7qY/NGLwozd2sKNH/lsqoF+0ph9Wg2/+s5v4tfe/dzC9VngaRvmA8DWRkUZ5kvTJIiIiIhWATfpE622/ljdeGtyxL6WWvXnzXyG+XnyfMy+FOY3HI7Z11HDraHkRTCFgabFVivdBdGJFJpN+LY8lr1S49QZHVWqDnxvsnB9IrxOIcozHcfsAwCehfIfBPB3APQSfmkfBz+4f+ikQf4zH8CLIB84+Fh8/WnXeUJPATz/CvJwSf8NolR52+8qr9spN/Mns7k44u8Kw/yVUS6qX1BP5uoxgbq4KjwHpWkSRERERKui0+n8EoDvArB36PLzTfo/BeAfAPhvcDTI7wL4rk6n889O8t84tEn/FoBNHGzSb7/66okoidTMZ5ivp4pro2CbqInNfI791pFVaSICMJbCfDbztdR06yjPIvE+m/l6KjTq8K2S8l6pXIBtq8fvU7akUfvjIcN8Wj1aNvOf63Q6uwD+Srvd/nEA3wTgIwA2cLCDfw/AVwD8TqfTmZ/hj38bwAgvAv0QwL9+5UUrdDqdrwDgTzS0Uvztd5TXna3bqa5je29x991zVzhmf2WUC+oX1JO5+s0IXWwJz0FpmgQRERHRKul0Ov+83W5/EAeh/X8EQEqM+gD+dwA/0el0npziPyFt0l/GxL3nm/SL4CZ9uuCkDfUNhvlaMgwDrZqDWqTeDG+VGS7qyKo0MDENREJhpumyma+jhltDeSqE+YaBQp2bMHRUbDbh2+r3HjliX1+VqnpiwpjNfFpBWof5z3U6nQDA557977z+zF673f4BAH8XgIuDcXx3zuvPJ1plUeDDf3pfea+YcpgvNZxty8B6U/0ijPKnXHCV18dzeTOHDqTpELu9KeZBiAJ39hIREdGK4yZ9otUjhvkcQ6ytVs1FbSg086sM83VkFksYu/L7Wmzm66mR0My3alUYFt8H0lGh0YAnNPMrDPO1JT02E+F1ClGe5SLMX5ZOp/OLAH4x63UQ5Y2/8x4Qq1+Ypt3Ml84ev7xWhmWmN+7/tHYnXfzL9z6PcqGESrF08P+FMsqFEq7WL8M0tD0FJROVQj7H7EvTIaIY2OlOcH2TO+mJiIjoYuAmfaLV0R9zzH7erFcMOKNAeY/NfH1NKjUA6sPXGw7fT9BR00kYs1/nBFFdFZoNccx+VWh/U/bKwmPDMJ9W0YUO84nobIob17H17/+38Lbvwt++C+/xXQT9JzAKDgrrV1NdizSu/MpGVXldF48GO/jpf/3zC9cNGPiZf/ezGaxIb+ViPsfsX14rwzCAWPGz9/Yew3wiIiKiV8VN+kTp45j9/LlcDsV7VkU6AYWyNi6VASy+71U2bNgW39bXUangoqbe74Soqi6qUPYKCWP2Sy4LV7qqCK87OGafVhG/6xPRqZlOCeU3Po7yGx9//1o4HWK+vwPDTHdclDRmf2td7xfI0nj4UsFlK1+hXFC/oPYCD0EUwk75eXdSxYKF9bqL3f7ipgPpuZu2cNwHDANWmSP6iIiIiIgoWRzHYpjPZr6+Nhz5JBOrwma+rsaOA8SL7x3UoOd7IAQYhoGGr3585hU2vHVVaMjN/JIlb4aibFXEZr6wo4YoxxjmE9G5sEo1WKX0W8bSmH3prHJdTHz1ePiKEFpfdEkfl+l8ipqj7ySGKxtVdZgvPHeXKRj14D9+B972XXjb78DbfhfhYBetb/s+tL7le1JfDxERERER5ct4FiAI1SOkmzxXWFvNgjrYCGDCdPQuQ1xk44INKPbO1NST90kTVSFHnJUL6S6ETqzQqMMTwnwH8mYoylZFeN0xmwYIgwiWzcIcrQ6G+USUW/MgxG5PHYpLZ5XrQhoPLzXQL7qkj8tE8zB/a72M339n8XoWzfzdf/a/YvL25xeue48VCyQiIiIiInpJP6HtxjH7+qqb6sdtGPE9CJ0NLXUQVQ2EM9lJC+WZusk9cYyUV0InFRsm5parvOeE6veeKXvSmH0AGI891Bv8Hkerg1tTiCi3tvcmyrPIAWBL82a+NGZfOhv+oksK88fClANdSBtLtjNo5jtXbiuv+9t3U14JERERERHlUW+YEOZzhLS2ylC/BzGMXExmQcqroZMaGuo3vao+z4PWmTNRN7kH3O+krcnIBwz1Zoui8B4uZU8asw8A4yG/TtJqYZhPRLklhaGGcdCG1tlkrg6g2cxXKxXUu2MB+WOpCznMnyCM0p2NV9xSh/nBYBfhZJDqWoiIiIiIKH+kZr5btOA6HACqKzeUw/z9oXpyIGVvGKs3WlRmM8RSu4UyFQUBrKk6ROwVuHFGV6OEjWrWtJ/iSug0SuWitAcD44RJQkR5xDCfiHJLOnN8o1lCwbZSXs3pMMw/Hcu04NrqLcy6h/nSlIggjLDXT3ftjhDmA4DHdj4RERERER1DCvMbCe04yp4dDJXXR7GL/YQQi7I1CNWPTSWYI/bYFtbRvD+AMFABezabwrqSwnwjjmCOeymvhk7KNA2UhKlAkxE/32i1MMwnotySzhy/ovmIfQCYCKPhKwW9JwpkSdrooHuYn/R8THvUvl1bg1VpKu/Ndx+kuhYiIiIiIsqfnvDmeL3CBr9GggAAIABJREFU+dFam6onsQ0jF70Bw3wdxXGMgTDeuxpECMZsC+to3peD3ycmp2DoaiyE+YVwhrDPzzWdVYQwn818WjWcf0VEubW9p/6hRmpC60Rs5hflcfIXXaVQQne6+EOR7mF+pVRAvVLEYLz4ptfj3TE++nWXUl1Pces2/Kf34GzdPvjfldsobt2GXW2lug4iIiIiIsqfnjCSnc18vYVC8DuMSxyzr6mxP0EYR8p7tTBCON4H1q+mvCo6zryn/lyLDGDf9OCHcxStQsqrouNIzXwnmGLOMF9r5WoR2Fm8nnR0AlEeMcwnotwSm/nCGeU64Zj905M+NmNf/9FyV9YrYpiftq3v+XEYNn9wJCIiIiKi0+sLzfxmlc18nYlhfsQx+7rqeeppCgBQDSPxMaVs+fv7yutTx0RsGhjMhtiorKW8KjrOSNjUVAynmPc4Zl9nFWEzIcfs06rhmH0iOrHx21/A01/6exh88Zcxe/g2onl2P/CFUYydbn7H7I/FMJ9j9iXlojRmX/8WgTQtQpousUwM8omIiIiI6Kx6wthaNvP1FUchoulQeW8UuWzma6o/Uz9mwLMwf8SAUUdSM3/iHsQwvZm8SYOyMxKOGymGE8z7A8RxnPKK6KTKwusPjtmnVcNmPhGd2PTulzD8V7+K93+cMEwUL11H5YOfQutPfG+qa9nrTRGE6hdSW+v6B+Js5p+e9LHRfcw+IE+LyKKZT0REREREdFZ9KcwXzqyl7IVjOTw8GLPPwENHfSH0dcIIhRgIxwzzdeTvqx+XcekgzO978iYNyo40kr0YTBH5PsLpFHZZ//ebL6KKMBlozGY+rRg284noxLztd45eiCP4T+4hGOymvpbHe3IIqvuY/TiOGeafgThmf56DMfsb6hf8j/fG3N1LRERERES5IYb5HLOvrXAij2MfRi56DPO1JDW4a2EEAGzma2reVz8uz5v50iYNytZY+DrohAfv3877PNZCV2VhMyGb+bRqGOYT0YnEUQh/52vKe87W7XQXA7nR3KgWUXb1HiM+CzwxwK0Io+RJDvOnOWjmS2P2p16AwZg7RYmIiIiISH9BGGE4mSvvccy+vqQGdxQD49hBj2P2tSSN2a8+D/PZzNfSXGjmc8y+3sRm/vMwXzg+gbJXEcfs+yxQ0UphmE9EJzLfe4R4LrywySDM3xaa+VJoqpOksfBs5ssqRXW7feLr/8ZD0rQIjtonIiIiIqI8SNqIzDBfX+FYHUKNYxcRTPRGPsKIgYdupHHsDPP15veSw/yBsEmDsjP3Q3izQHmvGDwP8/n5pquy8PojDCL4nvpxJcojhvlEdCLe9l31DcNE8fKtdBcDecy+7iP2geQwv8IwX1QuuMrreRiz36w6cIuW8l7SkRFERERERES6SBrHzjH7+pLC/FF08DN2FMUYcmKcdqRx7NXgIMwPhMeVsiWFvu8384VNGpQdqZUPvBiz77OZry2pmQ8kP7ZEecMwn4hOpLB2FfVP/Fk41z8I41CoWrx0A6ad/g58qc18JQfN/LHPZv5ZSB+bpM0RujAMQ5wasc1mPhERERER5UBSmF8rs5mvK6nBPYxfvLezz1H72jnJmH2OkNZLFAQIhiPlvUnpIIaRNmlQdpIC3/eb+X2G+bqSmvkAw3xaLXbWCyCifHCvfQDutQ8AAOIoxLz7GN72XRhG+nuC4jheyTH7lmmhYBVSXk1+bJTX8dZmG+VCCeViCeVCCZVCCTWnmvXSTuTKRgVfe7z4Q9sjNvOJiIiIiCgHugP1z7JV14RlGimvhk4qnKhDqGF0OMz38HpaC6ITkULf2rMwH2GAaDaGVcrHeyIXQVLg+7yZL23SoOyMhc1MZhTAiucAgDmb+doqFm3YtoEgWNzcNBowzKfVwTCfiE7NMC0UN66juHE9k/9+f+Rj6oXKe1dzPGa/UijBMPgGiOSDl97AZ779L2e9jDOTpkZk2cyPgzn8p/fgPX4H3va78Lfvonj5NVz6rh/JbE1ERERERKSnvYE68KiW1EeKkR7CkRDmxy+m3/XYzNdKHMfiOPbnzXzgoJ3PMF8f8335XPWxy2a+rqT2djGc4vm7tNLxCaQHp2QiGC5mBUPhdQtRHjHMJ6LckUbsA3lp5qvPeOeI/dW2JWw02d5TPx+Wrfc7/xTdX/vHQBQcuR7N+UKXiIiIiIgW7QsNtxrDfK1JzfzR4WY+24tamQYzzMO58t7LYT4yKtrQIl8IfCMDmDkHsfDQHyOIQtgmv27qQmpvO8GLMhbH7OvNKVkYK8J8NvNplaQ/H5uI6BU9FsaSlxwLjYRzcnQxEcJShvmr7aqw0aQ38jCZqX9IXya72loI8gFgvvcIkc9An4iIiIiIjuoKDTeG+XoLx+qA8eUx+6SPpFHs1eBwmM+AUSdSe3vimsChSZwDYeoCZSOpmf+czzH7WnNL6piTzXxaJQzziSh3toUw/8p6NRdj6sUx+0WG+atMauYD2bTznSu31TfiCP6Tr6W6FiIiIiIi0l+3L4X5fHtRV3EcIxyrx3oP48NhPgMPnSSNYq8dbuaP9tNYDp2QdK76xD36NTJpswalTw7zX7xXx2a+3tyyelPhUHjdQpRHHLNPRLkjjdnf2iinvJKzudW8hm+5+QlM5lNM5lOMn/1/y21mvTRaoo1mCbZlIAjjhXuP98a4fa2R6nrs1haMYgmxv7i5xHt8F+71D6a6HiIiIiIi0ltXCHzZzNdXNBsrJ7IBwDB6USjosZmvlZ4Q5hejCMVDbymwma8Xf1+9uWIxzJc3a1D6xDD/0Jj9cDxGNJ/DLBTSWhadguOqNxVKjy1RHjHMJ6LckcbsXxHGmOvm0zc/gU/f/ETWy6CUWaaBy2tlPHy6+PyVNqgsk2GYcLZuY3bvKwv3vO13Ul8PERERERHpK4pi7HPMfu6EEznsZTNfX1Jzu/pSOSAYqce6UzbEZv5L00ukzRqUjbEQ+Drh0fLLvD+As7GexpLolFzhdQib+bRKGOYTUe6IY/YTxpgT6WBrvaIM86Xn9LI5W69jdu8rMOwiipdfg7N1G8Wt23CvtzNZDxERERER6Wk48ZVTxgCgJoy3peyFYznsHUWHwvwB24s66XvqsLcaREf+PenxpfT5PfXjwTH7+orj+ETNfACY93oM8zXllNXNfG8WwPcCFB3GoJR/fBYTUa5MZnP0R77y3lZOmvl0cUnTI7Jo5gNA/Rv/TdQ+9qdQ2LgGw+QbcEREREREpNYVWvkAUHX5s4SupDHss7iA+aG3hUfTOeZBiILNx1IHPbGZzzBfZ3MhzB9zzL62vFmA8KVNMs8VX2rmS5s1KHtuwuuQ0dDDGsN8WgHqLStERM9M7n4J4z/8Hcz7TxDH6l34aUoKPfMyZp8uri1heoR0dMSyFVpbKG7eZJBPRERERESJpDDfMICKcFYtZU8K84eHWvnP7fNsYW1IYW+NYb7WxDH7L32N7Hls5utilDCVZHHMvnxsCWXLKcmvQ4YJmxGJ8oRbUogoUf93fgHTu18CAJil2rMx3K+j0v4k3Gtvpr6e7b2J8rptmVhvllJeDaXtXu8hdsa7mPhTjOcTTOYzTOZT3G7dxLfc+kTWyzuWdBTEbm/KFgQREREREWmrK5w7W3FNWKaR8mropKSwVxXm94YeNlvlZS+JTkAaw77YzO8jjiMYBjfUZC2azxGMRsp7kxKb+boaDeWgd3HMPsN8XdkFE3bBQDBfLCKO+tyoRquBYT4RieI4hvf47vv/Hk2HmL77JUzf/RKsciOTMP/RrvqF8eW1Mt9AuAB+8Q//X/zGe7+zcP1bb30yH2G+MD0ijoGd7gTXN2spr4iIiIiIiOh4UjO/xhH7WgtH6jB/FCua+WwvakMKe6svjwOPQkTTMawy30vIWlLQ+3IzX9qsQekbCRNJ7NCDiaOfb/4+J2HozCmZCObhwnU282lVcNseEYnCwS6iqfoFprP1esqrOSA186XGM62WclE9fWEynyqv6+byWhmGsOck6QgJIiIiIiKiLIlhfolhvs7C0b7yej9abOBzzL4+pDHsLzfzAY7a10XSeerjhTCfzXxdSGF+MVx8n9Hvdpe9HHoFrvB6hGE+rQqG+UQkOtzKf1lx63aKK3lhWzhbnGH+xVAuqMP8cU7C/GLBwnpD/Xd4LDy3iYiIiIiIsiaG+WWG+ToLhurwiWG+vmaBBy9QPxY1hvnamgthfmgCXvFoq2PgjxBFi48lpW80EML8gGF+3jglddQpPcZEecMwn4hE3rY6zLdbW7DcbMLzR0J7eWud57pdBFKYn5dmPiCP2mczn4iIiIiIdMVmfj6FIynMX/zZej/h7GhKT1Jrm818fUkj2CeOiZdHNMZxjIGvPkaU0jUWNjE5bObnDpv5tOrsrBdARPoyiy7s1haC/e0j152MWvnzIMReXx3aSgGpbnqzAb7w8EsoF0ooF8ooF1yUiyVUCmU03ToMaQY7AQAqKxDmb62X8fvvLF6XjpAgIiIiIiLKWrevfjO8KjThKHtxOEc4Vp/jrWrm99jM10LSeerVYDHMD0YM83UgNfMnwtfI/myApltf5pLoBE43Zn8fcRzzvVtNSc38ofD6hShvGOYTkaj5qe9G81PfjXA2hr99F972u/C378J97eszWc/23gRxrL6XlzH7jwbb+Mkv/LTy3k9/72dhG2w1JCkXhTDfz08QLj1X2cwnIiIiIiIdRVEsjmBnM19fYULI248VY/bZXtRCT2jmF2LAUbwpxma+HuY99caZiSuF+fKmDUqPGOYrxuzH8zmC4QiFem3Zy6IzkJr50mNMlDcM84noWJZbQem1r0cpoxD/OelMccMALq/lY8y+dLa7YxVhm3wT5DjimP1ghiiOYBr6t0KkMH+nO0YYxbDMbHf4BoM9zB7dgffwDsJRD5v/1n+e6XqIiIiIiChbg7GPMFLvrGeYr69gtC/eU4/ZZ+ChAynkrRk2VO8WMMzXg99Tf77NK47yurRpg9IlBb2qMfvAwah9hvl6ksJ8bxbA9wIUHUahlG98BhNRbmwLzeWNZgkFOx9vIEx89YtBKaSmoyoF9aaNOI4xC7xcfBy3hCMhgjDGXm+KzQw2pvh7D7H/6z+D2cO3EQ52j9xb/9N/CZabj8kXRERERER0/roJjW2G+foKhnvK67FZwDQuLlzfH3ocIa2BvqcOeeuWOhQOR+pGOKVLaubHVfX7VGzmZy+KYkxGQjM/Un/f87tdVF67tcxl0RlJY/YBYDiYYf1SNcXVEJ0//SuMRETPSM38K0I4qiPpbHdpfDwdVS644j3pY6ubpOer9BxfNsO0MP7qby0E+QDgPXo7gxUREREREZEupDDfMICKw7cWdRUOhWZ+uQkoOt7+PMTUC5a7KDqW1NiuC+UFNvP14O8Lj0NdHSBKmzYoPZORJx7nWhY2qvnd7hJXRK8iKcwfDTh5hvKPr7iJKDekM8WlseU6ksbs56FRroOkj5M09UA3lVIB9cpiCwKQn+PLZjcvw6o0lPe8B3dSXg0REREREelECvOrrgkz42PCSCY1863amvh7ehy1nzmpsd1w1KO9GebrYd5XPw52s668zjH72Us6S73WVL//6O8xzNeVbZuwC+rXJMOECUNEecEwn4hyY1toLUtjy3UkNvMZ5p9IuSiPoM9LMx+Q2/nSc3zZDMOAc/VN5b3ZQ4b5REREREQXmRTmc8S+3sKRupnvNNbF37PPMD9zfSHkbZbUG/DDcR9xHC1zSXSMyPcRjifKe05LvXmGY/azJ4X5hgHUWurNM2zm680VXpcM2cynFcAwn4hyIQgjbO+pXxivwpj9CsP8EylaBdimrbyXqzBfmCbx4Mko5ZW84F5Xh/neozt8Y4CIiIiI6ALr9oVmPsN8rYVDdehUbKyj5Kh/rt4fsr2YNSnkbVaETRhxhGjCYDhLfk+ejlBe21BeZzM/e9Lo9UrVgbPeUt7zu8LxJaQFadT+UHgdQ5Qn6lduRESaebw7RhipDzK6vqk+f0pH0ih4NvNPrlxwMfAWQ+88hfnXhOfsgyfZ/QDuXDsa5tutLbjX3oRzrQ1EIWBx/x8RERER0UXEZn4+BUKYb9XW0Ko5mHrBwr19thczFccxulN1MNyqXRJ/Xzjui0fn0fLN9+Uwv7axCWwvXt8XHmdKj9TMr9YcFNfVm2c8jtnXmtTMH3HMPq0AhvlElAv3dtQhp2kAVy/lv5lfLjLMP6lKoawM88fCRgkd3dhUj+t6vDvGPAhRsNN/U8y58nVofuovwLnehnv1A3wjgIiIiIiIADDMz6tAGLNvV9fQqgOPdhePeWMzP1uT+RRe6CvvbTSviL8vGO+jiJvLWhYdw+/1ldcN20Zr7bLy3sAbYR7OUbAKy1waJRgLYX6l7qC4JjXzGebrTGzmc6MarQDW7IjoiDiOMXnn9xBqNqLrgRDmX9moZBJ8npUY5rOZf2LSxypPzfwbl9XN/CgGHj1dfEMlDWbRxdq3/wAqH/hGBvlERERERPQ+Oczn24q6ivwpYk99VKFVa6FZc5T3ekK4RemQWvkAsF5dh1lSFwPCsTpMpnTM++rHrdBsYr2sDoUBYJ+j9jOV2MxfW1Pem/f7iMNwmcuiV8BmPq0yNvOJ6Iigt4Ptn/1bAIDC2lU41948GLV9vY3ipRswzGyCc6mZf+Oy+gcZXY3n6h+mGeafXLnoKq+PcxTmX9mowjIN5dER93aGuHWlnsGqiIiIiIiIjoqiGPtC4MFmvr6CoXyus11bR6umDqOkx5rSIYX5Bgy03AZm1Sai6eL7Y+GII9uzJI3ZL7aaWCs3xd/XnfSwWVGPc6flSw7zy+rfFEXwez04whh+yhab+bTKuIWWiI7wHr79/j/Pu48w+v3/D7u//JN4+FP/FWI/u11s91ckzJ/M1R9DhvknVy6oX1DnqZlfsE3xeAjpuU5ERERERJS2/thDpNiEDDDM11k4kkdBW9UWWjX1JnmO2c9Wd6IOhetuDbZlw6qog+FwzDA/S35PauY3UC6U4NrqSRhJkxho+aQx+0nNfADwu/JmKcqW1Mz3vQDeLEh5NUTni2E+ER0xe9hRXi9cug7TzeZs+jCK8fDJ4hnpQB7DfHXgXCkKOz5pwSqM2QeA65vq5y7DfCIiIiIi0kW3L4e7DPP1FQzVYb7pVmEWHLSEMfv7bC9mSgp310oHR+HZDPO1JDbzmwcj9tdK6seNYX625Ga+C7tWhVEoKO/7e3vLXBa9Arcsx50jblajnGOYT0RHeA/vKK+7V99MeSUvPOlO4AeR8l6ewvx5OMc8nCvvlQvqXfG0SAzzffURBrq6KTx3GeYTEREREZEuusI5s4YBlF2+rairUAjzrdpBuNiqq9+D6I3kSQy0fHKYfxAGW5WG8j7D/GzN+33l9ULz4PFimK+fYB5iNlW/R1upOzAMA8W1lvI+m/n6clx5k+EwYXMiUR7wVTcRvS+ae/B2vqa851zPLsyXwk3DAK5vVlNezdklNccrwuh4WlQpSs38fL0okzaiPHw6QhiqN68QERERERGlqSs0tauuBdMwUl4NnZTUzLerB6Ojm0IzP4piDCf+0tZFyY4P84Vm/oihcJb8fXW4W2wdPF4M8/UjtfKBgzH7AMRR+2zm68uyDdgF9WuTESfPUM4xzCei9wX9p7DK6l2+7rV2yqt5QQrzL7XKcIt2yqs5u6SwWWqb06JVGbMvhflBGGO7m68pA0REREREtJqkZn6txLcUdRaOpGb+QTgljdkHgP2EkIuW69gwvyqN2Vc3wykd857UzH8W5pfVj9s+w/zMvFKYz2a+1tyyup0/FF7PEOVFflIwIlq64sZ13Pyxn0Q42MXs4R3MHt6B9/AOgt4OChvXMlvXPSHMl8aU62qcMAaeYf7JSR+r8TxfAfi1zSoMA4gVEwzvbQ9x7VJ+pk4QEREREdFqksN8eZQtZS8YqsMmu3owNrpRdcSfR/cHM7x2pb7M5ZGgOzljM38yQByFMEx+XqYt9DyEU3W55Lgx+3sThsJZGQthvm2bcNyDyEwO89WbpUgPjmtipNhfM2Qzn3KOYT4RHWEYBuzGJVQbl1D98KcB4OAHAiO7XfdSM19qNutKao4bMOAW5F3xdNRaqYnXmzdQLpZQLhz8r1Iooe7m6/ngFCxsrVXweG+8cO/+zhB//OuvZLCqRZE/g/f4HXgPO3CuvYnSrbeyXhIREREREaVkn2F+LoXCmH2rtg4AsC0T9UoR/dHiSH0287MRhAH6nvr9r+fNbinMRxwhnAxhC819Wp55T27XF5sHm2ekMH9/2kccxzB4ZEnqpGZ+te68/3g46wzz88gVXp+M2MynnGOYT0THynJnbxzHePBECPM389VclsL8UsGFmeFmibz56NaH8NGtD2W9jHNx/XJVHeYLz/m0TP7oi5i8/UXMHt6B/+Q9II4AAPU/9qcZ5hMRERERXSB7DPNzJ45jBMKYfbvWev+fWzVXGeb3hgw8srA/k0flHzdmHzg4WoFhfvqSRq4f18yfRwGG/hh1J1/vb64C6fz0yqEjSDhmP5/csvo9do7Zp7xjekREWtvtzTD1QuW9G1v5amJLYT5H7F9c0lER0jSKtIzvfB6D3/0V+Dvvvh/kA8Ds4Z0MV0VERERERGnr9oUwXziTlrIXTUdAGCjvWdUX4VSzqp4QyGZ+NroJ56evlw42YVjlOiAUboLB3lLWRcm8XfXH3XRdWOUygBeTFVSkoxVoucRmfvVwmN9S/ppgNELo8eukrhxhs+Gwz8eM8o1hPhFpLSnUvLG5GmF+hWH+hSUdFXF/Z4QoUhxemBL32pvK6/6T9xD53MlKRERERHQRhFEstrSrLt9S1FUwlENdu3YozK8LYT7PFc6EFOY7toNSwQVwMDnTrqoDxjDhcafl8ffUH3dnY/39ce1Npy5O5EzaxEHLM5K+tx36ulgUxuwDbOfrzC2xmU+ria+8iUhr94Qwf73holIqpLyaVyM284sM8y8qKcz35yGe9tTPlzQ419vqG3EE7/E76S6GiIiIiIgyMRh5kPYYs5mvr3AkhEyGeWRMe6vmKn/ZPsfsZ0JqaK+VGkfOVLfq68pfFwx5jncWpDC/uP7icTJNE023rvx1DPOzITXzTzJmHwD8Lj/fdCU18+d+CG+mnlpDlAcM84lIaw+Es8Pz1soHgMuVS/j4lbfQXr+NG/UrWC+14NoOx+xfYNc35XPRshy1X1i7AtNVr8172El5NURERERElIW9hBZbTXiznLInNfOtSgPGoRHtrRrH7OtECnVfPm/drklhPpv5WfCkZv760cfp5cfxOYb52RhLY/YPbXKyXBdWpaz8df4ew3xdSc18gO18yjc76wUQESW5ty2E+Vv5C/O/7fVvxre9/s0L1+M4u3HqlK2yW8BGs4RdRQv/3vYQ3/ihyxmsCjAME861D2D6zu+9f810K3Cuvgm7mc2aiIiIiIgoXV3hTW/LNFB22A/SVThUN/Ot6tGWqRTmS0cr0HKdOMwXmvnhgGF+Fvxddahb3GCYr6s4jjESjhOpvvR1sdhaw3Q8Wfh1/j7DfF1JzXzgIMzfSChWEemMYT4RaSuOY7GdLI0nz6PD49Lo4rl5uaYM86WpFGmptD8Ju7YO93obzrU3UVi/CkM4442IiIiIiFbPvhDmN2sOTP4cq61gpA6Z7NrRs9alMfvDyRzzIETB5vSFNJ00zLfYzNfKKzfzJzx7PW3eLEAQRMp71fpLYf5aC9MHDxZ+nd/l46YryzLglmzMposj9aVNHER5wDCfiBCO+zDdMgxLrzPoeyMPo+lcee8Gd9HRirh+uYrf7TxZuH4vwzH7AFD/+HcCH//OTNdARERERETZ6fbVYf5aXd3oJj2EwtnpVu1oM7+Z8Dj2hj4utXgkYJq6k1dr5geDLuI4ZmEkRXEYimenLzTzy1Izv3/u66Jko4SjRBaa+evqzzdf2MRBeqjWXcymo4XrQ+F1DVEeMMwnIuz+yj/A5M4XULxyG+61N+Fca8O99qb4A0Jaks4MX6VmPl1sN4Xn8v2dIX8QJyIiIiKizOwJzXyp0U16CIQx+/bCmH35cdwfzhjmpyiOY7mZ/1IIbL+0KeP9P2M+Q+RNYLmVc18fqfm9PhCpG94nbuZzzH7qksL8ysth/lpL+evYzNdbte5gd0cR5guva4jygGE+EWH28G3E4Rzegw68Bx0A/xQA0PqT34/Wp/+dzNZ1f1sd5jeqRTSqbAJcZDujp9ib9DCZT9//39if4FbzOr7x2kezXt6pSBtTJrMA3cEM6w2+gUJEREREROnrSmF+3QGgDrAoe6Ewbt16acx+tVSAbRkIwnjh1/YSwi46fyN/jHm0OBIaUDTzhTH7ABAO9hjmpyipnV1cP7rpYq3UUP66kT+GH/go2sVzXRvJxsKodce1USgcPV6kuKbePOPvqScykB5enrDwHMfsU54xzCe64ILBHsLBrvJecfNWyqs5Shozfn2TrfyL7md+/xfxuXtfWLj+7a9/amXCfOCgnc8wn4iIiIiIsrAvhPlrNRfAJN3F0InEUYhwrB7b/XIIbJoGmlUHu4qxw/tDthfTlNTOXi8d3YRhVVsADACLmzCC4R6KmzfPeXUkkcJ8o1CAXTv6Xs9aWd3wBoDurI+t6qVzXRvJRiN1oKsKgJ11Iczv8lgLndWEY2TYzKc8M7NeABFla/bojnjPvfZmiitZ9ODJ4jgcQB5LThdHpaAOuCfzacoreXW1chFNYceotKGFiIiIiIho2aRm/lrCWeuUrXDUgyrkBZ6HwEc16+pR+12eK5wqKcw3DAMN9+h7YIZlw6qqR7YHA57jnSZvV/3xdtbXF0Jeacw+AHQnHLWfJunc9Krie5vUzI98H+GYm9p0JTfz+b2N8othPtEF5z1Qh/l2awtWuZ7yao6SgsykJjNdDGUxzM/nC2lpg8p9xflOREREREREyxbzWdQCAAAgAElEQVRGsThqvcUwX1vBUB79rBrPvtFQh/lPe/nbKJ9nUpjbdOuwTGvhujRqP0x4/On8Sc384sbi4+PajvheVtJkBjp/A+HrW10xGVMK8wHA73LzjK5UGzMAYDjwEMfqDW9EumOYT3TBedt3ldfd6+2UV3LUcOKLbxywmU/SD0BjP59vOEgbVO6zmU9ERERERBnojzxEwvvdrZo6AKbshSMhzLVsmKXqwuWNpvpn612G+amSwlypzW3V1WF+MGS4mCZPODfdWVc/PtLjyTA/Xf2eup1dby5+byu05IkKfnf/3NZE50sK8+d+CN8LUl4N0fmws14AEWXryvd/Bv6T9zB7cAfeozuYPegg2N+GczXbEftJIeb1y4s/gOpuf9rH5x9+CU23jrpTQ9OtoeHW4doOz1c6g2qxorw+9PLZZL+xqX5OM8wnIiIiIqIsJI1ZX6s7GO6muBg6MamZb1fXlO89bCiaqACwyzH7qdo7ZZgvNfM5Zj9dYjNfOGd9rdTEg8HjhevdCUPhNJ2mmW/aNgqNBub9/sI9T3j8KXvVhE2Hw74Hxy2kuBqi88Ewn+iCM0wLztZtOFu3AfwZAEA4GQCKMV5pkkLMimtjTTjTTWfv9R7ip774MwvXXdvBP/ruvw3T5KCU03j5zLjnet4QcRznboPEjS3132cw9tEfeWhU9RljGccR5rsP4W2/g+pb35a7jzURERERER2vK5wra1sGauViyquhk5LGrFs1dbjIZr4e9k8b5rOZrwUpzHcUY/aBpGb+YlBMyxFHMYbCZiVVMx842JyhCvPZzNeX1MwHgOFgho0cFgWJGOYT0QKrXM96CbgnhPk3LtdyGR72ZwPl9aJVYJB/BlKYPw/nmAYzcQy/rqQx+8DBxpYsw/wo8DF77yuYPejAe3QH3sO3EXkTAEDp5kdgNy5ltjYiIiIiIlqOPSHMb9ZcmGb+fia/KIKROlyyay3ldSnMn3oBxtM5KiW2F9PQnZxPMz9kmJ+aOI7h7UrNfCHMLzeU1zlmPz2jkYdIOEOmLnw9LK6tYXz33YXrflc41oQyZ9smSuUCppP5wr2h8PqGSHcM84lISw921OPSk0JPnfU9dZjfcLPfOJFHSR+3/myYuzC/WXVQLRUwmi6+yLy/M8Rbb2xksKoD8dzD9s/+LeW92cM7qDLMJyIiIiJaOfvCm93rOZyUd5HIzXx1uHhJCK+Ag3Y+w/x0SGGuFOZLkxai2RiRP4VZzNd7InkUDAaIA/XZ22KYLzbzGeanRRqxDwANKcwXjk3w9xjm66xWd5Vh/mjgZbAaolfHOigRaSmpmZ9HvZn679MUGuaUrOnIHzdpCoLODMMQn9vS50JarFINhfWrynuzh3dSXg0REREREaVBGrO/1mCYr7NgpA6X7Kq6mb/WcCENP9ztc9R+GvxwjqE/Vt5bK59uzD4ABMKGDjpfSeeln3bM/v60hyiOzmVdlGzQE46QsU2UKurNS8U1IcznmH2tVYXNh2zmU14xzCci7Uxmc/F8tryG+VLA3HDYzD8Lt+DCsdTnNPZyGOYDwM0t9XNbmlKRJudaW3ndY5hPRERERLSS9oQzhVu17I4Ao+PJzXx1GGVbpviYSu/L0PnaT2hlr5+ymQ8A4YCj9tPgCyP2DctCoaEep79WUm+qCeMIAy/7934uAqmZX2+64rGuxTX14+Z3+bmms1pd/b1tKLy+IdIdw3wi0s6DJ/IL2PyG+ep2Ncfsn11DmGow8LJtsp/V9U09m/kA4F57U3nd276LOFgcWUVERERERPm2P2QzP2+iuYdopm542wnh74YwWvopw/xUJI1Yl5rcpl2EWVa/nxQMGTCmQWrmF9daMEx15CJNWgCA7oSj9tPQF5r59YQjR8Rm/n4PcRiey7ro/FWF1yujIcfsUz4xzCci7dwXwkunaCWe56YzsZnPMftnJm2EkI400N1NYaNKdzDDeJptYO6ownzTgrN5C8GYY8WIiIiIiFZNV2iurQtjayl74Uj+2cyqnj7MZzM/HVKYXyq4cAvy55tdU49y55j9dEjN/OK6fARC3anCMi3lvaRNHXR+xGZ+wkY1KcxHFGE+yOd00IuAzXxaNXbWCyAiepkU5t/YrMI0hcPcNNcT2uJNNvPPTArzpY0TukuaOnH/yRAfvCW/+bJsxUs3UFi7isKlG3CvvQn3ehvFrdswCxyxSURERES0asIwQm+kbq6t1fO5wf4iSGpk2zX1mGgA2GioH9M9ocFK56s76SuvS6385+zaGvyddxeuc8x+Orw99aaJpDDfNEy03AZ2J4u/l2F+OgZCkJvUzHfW5ffj/L0uii356ytlpyZsPhwOZojjWDxWgUhXDPOJLqA4jgFA229a0ljx6zkdsR/FkTj6nc38s2s66o+ddKSB7jaaLkqOham3OKLr/na2Yb5hWrjxI383s/8+ERERERGlpzfy8OxtgwUtoelG2QuH6ma+4ZRhFuWgimP2s7U3VT9ux4X5Vl1q5jPMT4MvjNl3NuQwHzh4XNVhPqcepkFs5ieE+XatBsO2EQfBwj2/2wXwxnktj85RVQjzg3kEbxbALRVSXhHRq2GYT3QB+dt3sf1zPwHn2ptwr70J51obzpU3YBb1GJf3YGekvC6NIdfdyBu/v4HiZQ2HzfyzWrVmvmEYuL5Zw9v3F3djSxtciIiIiIiIzlt3IDey1zhmX1vBSN0UtqvJrVFxzH5/yvZiCqRG9vHNfCHMZzM/FVKYn9TMB+THVZrQQOcnimIMB+qpM/Wm/L3NME0UW014T3cX7vldbsLQlTRmHzho5zPMp7xhmE90Ac0edBCO+5jc+Twmdz5/cNEw4Vz7AK7+Bz+R6Q9q3jzEdnesvJc0hlxnvYRwmWP2z06aaiAdaZAHNy6rw3zp6AkiIiIiIqLz1hXGENuWgXqliEDRTqTshcJZ6XYtecqbNGbf80OMp3NUy8VXXhvJ9idnDPPZzM9MHMfimP3jm/kN5XWO2V++0WCGOFKXrZKa+QBQXFtXhvmesKmDsldNCvP7Hi7lNGegi8vMegFElD7v0duLF+MIgJH5juuHT0biOL+8NvP7CeFy3ammuJLVIm2EyGszH5Cf4/efqKdVEBERERERnTepmd+qu5m/Z0CyQAjzrePC/IQQi6P2l++szXzpcY0mA0SB/8rrIlk4niCaqb9OHtvMLwvNfIb5SzcQNqoBQCOhmQ8AxTX1hBM28/Vl2xZKZXX7fpQwgYhIVwzziS6g2YOO8rp7/c2UV7JIaiDblonLa+WUV3M+pHC5UizDtjgg5aykZv4s8ODl9AdXafrEk+4EM4/tFyIiIiIiWr6uMIaYI/b1JjXzrWPG7K/VHZjCHo1dhvlLFcURujP1eHUp9H1OGrMPyM8FOh9JbWznrGP2GeYv3UD4elYoWseOXC+uqTfP+F1+rums1lC/bhkyzKccYphPdMGE4z6C3o7ynnNN3zD/+mYVlpXPL1m9mfrv1HQ4Yv9VNBKOKEiahqCzpKMkHrCdT0REREREKZCa+Qzz9RaM1A3RpNAXACzLFB9bhvnLNfRGCKNQeW/9uDH7CY8rR+0vly+F+aaJQiv5cVsrqTfXTOZTzAL1Rio6H/2e+ntbvXH81JniOsP8PKoJ39tGwqZFIp3lMxkjojObPbwj3nOvtVNcido9IcxPCjl1JzXzpWY5nUzSZoi8jtrfXCujaKu/Nd9/ks8NCkRERERElC9SmL/OMF9bcRzLzfxacjMfANaFUfu7CWOp6dV1p+pWPnD8mH3TKcF01BMs2cxfLm9XHeYXGg2YdvIEzqSJC2znL5fUzK8nHDXyHMfs55MU5rOZT3nEMJ/ogindegtb3/cZtL7130PpjY/DdA/ObLfrG7CPOUctDQ+EwPLGZn7Plu8LzfykZjkdr1RwUTDVPyTlNcy3TAPXhOe6NLWCiIiIiIjoPHWFALfFMF9b0WyMWDhu7rhmPgBsSGE+m/lLJYW3lmGifoICiFVXP7bBgM38ZZKa+c7G8Z9ra25DvNedMMxfpoHUzG8e/72tKByfEAwGiObzV1oXLU+17iivD7lRjXKIhzUTXTCmU0L59sdQvv0xAEAcR5h3HyMUxrGlaR5EePR0rLx3Yyu/Lfa+x2b+MhiGgbpbw95k8bkrHW2QBzcu1/Duo8XnzL1tff9OwaiHOPBQaF7OeilERERERPSKukOO2c+bcCQ3se3q8c38SwzzM6F6PwMAmqUGTOP4Dp5dW8f86f2F6xyzv1xSM18KfI/8GruIarGCkb/4/ieb+cu1jGY+cNDOdy9vnnldtDzimP0hx+xT/jDMJ7rgDMNEcf0asH4t66Xg8e4IYRQr7+V5zH5PaIk32cx/ZVeqmyiaBdTdGhpuDU2njoZbw+3WjayXdmY3hee6NLUibXE4h7fzHryHdzB72IH38A6C3hNUPvItuPxv/xdZL4+IiIiIiF5BEEboj9Rvcq81GObrKkgYq25Vk8e1A2zmZ0UKb48bsf+cNHWBzfzlEpv5JwjzgYPHl2F++sQw/wTf24pr8jRbv9tlmK+pWkNu5sdxDMMwUl4R0dkxzCcibdzfGSmvm6aBqxsrOGbfye8GBV185tv/ctZLOHfXhTD/8e4Y8yBEwbZSXtFR+7/xc+h97p8sXPce3MlgNUREREREdJ56Qw+xeo89m/kak85ItyoNGFbh2N+/0ZDDfAYey/OqYb40Zl96PtD58Lvqj2/xBGP2AWCt1MC9/sOF6xyzvzxhGGEotLFP0sy3y2WYrototji5Rno+UPaqwuuWIIgwm85RKhdTXhHR2R0/r4eIKCX3hebxlfUKCnY+v1zFcYy+J4T5bOaTgtTMj2LgoXAMRZqcqx9QXg/6TxBocFwHERERERGdXXcgnyPLMF9f0s9iVlVukx62IZwZ7QcRBmP/zOuiZPts5ueSNGb/NM18FTbzl2c08ABho1pD+Pr3MqmdzzBfX9KYfeDZc4IoR/KZjhHRSrovnAl+cyu/DfaxP0EYhcp7HLNPKlc2KrBMdevh/k72o/ada2+K99jOJyIiIiLKNynMty0TtfLxDW/KhtTEtmsnDfPlZipH7S+P1MQ+eZivfnzD0T7iMDjzukgWTqcIx+qiRXHjZJ9va2WG+WnrJ3wdO0kzHwCcdSHM32OYr6tqTT1mHwCGCZsXiXTEMJ+ItHFPCCpvCE3lPOh5A/Few83v34uWx7ZMXL2kPlZChzDfrrZgN9RngU3v/0HKqyEiIiIiovMkhflrDZej1jUWSGP2q60T/f5mzRU3le/1GXgsy6uO2beFMftAjHDMYHgZvITgls18fQ2EML/oWHDck51ELTfzOaVSV5ZtolxVj9IfsplPOcMwn4i0EEYxHj4dKe/d2FQHm3lQMG18661P4mNbH8Kt5nU03TpM4+BLL8fsk+TGZfVzXtrwkjb3xgcXLxomopn6c5iIiIiIiPJBDPMT2m2UPamZb52wmW+ZBtYa6nHET9nMXwov8DGeqz+260Jz+2WWMGYf4Kj9ZfH35I+rFPa+bK2k3mTTmw0QRdGZ1kXJBj3197Z6s3TijWrFNfXj5iU8Jyh7NeH1y4jNfMqZk207IiJasp3uGPNA/YI1z838y9VL+M+++T88ci2KI4y8MYoWRxSS2sFz/vHC9Qe6hPm3PoLRl38Txa3bKL32EZRuvQX3xodhOicbTUZERERERHrqCi1sKeglPQSjVxuzDwAbjRKe7i+GyxyzvxxJLeyTNvNNtwKj4CCeLzZMpWkN9GqkML/QqMMsqhvAL5Me3yiO0PMGJ3786eQGffXXsXrj5O9jFaUx+2zma63acLHzePH9VI7Zp7xhmE9EWri/rQ4pDQO4luNmvoppmKhzxD4luClsYHn4dIQwjGBZ2Q7WqX7o06i0vxlWabU+N4mIiIiILjqxmV9nmK+rOAoRjtTBsF09eZh/qVnCVxXXd4UQjF7N3kQOAE8a5hqGAbu2jnn30cK9cMi28DJ4u+qPa3HtZCP2AWAtYfJCd9JjmL8EcjP/5N/b5DH73Dijs5rw+mXY55h9yheG+UQXQBzHePgP/yoKrctwb72F0q23UNi4rtV5d/efqMdzb7bKcIv8UkUXizSNIghjPN4b4/pmtptB2MAnIiIiIlpNDPPzJxwPgFg96dCqqcdCq6w31T/nsZm/HFIzv1Iso2ifrOENAFZdHeZzzP5ySM384sbJN87UihUUTBvzKFi4lzSxgc5uIHwdO48wP5rNEEwmsMvlM62NlqtaV4/ZZzOf8oYJGdEFEOw/hr/zLvyddzH+w98GAFiVJtxbH8H6d/xF2I1LGa8QuC+MD8/ziH2is7p6qQrTAKJ48d79nVHmYT4REREREa2m/YG6qcYwX1+hMGIfAOyEM9VftiGEWgzzl0MKbU/bypYe44DN/KWQzkd31k/+uWYYBlqlBp6MF/8shvnLITXzG8ImJhUpzAcO2vkM8/UkNfNHwusdIl1lO6eXiFIx/dqXF66F4x7GX/0tGI4eLzTuCWG+NG6c6Ln9aR93u+/hdx99Gf/i7ufw81/9Ffyj3/s/8QdP7mS9tDNzChYur1eU96SNL0RERERERK9iHkTojxnm5414Nrppwyyf/D2VS2Izf4ZItdOcXsn5hfnqgJHN/OXwd9Wfb8VThPmA/DgzzD9/YRBhNFJ/b6s1TtPMlyed+F352AzKljxmf4aY39soR9jMJ7oApu8thvkAULz8OixXHRimKYpiPBCb+TyTm5L997/xWXyt92DhetOt48Obb2awovNxY7OGx7vjhesM84mIiIiIaBl2e1PEwvvaG6doL1K6QiHMt6tNGMbJe1zSYxyEEQZjH82aelQxnc15hfmW0MwP2cxfCr8rNPM3zinMnzDMP2+D/gwQvredpplvFgqw63UEg8HCPen4BcqedJRCGEYYjzxUuVmRcoLNfKIVF8cxZu99RXmv9NpHUl6N2m5/ipkfKu9xzD4dp+HWldd7s8UX13kibWSRplgQERERERG9iifdiXjvUothvq4CYcy+JTS2JRsN+THmqP3zty+Etqdu5telMftdxHF06nWRLPJ9zPvq95rYzNfXIOHrV/2UG9Wkdj6b+fpqtuSpxL19fm+j/GCYT7Ti5rsPEI7VLwRLt95KeTVqSU1jhvl0nIarfo70cx7m39xS/70ePBlxxCEREREREZ27nX11mN+oFuEWOdxTV1Iz36rKI6FVGlUHtmUo7z1lmH/uutO+8vrpx+wLIXIUIhyr/xt0Nn5XONICZwjzywzz0zLoz5TXHdeG457ue1txTb1Jyt+TnxuUrVKlgELRUt7rJWxiJNINw3yiFWe3LmPr+z+D5qf+ApxrbwLPR6wZJtwbH852cc9IYf56w0XZLaS8GsqbptDM78/y3WC/vqkO8/15iCfCm2xERERERERnJf2csZnQaqPsBUN1I1QMeQWmaWBdaOezmX++oijC/kwdtK8LIa9EauYDQDjg6O/z5CWMUnfWTzcJY62k3mzDMP/8Sc3807bygYQwP2GjB2XLMAw0helCfTbzKUe4rZZoxZl2EeXXP4by6x8DAETeFLP7X8V8/zFMR48xefd3RsrreW/lD7wRPnfvC2i6dTTcGhpuHU2njlLBhWGod7vT6TUcKczPdzP/+qZ6zD5wsAFma72S4mpOJxjtIw7nKDQ2s14KERERERGdkDRmn2G+3kJhzL5dO10zHwA2miXsKJ4He30GHuep7w0RCSPwT9vMN8s1wLKBMFi4Fwy7cM60QlLxd4UpGJUKrNLp3mOVHudZ4GEyn6Jc0OM921Ugh/mnPyudY/bzqdEq4akif+h1+b2N8oNhPtEFYzollL/uj2W9jCOkZv7NnIf5jwY7+N9+9+cWrhdMG//wu/9HuDZ/pDoP0pj9npfvZn7ZLeBSq4Snil2i93dG+IQegzUAAOFkgOm9r2D2tS9j+t6XMd99gNrHvgOX/tx/mvXSiIiIiIjohJ4IDbXNNYb5OgukMfu10zWFAWBDaOZzzP752pvIwd9pw3zDMGHX1hD0nizcC4Zs5p8nqZnvbJxuCgYgj9kHgO6kh7LwuUin1++px+w3ztDMd4TjFPwuP9d01hRex/Q5+ZRyhGE+EWUqjmPcE8L8vDfz+566GW4YBhyrmPJqVpc0Zn/kjRFGISxTfS5SHty4XBPCfH02Kuz/y/8L+7/+MwvXp+99OYPVEBERERHRWUlj9i8L42kpe3EwRzRV/3xoV88Q5gtNVY7ZP1/SKHXbtFFz5Cl9Eru2rgzzQ4b558rfVX88pdHrSdbchnivO+3heuPKqf9MUhv21WF+rXGOzfz9HuIogmHyVGsdNYTXMT2O2acc4VcXIspUb+hhPJ0r7+U+zBfGvDfcOsfsnyOpmR8jxtBTH+GQFzc21X83ncL8wvpV5fWg9wRzxZsJRERERESknyCMsCcEtpfYzNdWIIzYB87WzL8kNFV3hTCMzkYK81ulxpneL7Lq6rZwMGCYf56kZn5RaGsnsS0bdWHjhvT8oLPpC9/bztLMlzZuxEGA+UCf9+roqKZwXFCvO0EcxymvhuhsGOYTUaakVj6Q/zC/N1P/3ZpOvv9eumkIzXxAfgzyQvocuP9kqM2LzdLNj4j3ZmznExERERHlwl5/hkj4EeOy8CY4ZS8cyuPa7TOE+etCuNXtTxFJTxA6NSmsPe2I/efsmhDms5l/rvxzHLMPyI83w/zzE8xDTEa+8l5dmESSpLguf131u/LmKspWY039vS2YR5iM1c8PIt0wzCeiTEkN42bVQb2S71H0Sc18Oj+1YgUG1DvXpaMO8uKmEOZPZgG6Az2aEValgeLmTeU9jtonIiIiIsqHJ1353NhLHLOvLSmsNQoujOLpH7cNIcwPwhi9kXfqP4/Uzj/MVweMbOafL08as3+GZj6QEOZPGOafl0HCVJH6GZr5hXodEEbp+7u7p/7zKB3NhNcxvS5H7VM+MMwnokxJzfzrl09/Rphu+kIrnGH++bJMCzWnorwnPQZ5cSPh8+Detj5/N/fWW8rrwYA/yBARERER5cGTfXWYXysXUHYLKa+GTiro7Siv242NM41rl8bsA8CuMKqaTm//nMN8acx+OOxqM9Uv76IgwLynftzYzNfXIOHrVr1x+ma+YVni4z178vTUfx6lo1JzYNvqKLQvvP4h0g3DfCLK1IMd9ZnmeR+xDyQ18/P/d9ONtEGiJzwGeVEtF9GqOcp795/oE+aXnoX5dmMT1Y9+By79+R/DzR/9SVz9wb+Z8cqIiIiIiOgkpGb+JY7Y19r/z96dR0mWnuWBf27sa0ZkZGTknrV0Vd9e1IukRmIRIAO2WMR2wNgatpEYzIBtYGTAM4dlGGyOx8hjMcgeMDBjDAifwQxiMQMjJNCKAKnp7uqlFF3ZVVmVmZWZkZEZEZmxL/fOH1lFZVd8b1QuEfd+EfH8ztFR1b2VEV9n3LgR9z7f+36tojo88iWmT/V4E9EA/ELgwTC/f/aqJeX2frfZt9tNWDX1fTc6mVahCAgTI05dmR9hmD9o+0V1ZX4o7Ecg6DvVYwYzGeX2Ri53qsejwTMMAwmhOp+V+TQsTnfGIiLqE6nNvtRefJgUG8ISAqzM77tkKI41xbWwNKFimCzNxFE46G5nuCZMhHFD+MJTWPrHvwh/Un1BQ0REREREetsWKtNmUgzzddYuqSvz/cmZUz2eYRhIJ8LY3K107WOY3z9SWDslhLsPIoX5wOFSDN7I8N9jc1tjV16yIHjqNvuTyu0M8/unJJy3EsmTV+XfFcpksI+Xu7bXtxnm6ywxGcHuTvdnGyvzaViwMp9oBNmdNtZ/9Uew80e/iPLLn0S7XHB7SEr7laa45tpSZvgvNFiZ75xEUD1BYtjb7ANylwppIowbPIEQg3wiIiIioiG2U1AHHhlW5mutXVSHR74zXJ+lhVb7Owzz+6LaqqHWVlcLn7rNfiwJGOrb/J0DOYSm42sKYb4nFII3errzpPR6l+oHaFudUz0mvd5BSf1ei/dYUuRBgjNCZT7DfK0lU0JlvvD9h0g3rMwnGkGNretobt9Ac/sGDp7/CADAP7WA8Lk3YPLt74I3rEeY3CuMXJrVY4yn1Wg3UW+rJypIwTOdntRmv9QYjcp8FZ3CfCIiIiIiGm7bQpv9jNCWltxn2xZaJanN/lnCfHXF6q4QitHJ9Kq6Pm2Yb3i88MYmlcF9e59hfj808urfY3AqBcMwTvWYqXBCud2GjWKthHQ0darHpXsGVZmvUs+pO6WQHqQ2+yW22achwcp8ohFUW32pa1trdwMHL34MnsDpv6z0mxRGRsN+cZ3wYdGrvXuSlfl9J3U7KI5AZb605MR+pYmS0NmCiIiIiIjouDqWLbZQz7DNvrY6BwWg01buO0vnNKkyn232+2OvKof5k0K4exy+CXWr9zYr8/tCqswPnLLFPgCkeiyrwFb7/bFfVE9CmhhAZX6nUkW73N3GnfSQFL7PFAs12Lbt8GiITo5hPtEIqt/sDvMBILT0CAyv3+HRyKQwf3kmfupZrbooNeQQWaoip9NLSpX5PSZVDAupMh8AbrE6n4iIiIiIzmivVEfHUt/IZpt9fbVLcktnttnXlxTSxoMx+M9wz84XF8L8/b1TPybdI1bmp08f5kf9EQSE15xhfn/sC+ets4T5oZkZcR+r8/UlVeY3G23Uay2HR0N0cgzziUaM3W6hvnZVuS987g0Oj6Y3KcxfzMQcHkn/SSGyz+NDxM82hf0mVebvN8qwbMvh0fRXIhZAPKK+uFtnmE9ERERERGeUK6hb7AOszNdZq6gO841AGJ7Q6e+rSGH+3r486YOOTwppT9ti/y6vUJmvar1PJydW5qdO3wrfMAzxdWeYf3atZge1qjqknUicvnNtYDIJw6devbqxLU+yInclU/L9+CJb7dMQYJhPNGLqt6/BbjeV+0LnnnB4NL3d3FIH3lkSsCIAACAASURBVMuzw9+GXmrvnggNf9cBHSWC6sp8y7ZQbgx3iyvDMMTq/NXN4e88QERERERE7pLC/EjIh1hYn+5+9HptIcz3JzNnuu8wLYT5lmWjeKBuWU3HN6gw3xdXh8pss98fYph/hsp8QH7dGeaf3X5JDmgnkqcP8w2vF8HptHJfPccwX1fxeAger/qzsdRjUiORLhjmE42YQOYcMt/8XsTf+PfgT8397XYjEEZw7qKLI3u93VINe/vq9b6XZ4a/Db1UmZ8IDv9EBR1JbfaB3kseDIvlWfV/32vrJYdHQkREREREoya3p76JzRb7epMq88/SYh8AphJy9SJb7Z9dvqJuez915jBfarPPMP+sbMtCc6+g3BecOmOYH5lUbt8RjhM6vlJBnnx0ljb7gNxqn5X5+jI8BhLC687KfBoG6n4gRDS0vKEoYo99CWKPfQmAwy/ttZsvwaodwPB4XR7dPb1CyIcWEw6OZDBKYmX+8E9U0NGE0GYfOJxYsZSYd3A0/XdJeE9cv11Cu2PB59V7bp7VrMOql+GbUM9cJiIiIiIi9+QK6pvYM2yxr7V2SQrz5fWcjyMe8SPg96LZ6nTtyxdrwLkzPfzY267kldszsbNdL/uENvt2swarUYUnyPfzabVKJdid7vcDcPbK/ExU/fO5svo4oePbFyYfhSN++P1nu0cezEwrt9cZ5mstmYqgsNs9gbEkfA8i0gnDfKIR55uYQvyJL3d7GF2uranbRWUmw0jEgg6Ppv+KDaEyv0foTKfn83gRC0RRbna31JeWPBgmlxbVM/RbbQu3tg5wcUGvCTBWu4nGeha1my+hfvNl1DeuIXLpjZj9+/+j20MjIiIiIqL7SJX505Nnq1ykwRLb7CfUIdNxGYaB6WQIGzvd19f5Itvsn4VlW8hV1JXymejZwnyvUJkPAO2DPQQY5p9aIy93NzhrZf6M8LpLkz7o+PZL6vOVVJ19EmJlPtvsay0hfK8pCt+DiHTCMJ+IXLGyrg7zLy2dra2YLqTK/F7t4Ols5uIZVJpVJEITSITiSAYP/395yKvygcM2+36fB6221bXv2lpRqzB///mPYvdPfgV2p/W67fVbr8C2Olp1CCEiIiIiIiAnrBXLynx92VYH7X112HfWynwASCfDQpjP6sWzKNb30brvWvmumbNW5sfV7dqBw66dgfTimR5/nDV31WG+4fPBN3G2+3zS615uVlBpVhEN8Dx8WlJl/llb7ANAMKNezqS+nYNt2zAM9drs5K5kSv3aszKfhgHDfCJynG3bWBEq86UK5GFTqguV+UFW5g/Kz37Vj7k9hIHx+zy4MD+BV291v29W1ot4h0Z9Dv3JTFeQDwBWvYLm9k0E5y66MCoiIiIiIlKxLFtssz89yRBJV+39XcDunuwNHF6TndVUQh14MMw/m16t06UK7eMyvH54o0l0Kt33DToHcmU5PZgU5gfTU2cObXstr5Cr7OICw/xTk8P80JkfOzSjPs9ajQZapX0EkvoU3dA9CeF7TZFhPg0BvRfZJaKRlC/WUSw3lPsuj0xlvtRmn5X5dDrSRJeVtYLDI+ktuGjC8PqV+2o3X3R4NERERERE1EvhoI52Rx0KzzDM11a7uC3u8yXOHuZPC5WrDPPPZlsI88P+UF8qsKVW++19hvlnIbXZD5yxxT4ApEJJeIUOhtvlnTM//jiT2uz3pTJfCPMBttrXWVJos1+vtVCvqbumEOmCYT4ROW5lXQ4fR6Eyv9VpodJSX+AmQ6zMp9ORJrqsbu6j1e44PBqZxxdAcPFh5b7a6ksOj4aIiIiIiHrZ6VGNNi3c9Cb3tYrqsMgTjsMTPPvrlpbC/BLD/LPICeugz0TTfWnL7ZtIKbe3WZl/Js3dPeX2foT5Ho8HmYj6cXIVvm5nsV+UwvyzV+b7Ewl4AgHlvvo2w3xdJXp8r2GrfdIdw3wictw1ocX+3FQUsYj6i9AwKTUOxH2szKfTurSkXv+u3bGxuqnuBOGW8LknlNtbu+uwbdvh0RARERERkWR7r6rcHgp4MREd/uvzUdUuqcOifrTYB+Qwv7BfR0fo5EAPti2E+b1arZ+Ej5X5A9Ho0Wa/H6TXv9eyDNRbs9EWK637UZlvGAaCGfX5trEtd04hd00kQjA86olTReH7EJEufG4PgIjGz4oQ5l8akRb7Hnjw9vNfhFJjH8X6Pkr1A5QaB+hYHYb5dGpLmRgCfi+are4q/JW1Ii4LYb8bwuffgMInAE8wgtC5xxE+9waEzr0BgcxyX6oNiIiIiIioP3IF9c3rTCrC7+4aawuV+f1osQ/IYb5lA7v7dWS4BMOpSOHsTLQ/Yb7UZr/DyvwzaUpt9lPqTggnJb3+0uQPerBSjyVBJhJnr8wHgNBMBrX19a7t9RyXR9CVx+tBIhlCca/7+GBlPumOYT4ROcq2baysC2H+CLTYB4BUJIkfeOt3vW6bbduoNKt9WQONxpPX68FDCwlcXe1u73ZtrYivcWFMkuD8JSy85+cQmDkPQ1j7jYiIiIiI3JcTbl4zrNWb1GbfN+DKfADIF2s8Pk5JCmdn+lWZL7XZL+3Atm1O0DkFu9NBI69+3QJT/QnzWZnff1KLfaA/bfYBIDjDyvxhlJgMK8P8IsN80hzb7BONAKtewcav/U/Y/bPfQPW152A15S8sbtveq+Kgqm5zJK0JPgoMw0AsGOWFE52J1L1CmiDjFsPrR3DuIQb5RERERESaywltZTM91pUl9w26zX405EM4qL6e2+0RkpGs2W6iUCsp92Wi0315Dqkzg9WowqqV+/Ic46a5twe73VbuC83M9OU5pMkcueouLIvLWpzGvlCZH40F4PP1515VSGizX8+pz8+kh6QwGY1t9kl3rMwnGgG1tatobLyKxsarKH3m9wCPF8H5SwifewLJt30LPD591rnrFTo+tJhwcCREw0fqXnFz6wCNVgdBP8NzIiIiIiI6PrHNPiuvtWW3W+gcFJT7+tVm3zAMTCXCWM91B8A7PdpXkyxXlVvdZ2L9WXvdPzkr7msVtuCNxPvyPOOktrkl7gvN9ifMzwht9jtWB3u1ItLR/nQAGCdSZf5Ej64jJyVW5ud2YFsWDA/raHWUECYrss0+6Y5nFKIRUL/50us3WB001rM4eP4jMLx+dwYlWFlTh/kL0zFEQnqNlUg3UvcKy7Jx47Z6hj8REREREZGKbdtym/0Uw3xdtUo7AGzlvn612QfkVvv5EgOP08iV1WG+AQPTkf6Etd7YJAyhoKddlENpktW31C3TffE4fNFoX55jRgjzASAnLM1AvUmV+ROJ/rTYB+TODHa7jWZBPeGK3JcUvt+wMp90NxSV+aZpegG8CcCTANIADAB5AFcAPJvNZjsujs0AYAJ4GkAGQBzAAYCdO2N71a2x0fiorb6k3B46/wbt2rpfE8L8UW6xT87JV/dQrO2jWN9Hqb6PUuMApfoBvmT5GTycvuj28M5sfjqGcNCLWqP7Y29lrYhHznG2NhEREemJ1/VE+imVm2i21G+9GYb52pJa7AOAL9Gfdu0AMC2F+azMPxUplE1FkvD3qRDHMAz4JmfR2rnVta9V4Drep1HfUk+CCM3JXRBOKhIIIxaIotysdO3bLufxWObhvj3XuNgvOVCZn5HPt43tHIJT/em4Qf2VSKmPgVq1hWajjUBwKCJTGkNaH5mmacYB/AiA7wMg9a3ZNk3zlwH8m2w2u+/g2L4CwLsAfBMOb0RI/24DwC8B+EA2m2XZJPVdp3aA5vaqcl/43BucHcwDWJaN14Q2+9Ja4EQn8TN//vPYKu90bZ+LZ0YizPd6DFxcSOLl690z+qWJMkRERERu4nU9kb6kFvsAMC20oSX3tYvqMN8bTcLjD/btecTKfIb5p7JdVof5vaqyT8M/OSOE+azMPw0xzJ/tX5gPHB4HyjCflfmnIlbmJ/tXme+LxeCNRNCpdn+W1nM5TDz2aN+ei/on2eP7TbFQQ2aWy5GQnrRts2+a5jMAXgTwU5Av+HFn308CuGKa5psdGNd7TNO8CuCjAP479Ljgv2MBwL8A8JJpmm8f8PBoDNVvvgKpvZpuYf7WbgWVelu5T1oLnOgkEqEJ5fZi3bF7wgMndbFYESbKEBEREbmF1/VEepPC/IDPg2Ssf6Ew9VerKLT9TvZn/e67phIM8/tJCmUzsX6H+eqQuc0w/1SkNvuh2f6+36TjICdMAqHeSsXBV+YbhoHQjHppk8a23EGF3DWRCENqZFzqMcmRyG1aVubfueD/KICjqcznAfwugBs4bMd3EcC3Arh0Z/85AH9mmuZXZLPZZwc0Lg+AX73z/HdVAfwlgM8CWANQABDDYfvAb8G9mwKLAP7YNM13ZrPZjw5ifDSegvOXMPWO70X95kuo3XoZVvUwtPTGp+ATvsC7Raoc9hjAxYWEw6OhUZQIqWdPluoHDo9kcKQwf337ALVGG2G2gyIiIiIN8LqeSH85YX3Y6cmIdkv20T3tUnc3OgDwJ9Wh0mlJbfaL5QZabQt+n7Y1YlqSQtl+V+b7kup7gWyzf3K2bYuV+eE+ttkHgBkhzGdl/snVa4ft0lX6WZkPHLbar9xY7R4Dw3xteX0exCdCyqUYinucrEb60u6Ov2makzi8uL97wV/D4Uz5/5zNZu37/u2PA/guHLa7C975md81TfPpbDZb6PfYstmsZZrmTQDnAXwEhzcA/ms2m+3ugXM4vh8F8L8B+N47m0IAPmSa5sPZbJbTIakvfBNTSDzz1Ug889WwbQutnTXUVl8EDEO7i2+pcnhxJs4AkvoiGVRX5pdGqDJfWpLCsoHrGyU8flH/Nblsq4NOdR++2KTbQyEiIqIB4HU90XDYFsL8mVTE4ZHQSUht9n0Jef3m00gLoZdtA3v7dR4nJ2DbNnJSZf4A2uyrdMp7sFqNvi7FMOraB2V0KurzZL/b7Gei6ns5uUr3MovUmyqkvSvRx8p8AAhm1O+3Ro5hvs4SqYgQ5rMyn/SlY3r2swCW7vy5CeArs9nsZ1T/MJvNWgB+zTTNVQB/isP/nuU7j/EDAxrfjwFYyWazzz3oH2az2QMA/8g0zQqAH76zOY7D9nzfK/4g0SkZhgeBzDkEMufcHoqSVJk/Si32q80aPrb6GSRDE0iEJpAIxZEMTiAaYGWDE+TK/NEJ8+emooiGfMolK1bWi1qG+bZtoZm7ddhBZPUl1G+9DP/0Mha++2fdHhoRERENBq/riYZArqCuQJvusZ4suc+pNvvpHqHX9l6FYf4JHDTKqLcbyn1SRfZpSW32AaBd2EYgs9zX5xtlUlU+MIgwX30clOr7qLcbCPk4CeO4xEDWAOIT/a3MD82oJ1GxMl9vyckw1m50by8J34uIdKBVmG+a5hJefzH809IF/1HZbPZjpmn+rwB+4s6mf2Sa5r/OZrM3+z3GbDb7X07xYz8K4GsAmHf+/g9N0/wn2WxW/S2OaAR1LBvXN9RhvtQ2fBjlKrv4tee6TxNew4Nf+oZ/Ja7pTv0h/X6LjdFps28YBi4tJfHCte5Z/SvChBk3Va59Djt/+O9g1V7/GjRur8Bq1uEJ9PdCioiIiNzF63qi4ZET1oZlSKsvq1n/2+UV79fvNvuRkB/xSAAH1WbXvs18FU9eUvwQKfVqlS6tlX5avsQ0YHgA2+ra1ypsMcw/ASnM9wSD8E/2915mr0kduXIey8mFvj7fKCvklc2WMJEIwdvn5UHEyvx8HnanA8Pr7evzUX8kUsIyMgzzSWO6LW70btybYLAB4H0n+Nl/CeDuolFeHLbp00I2m20D+Pkjm2IA3ubScIhccXunjFqjo9wntQ0fRqWG+qLasm3EAlGHRzN+kkKYX6rvw7Zt5b5hJHWzkLpfuMk3ke4K8gEAVhv1tavOD4iIiIgGjdf1REPAtm3sCGF+ZpJhvq7aJbna09fnMB8A5qfV9zE28+W+P9co2y6rw/ygN4BEUN1h8LQMrw++hDoYbhW5OsxJ1LfUXTBCszN97745FUnBY6ijGmmJBlLbE8L8VLr/92VDM8J517LQyHOJBF0lhe85rMwnnWkT5pumaQD4b49s+tU7F8vHcmc2/K8d2fTd/RlZ33z0vr+fd2MQRG6RQkaPx8CF+YTDoxmcUl1dAR4PRuH1cDbmoElt9pudltjSbhhdXlKvNb+xU0a13nJ4NL0FMsvwhNWvS/W1v3F4NERERDRIvK4nGh4H1ZY44Z5hvr5aRSHMNzzwTfS3whsA5oTw67YQlpGaFMZmYumBLMkotdpvF9ThNKnVNzeV20Oz/V3SAgB8Hi/SEfW9HmkyCKnt5dUT1QYR5gcz8iSq+jbfb7pKCMsJVQ4aaLXU342I3KZNmA/gMQAXjvz9N0/xGB888ueHTNN8+GxD6qu1+/6uXlCFaEStrKvD/HOzcQT9oxNyF4W12fs905rUei1jUBqhVvu9ulm8tl5ycCQPZhgehM8/odxXvfa5keqYQERERLyuJxoWOWlNYQAZof0sua8thPm+eAqGt/+rqc5PSZX5DPNPQgpjM9GpgTyfL6kO81sFVuafhFyZr/79nlUmqp6Q02uZBurmZGW+LxKGL66+59vIyZ1UyF3JHt9zSnuszic96RTmf9mRP29ls9mVUzzGiwCOJoZferYh9dX9Zwi90haiAZPW8pbahQ+rkhTm9wiZqX+SPSZNSK/NMMpMhhGPBJT7dGy1H7n8jHK73emgU+HHIRER0QjhdT3RkMgJLfZ9Xg8m4yGHR0PHJbXZH0SLfQCYm44pt9/OVzgx+wSkyvwZIbw9K/+kunKcYf7J1DbVv6+Bhfkx9fGQq7Bd+3F12haKwmS1QYT5gNxqv77NMF9XiaQc5heF70dEbtMpzD+61tynTvMA2WzWAvBp4THd9th9f7/hyiiIXNDpWHhtQ32f63KPCuNhJLXZl9q/U3+F/CEEveqQW3pthpFhGOJ7R+qC4abIQ28C7qz9Fpx7CJNf9g+w8D3vw/I//Q/wxUbrHEBERDTmeF1PNCSkMH96MgyPp/9tv6k/pDb7gwrz54Xwq9nqYG+/PpDnHEU5qTJfCG/PSmyzX9qBbbGF9HF0Gg20CgXlvkG02QfkyR3S8UPdioUqpHlGqfRglpCRWu2zMl9fPr8XsYmgcl+pwMp80lP/+y+d3iNH/vzKGR7nKoCvu/Nn8wyP029fe+TPdQCfcGsgNPxs2x7ImlqDspYroymsN9OrXfgwKjVYme+2RCiunLUsLYEwrC4tJfE32e4LA6kLhpu8kThmvuVHEJy/DF885fZwiIiIaHB4XU80JHLCzeqMsI4s6UFqs+9PDCZclMJ84LA6fyrB4+VB2p028jV1KDwTG8xqLT4hzIfVQXs/D39yMMfLKJFa7ANAaG4wlfkzwuSO7Up+6O4Fu0VqsQ8Ak6zMpyMSk2GU9xtd24sM80lTOoX5R9fVu3mGxzn6sxfEf+Ug0zT9AN59ZNMfZ7PZoe7X0W63+QXilNrt9rG29VJ+4aMoP/snCF16E8KXnkFg7iEYhk6NNl7v86vqGaQ+r4GFdBitVsvhEQ1OoaYOjOP+6ND8d/bjGHVTPBBThvl71eLQvAbHcWFO3e5wc7eCQqmKWMTv8Ih6C1x8E2ygL6/BsB+jNPp4jJLueIz2H39/f4vX9URDIie0Ic5MDqZykfpDbrM/mFA4FgkgHvHjoNp9HbeZr+CJhwZTWT5K8tU9cUmCgbXZ7xHWtwpbDPOPob4lLEng8SA4PZj3W0Y4HlqdFor1fUyGEwN53lGyl1d/tk0kQvD7vQN5zqAQ5jcY5mstORnBxs3ugqiS8P2IyG1ahPmmaU4AmDyyqV8X/TOmaYaz2azb02m+E8Dckb+/362B9MvVq1fdHsJIeeWVkxWtRP/mYwjk19DKr+HgL38fViCC1vQlNOffgPbU+cEM8gz++gX1DOTphA9XX3nZ4dEM1m55T7l9f6eEK40rDo+mf056jLrJaKovkm9srOJKa3hfg/s1q3Jo8Kefeg4PzY7XOpfDdIzSeOIxSrrjMUpnxev64cSJ+uNra1ddvZhOhB44AZeTwtxh1Suw6kLVaWxqYJPXZ6ciOKh2L524kdsfqQnzg7JRktepTwYmBvM79PjgiSRgKV63Rv42/Iv3rxrjPN3PI5WN28rtwXQaHdtGZwCvWyoody/dKG0h5uNkqwfJ59RLbCanBldM5kupO1A29/bQqFbh8etVbDNqTnsumUiq2+wXdqv8bBtjOn0O3U+LMB/A/dPZ1GnY8Rz9WQOHNxNcu+g3TTMM4H85sukvstnsJ90aD42ATgv+3dcvzehpVhHcuAI7ENEyzL+911Run0+p1zYfVrZto9pRrxkX9bL1nFOk33Wl4/b93/6aCHsRDXlQqVtd+27vNscuzCciIiLX8bp+CHGi/vja2i0rt9fLO7hy5eRVaZwUNnje/W1IC/hdu70LuzCYyeshrzrUuPraJq5cUd/voXueK6nPs1FvGNlXPj+w540HYvApwvzNay+h5lFXErtNp/NI62V18VErGsGVK4N5r9m2jYDhR9Pufs89e/U5NCbU522659YN9ddP26gP7HWziuoiNgC48qlPwTM1NZDnJdlxziUHFfXkuPzO/sCOFaKz0KUv9/3Tys5ykX7/z7o9Ze2nASze+bMN4J+5NxQaBf7dVRiWeoZQM3PZ4dE8WLtjY6ugvvAbtTC/ZtVhQ10VzjDfOZExCfMNwxDfQ7f3OIOUiIiIHMfreqIhUWtaaLTU167JqC51P3Q/T627HTAA2IYHdki9DFs/pGLq1tR7B/pWr+mk1BIqhf3xgT5vJzKp3O6pysEj3WMX1O83I6X+vfaDYRjicVFqq48jer2KcF6Kxgf32WYk5OUP7EL3hBrSQziq/mxr1Cx0OurvSERu0jXMV5e2Ho82F/2mab4RwHuPbPpP2Wz2L90aD40Gf+6acrvlD6OTXHB4NA+2U2qh0104DACYnxqtNkOVtny/MuJjmO8UaeJEdcTCfACYT6nfQ1I3DCIiIqIB4nU90ZAoVeQQNiHc3Cb3earqcNEKJwBjcLd4U0IItldui2vB0z1FMcyX+iz0hxVWt2xnmH88dkH9ezImBxfmA/IkD+k4onssy0at0lHuG2iY7/cDsahyn11Sn7fJfVKYDwD1qvo4InKTLtNt71+g4iwpROO+v7vSZ9g0zQiA38K93/EtvP4GwFB79NFH4ed6L6fSbre7Wr089thj8Pke/Ha0bRubn/pFqD5OYg8/g3NPPd2nUfbP9l/fApDr2u73efCVb3sTfF5d5hSd3cu5V4E19b4vfPoL4PPocsrt7SzHqA5q6x18JP+Z7u12A08++aQLIxqcpn8bH3/p2a7tpUoH5y6aSMTU6z8Nu2E/Rmn08Rgl3fEY7b9Wq8V25byuJxoaRSHs8BhAPMwwX1eemrrC0wrLVaH9MCWEYK22jXLd4jHzAMX2vnJ7wjfYynxLqMz3VouAbQOGMdDnH2a2ZcEuqt9vxqS8rn0/JIRJHgzzH6xW6UCaXxSJD/Y8ZSSTsMvdbdtZma+vSI9ORLVKZ6ATQIhOQ5cj8v6riLP03r7/BoJbPZ8+AOCRI2P4b7LZ7MhMffT5fAzz++gkv8+Fd/9rVK99DpVrn0N99UXYncN22jHzrVq+Jtdvq79sXpxPIBwaraCx3FavKxgNRBAODndl/jC951NR9QVrvd2AbdgI+EZneQfzfFrcd3O7gjdPDq7Vom6G6Ril8cRjlHTHY/RsWJkIgNf1Q4kT9cfT2sEqgN2u7elkGG98+qkH/jwnhblj59qfKFueJBcu4uIAJ65fqDTxqx/+iHLfZOYcHruQGthzj4KDmx9Ubn/i4mN48tzgXrfGVAi5F/+wa7vRaeLxS+fhjQ52EsiD6HweaWzn8IKlbjNqvvWtiJw/N7Dn3n6thM8WX+zaXkFt5ApU+u217A6AHeW+t37h0/AHBhfov3b+PHbXN7q2J2DjEl+3gTrLueQTf7SHaqV7/vHU5ByefHJR8RM06nSepO/+p+Oh+98xZ0m97v9Zx3sNm6b5fQDec2TTj2Wz2U87PQ4aTb6JKUy8+R2YePM7YDXrqN14AdVrzyJy8cEX3G5YWVe3E7q0NNiZrG4o1dWzrZPBwbZOo9dLhuTZ7cXGATK+KQdHM1ipiRCmEiHslrpv6aysFfHmR2ZcGNXJ2VYH9bWr8CUz8Ccybg+HiIiITofX9UOIE3nGU750f/OLQzOp6KmPBx5Lg9fZV4dUgdTsQH/3kwkfomE/KrVW175coY6nHubrLik3K6i21Ev+zSdmBvq6eaZ7BFHlPPxJuTjALbqcRyr5vLgvtrgA7wDHOJ9Q38cp1EuwPUDA6/7vR1f7BfVnWzwRQiQ62CZP4Vn169bc2dXimB43xz2XJFNhZZh/UGrydRtTOk/S16W/9f0JWD8v+tXp2oCYpvnFAH7hyKbfzmaz73dyDDQ+PIEQouZbMf3OH4An6NoykqJmq4Obm+q34KXFEQzzG+ouBIke4TL1XyIkT56QJlwMM+m9dG1N73W5OvUKyi9/Crnf+3ncfP97sPmb/zPKVz7m9rCIiIjo9HhdTzQkcgV1V7lMarg7yo0y27bRLqrDfH9ysBOiDcPAfFq9HvTmbndbabonV+7ugHFXJjrYMN0TmYARUAeYrcLWQJ972NW3tpXb/ckkvOHBniczUbkAJV+RjycC9oTzUSo9+HvmwRl1mN/IqY8l0kMypT42isL3JCI36RLm39+m7iz9me7/xHOsBZ5pmhcB/B7utRN8DsC7nXp+It2sbu6j3VHPZro8gpX5RSEo7hUuU/9F/GH4POrGM6X66K0xJr2XpK4YOtj96K/j5vvfjdzvvR/llz8Jq14GAFSvfc7lkREREdEZ8LqeaEiIYf6kfkUCdMiq7sNuqZrsAz4HupvNCWH+7TzD/F5yFXWFt8/jw2R4sG3uDcOAPzmr3Ncq8Bor/AAAIABJREFUMGDspb6lnuwQEqqv+ykdnYIBQ7lvWzie6NBeXv3ZlhLOX/0UmlGfh1ulfXRq6u4c5L7EpHpyTqnA14z0o0ub/R0cts27e7F8loVnjv5sOZvNOpLcmKaZAvDHAKbvbNoG8E3ZbJbTeGhsSWFiMODFYmb01vKWguJEkJX5TjIMAwsTs+hYHSRCcSRCE0gGD/9/Pj56LdylJSt2S3Xs7deRmhhsK7HT8MVTgHX/srpAY/M1tA/2DvcTERHRsOF1PdGQyO0xzB82rWJO3OcbcGU+AMyn1fdwNncY5veyXVaHr5noFDzG4GvsfJMzaOZWu7a3WZnfkxzmqydH9FPA60cqnMRurXseo3Q80aE94XzkRJgfzMjn4cbODiLLywMfA51cUvjeUxS+JxG5SYswP5vN2qZprgO4eGdTvy76V8/wOMdmmmYIwO8DePjOpiqAd2az2VtOPD+RrlaENt8X5xPwenVpDNI/Ugt3ttl33vve8eNuD8ExvZasWFkv4i2PDf5i86Qil5/B7p/+R+W+6sqzmHjj33V4RERERHRWvK4nGg7VegsH1e61zwG22ddZu6QO8w1fAN7o4DsfSpX5m7tl2LYNw1BXEo87qZJ6JubMevX+SVbmn4bUZj8058z9lUwsrQzzcwzzRVbHEgNYR8L86TTg8QCW1bWvvp1jmK+phPC956BUR6djjWR+QcNLp6PxlSN/fuwMj3P0Z6+e4XGOxTRND4DfAPC2O5ssAO/KZrPsFUxjT1qzexRb7AM9KvPZZp8GKBELIiO0hZIm1LjNPzkLf3pRua/66mcdHg0RERH1Ea/riTS306N1LCvz9dUWKvN9iWlHgvR5IQyrNTooHjQG/vzDSgpfM1F3w/x2kZX5Etu2Udt0r80+AMwIxwfb7MuKhRosS73UqxNhvsfnQ3BK3WWyvi13ViF3JYX7qbYN7BfVS9sQuUWnMP+5I39+m/iverhzAf7FRza9cKYRHc+/BfCtR/7+g9ls9g8ceF4irdWbbdzaVofbUlvwYWbbNkoN9X9vkpX5NGDSe0qaUKODyOVnurYZ/hA8oShsW30BRkRERNrjdT2R5rYL6spFjwGkk6zM11VLqMx3osU+IFfmA8DtPFvtS9yuzPdNqsPnTqUEq8E1oVVapX1YdXWI50SbfeCwMl+FlfmyvR7nockpZyaqSa32GzmG+bpK9JjEWBS+LxG5Racw/5NH/jxjmubD4r+UPQkgITxm35mm+c8A/NCRTe/LZrP/fpDPSTQsVm/vizMie7UFH1aVVhVtq63cx8p8GjTpPbWyXtQ2GI9e/gIAgDc+hYk3fzVm/+FP4Nx7/yMy3/hDbNFIREQ0vHhdT6S5HakNcSIMH9vJakuqzPcnnakUnogGEA2pV2vdZJivZFkW8pVd5T63K/MBoFVkq32V+pbctcCxMD86pdyeq+xqe4/HbYW8+rMtNhFEIOjMStOhGXWYz8p8fQVDPoQjfuW+0h4nPJFenDmTHc8nAZQBxO78/TsA/NQJH+M7jvy5COAzfRiXkmma3wbgfUc2/d8A/vmgno/Gl21bsBs1eEKDbwnUT1JFcDjoxcJ0TLlvmFm2jb9z4YtRqu+jVD9AqXGAUn0fLavNMJ8GTlq6onjQwG6prmWFTXDhMha+598gMHOe4T0REdHo4HU9kea2hTb7Mym22NdZrzb7TjAMA3PpKFbWS137bufLjoxh2OzWCujY3etnA86F+b6JNODxAlana1+7sIXgzHlHxjFM6pubyu2eUAj+hDP396TODbV2HQfNCiaCo3df9aykynwnWuzfFZxRT65qMMzXWjIVQa3a/dnGynzSjTZhfjabrZum+fsAvv3Opu8xTfNnstmsutT1PqZpBgF895FNH8pms61+j/POc30ZgF8HcDd9+CSA785ms5waR33XuL2C27/+kwifewyRy88gcvkZx2Zen8XKujrMf2gxCY9n9IK7iWAM3/+W73zdNtu2UWvVEfIFXRoVjYte3S6urRW1DPMNjxfB2QtuD4OIiIj6iNf1RPrLCTenp4V1Y8l9tm2hXdpR7vM5eH9oPh1ThvmszFfb7tESPRNTV173m+HxwpeYRrvQXW3eUmwjoL6l7lgQnpt1rBBhpsdkj1w5zzBfQYcwP5RRT66qs82+1hKTYWwqPttKwuRHIrfo1j/r3x358zxONiP+pwAc/aQbSFs80zQfBfB7AO6mc58H8I3ZbLYxiOcjqr76WcBqo3bjCnY//H9h7d//ANZ++YdR+MRvuz20nqTK/FFssS8xDAORQBgej26nWho1sUgAc1PqCxRpYg0RERHRgPC6nkhjW7vqwGOmx7qx5K5OuQi7o57X5E+q2zoPwpwQim0Kx9S4y1XUYX48GEPE79zkGanVfqvANvsqUpv90KxzE2cSoQkEvOrW39sV9cSecadDmB8U2ux3KhW0yzxP6iohTGYs7LIyn/SiVcKUzWb/EsAfHdn0U6ZpftGDfs40zbcD+LEjm/4gm80+2+fhwTTNOQB/DGDyzqYtAF+TzWYL/X4uoruqK5/r2tbaWUP99qsujOZ4ao021nMHyn1SO3AiOptLwntrRZhYQ0RERDQIvK4n0pdl2VjPqVuizwqTg8l9Uot9APAlnAvz56fVx8jtnQrX8VaQKvN7VV0PghTmt4uszFepb6onOYRm1b/HQTAMQzxOenV8GFdWx0JhTx28ptLOTVQLZeQJH/UcJ8/oKiV8/8lvcwkZ0otWYf4d/xTA3RQwAOAjpmm+yzTNrj42pml6TNP8bgB/gntLBuwD+MF+D8o0zTCA/xfAuTubKgDemc1mV/v9XER3tUo5NHO3lPuil7/A4dEc3/WNEqTrOClwJKKzkbpeXFsr8sYKEREROY3X9UQayhdraDS7184GgKUZtm3WVaukDvONQBiesHOv29yU+rlqjTZK5aZj4xgW20JlfibqTIv9u3yT6oCRbfbV5Mp858J8AJiOqcP8HMP8LqViHVZHfd/Lycr8QGoShk+9qnVjmx0VdJUWvv9UK01U+dlGGlGfXVyUzWZvmKb5Lhy2vPMBiAD4LQA/aZrm7wK4gcM17S4A+PsALh/58TaAd2Wz2ZvHeS7TNL8BwC8ACAP4yWw2+8s9/vnXA3j6vuf6T6ZpHuu/S6EB4Fuz2eyN0z4Ajb7qq91V+XdFLj/j4EhORmqxHw35xFbgRP2Wq+yiWCuh1DhAqb6PYv3w/7/i4pfgwuSS28PrO6nrxUG1iVyhhpkU22YSERGRM3hdT6SnNaGDHgAsZuIOjoROQqrM9yczjq3hDcht9gHgdr6MZDwo7h9HO0LomhFC2kHxJ4XK/FIedqcNw6tdPOCadrWGVql77WzA2Tb7gNzBIVfZdXQcw0BqsQ84G+YbXi+C6bRyQggr8/UlhfkAsJM7wLmYsxOwiCRaflpns9k/Mk3z63B4sX/33fIogB/v8WN7OLzg//BxnsM0zSSADwK4+279RdM0P57NZrPCj9y/eEbizv/O4hwOb2IQKdXXP6/cHpi5AN+Evh8kUlvvS0tJRy80abz9xEd+DsX6ftf2h1LnRjLMf2hR/khaWSsyzCciIiJH8bqeSD9Si/3URAjRsHp9ZnJfu6gOgZxssQ8AiVgAkZAP1Xq7a99mvoLHLuh7n8oNUmW+Lm32YVtol3bgT805Oh6dNbblwDU052xl/oww6UM6rsaZFObH4kEEgs7GX8GZjDLMb2zLy6WQu2LxIIIhHxqKz7b8dhnnLvKzjfSgY5t9AMCdi/dHALwfQK8Ff0s4nIX/6HEv+O+4jHsX/MDh7+KJHv9+G4C6F9npNAGwvwr1lPmm/wEL73kfkl/6bQjMXvzb7ZGH9W2xDwAr6+rlJqU24ESDkAhNKLerAv5REAn5sTCtnk16bY1LwBIREZHzeF1PpJe1bXVlPlvs661VUp9mfElnw3zDMMTq/M0elbHjqNaqY7+hnjwjhbSDIrXZB9hq/35Si/27FddOygiTPvLVPbStfn6VGX5SmJ+adr47bCijPi/XcwzzdWUYhlidnxcmQRK5QcvK/Luy2WwewHtN0/wxAG8B8DiANA7b8e0CeBnAX2Wz2dYpHv4agDLuXfh3AFzpMZaj6/cROcIwDATnLiI4dxGpL/sHaO/vorryLELnHnd7aKJKrYWNHfWXqMtLkw6PhsZZMhSHqjdrqS63lhx2l5eS2Njp/qK5st7r3rl+bNtGa3cD1Wufw8Sb3wFP4P4iOiIiIhoWvK4n0odUmc8W+3qTKvP9Dof5ADA3FcVr691tyG8zzH+dXI/q6Uxs2sGRAB5/EN7YJDrl7kn+DPNfr7ap/n0EM9MwvF5HxyJN+rBtG/nqHmYdPo50Job5Liz1GpxRn5dZma+36UwcGze7750yzCedDMVFbDabbQP4izv/69djFk3T/HYAHwAQwuHaeq/26/GJBsE3MYWJN/09t4fR02sbcmh4SVjTm2gQEkF1ZX5pRCvzgcP32Mf+Zr1r+8paEbZta73MhW11UF+7iuq1z6Hy6mfRvnNTwT85h+gjb3V5dERERHRWvK4ncp9YmZ9hZb6ubKuDdkkdDDvdZh8A5oVucJt5Bh5HbZfVr5nX8GAq7Py9Mf/krDLMbzPMf536lnriTGjO+aUIpMp8AMiV8wzzjyjkq8rtk2nnl5sMCWF+fTun/X25cTaVUU/8yG/zs430MRRh/qBks9k/APAHbo+DaJSsrKnD/HgkgMzkaFbXNttNfPi1TyIZiiMRmkAiGEciFEc8GIPH0HY1k5GXCKmrS0qNEQ7zhaUsKvU2NncrmE/re5Nu/Vfei1a+eyJC5drnGOYTERGRiNf1RMdTKjewX2kq9y3OsDJfV+1iDrAt5T6n2+wDh5X5Kpv5CoOqI3KVXeX2dCQFr8fZCm8A8E3OAmtXu7a3CvIa8eNIarMfmpWXKhiUoC+ARGhCWZDSq/PDuLEsG4VddZg/5UKb/aDQZt9qNNDcKyA4lXJ4RHQcaeF7UKlQQ7PRRiA41jEqaYJHIRH11TUhzL+8lBzZi7q9WhG//vzvdG03DAMf+NqfQcbh9dDoUCKkrswvjnCb/YsLCXgMwLK7962sFbUO80MLpjLMr658DrbVgeHCDQ8iIiIiolEhtdgHgCWG+dpq7qwJewz4U85XC8+l1eFYpd7GfqWJRCzo8Ij0lBMq8926P+SfnFVubxVZmX+UHOarf3+DNhNNK8N8qfPDONov1tDpqCc8TbrQZj88Py/uq62tMczX1PSMfL90d6eCucWEg6MhUmPJKBH1lbQ29yi32JfCYdu2EQ/qG56OuqQQ5o9ym/1w0CdW1UgTbXQRufyMcrtV3Ufj9orDoyEiIiIiGi1Si/1oyIfJOANYXTXz6jDfl8zA43f+dZvvUem6KaxbPY62hcrpmR6t0wfJP6muLG8XtmHbimqAMWS122jsqF83t8J8afKHdHyNo70e552UMPlokPwTcfiT6nvg1VvS5CxyWzIVgdenjkrzwvcnIqcxzCeivjmoNrEltDaS2n+Pgv2G+kM94PUj5ONNEbdIbfYPGhV0rI7Do3GO9F6TJtroInzhSRi+gHJf9dpnHR4NEREREdFoWcupr1sXZ+Ij20VvFKi6lwFAYHrJ4ZEcSsaCCAfVXdNu57m28F26Veb7kuow2m430SkXHB6Nnho7O4ClrvAOzznfZh+QJ39Ix9c4ksL8aDyIYMidptSRZfX5ubrGMF9XHo8hLsuw06OzEZGTGOYTUd+s9Kj8vTzSlfnqSu9EaII3RVyUCKor823YOGiM7hcx6b322noRlqr/viY8gRDC55+4b6uB4IIJf0puU0ZERERERA+2vq2+BlrKsMW+zqQ2+26F+YZhYE5Yvu02K/MBAJZtiWuaz2jWZh8AWgW22geA+qb8ewjOuBTmszL/gfby6qKy1FTE4ZHcE1kSwnxW5mstnVF/tuWF709ETnNnehIRjSSp8jcZD2IqEXJ4NM6R2rYng7wp4qakUJkPHC6NkAyP5npH0pIWtUYHGztlrdfDjFx+BrWbLyN88SlELz+DyKU3wxsdzdeJiIiIiMhJ60Jl/lKPdWLJXbbVQWt3Q7nPn150eDT3zKWjuL5R6trONvuHirV9tKy2cp9bbfY94Rg8wQisRnfw2S5sAcuPuTAqvdS3tpXbA6kUvEF3um5mhOOl0qyi0qwiGnAvsNaFVJmf6rEkyKCFl9Tn5+raGmzbZuGXptLC96E8K/NJEwzziTTT2F5FYHoJhkfdtkxn0prclxaTI/1FpVRX3xRJCGu2kzPiwRgMGLDRXY0uLY0wCi7MJ+DxGMoq/JX1otZhfuyJL0fsybfDI7TbJyIiIiKik6s32sgVasp9ixpfH4y7djEHu91U7guklx0ezT3zwjrUrMw/JFXlA3I4O2iGYcA3OYvm1vWufa2COsQeN/UtdWV+aNadqnwAyMSmxH25yi4uMMyXw3zhPOUEqc1+p1JFc6+A4FTK4RHRcUwLnYr2dirodCx4vWxyTu7iEUikkU6tjI3/80dx8+ffg9zv/+8ov/JpWPXhuBiybRtXV/eU+0a5xT4AFBvqyvyJHpXhNHhejxfxoPrLu7Q0wigI+r04N6s+9l6+vuvwaE7G4w8yyCciIiIi6rP1HbmqjG329SW12AcM+NMLjo7lKCnM39wpw7b1XdrNKVvlHeX2iD/saiW1f1IdSreKbLMP9Arz5SUKBi0VSsLnUddibpVzDo9GP5ZloyC22XcxzBfa7ANAbY2t9nUlVeb3Os6InMQwn0gjtevPAbYFq1ZG+aVPIPehf4vV978bmx/8aXRqerd0Wd3cR/Ggodz38PKkw6NxllSZ36vNOzlD6o4gvWajQnrPvXBNfVOBiIiIiIhG1/q2+vrH7/Mgk2Jlp66a+XXldl8yA4/fnbbfADCXVgcelXob+xV1J4Fxsla6rdw+E0u72rXSP6kOpduszAcgt9kPzbkX5ns8HnFphrXSpsOj0c9+sYZOx1Luc7PNvn8iDn9SXdhWZZivranpKKRTNFvtkw4Y5hNppHz1M90brQ6ae5vwhNz7EnIcUkjo9Rh47MJotw8qCVXeiSDb7LtNmlBREropjIqnLk0rt2/tVrG1OxzdPoiIiIiIqD/WhJvQC9MxeD2juyTesGvl1aFPYFqu+nTCXI/21Zu83hTD/KXEvMMjeT1fUh1KtwqszLdtWw7zXWyzDwCLiTnl9lulDYdHop+9HtXSqbS7E9WkVvvVWwzzdeXze5EUJjgyzCcdMMwn0kSndoDqtWeV+6KXn9F+zfnnX1WH+ea5SURCfodH4yypyluqCifnTATVYf4ot9kHgCcvy+vwsTqfiIiIiGi8rAmV+YsZdYU16UFqs+9PLzo8ktebjAcRCniV+zaF9avHyS0hzF9OuLc0AiC32bdqB0OzxOegtApFWA11t1E32+wDwLIwCUSaNDJOCsLkoWgsgKDL96IjS+rzNMN8vUmt9vPC9ygiJzHMJ9JE5ZVPA1ZbuS/6yBc6PJqTabU7eElYi/vphzMOj8ZZzXYTtXZduY9t9t03rm32E7EgLi4klPueEybeEBERERHRaFrPqa9/lmZ4zaor2+qgtauuvHW7Mt8wDLE6//bOeIfC5WYFe7Wicp8UyjpFarMPAK0xb7Vf25Rb1rsd5ksdHbbKO2i2x3tZi13hfDPZo3uIU8JLQmX+2jps23Z4NHRcaWGSIyvzSQcM84k0YfgC8CW7g2/fRBqhc4+7MKLj+/zNAhrNjnLf05fV7b5HRbEhh8KszHdfUgzzR7syH5Dfe1eu7cCyeOFARERERDQO2h1LDFiXMgzzddUu5mALQV0gvezwaLrNp9WBx7hX5veqlna7Mt8bTwFen3JfqzDe66/Xt9RLDXijEfji7nYwWU6qjxvbtrG+P95LJBSE801KgzBfarPfqVTQ3Cs4PBo6rl5hPidhkNsY5hNpIv7UV2DpB/4PzH/Xv0T86a+CETxcoyX2xJfDMPR+q74gVPqGgz5cXk46PBpn9QqFE6zMd11CaLM/6pX5APDUw+ow/6DawvXbJYdH0z+2bfMLNBERERHRMW3mK+gIk3kXhXay5D6pxT5gwJ92NxQGIFbmb+6Od/WiFOZH/WFMhtXd85xieLzwK4qIAFbm17fU//2h2VnXlz2djU7D71W3jB/3Vvt7u1Xldi3CfKEyHwBqa2y1r6u00LGo2ehgv6juzEvkFL0TQqIxYxgGQkuPYvrrvh/nfuhXkfnm9yL+9Fe6PawHel4I85+8lIbPO9qnGSnM93l8iPojDo+G7ie22W8cwLIth0fjrMcvTsHvU7//pPesztr7uyj+xYew/ss/jFZu1e3hEBERERENhXWhNazHABamGebrqplfV273JTPw+IMOj6Yb2+yr3Sqqw9Xl5ILroTAA+JLqlvFtVuYrt4dmZxweSTePx4PFCfXrdqukXopjHNiW3aMy3/37sf6JOPxJdYFblWG+tqZ7THJkq31y22inbERDzOMPIvbYl8CfdP+LYy/lWgvX1tTtgZ4a8Rb7AFAUKrwTwbgWF2rjLil0R7BsC+WmegbvqAj6vXj0fEq5T+qmoRurWcPBlY9h84M/jVsf+D7s/flvopVfR+WlT7g9NCIiIiKiobCeU1+zzqSiCPi9Do+GjquVV4c9gWm52tNJ80KYX661cFAd33W81/bVYf7ShHrdc6f5U+pQWO4EMR6qN28pt4fn5hweidpSQn38jHNl/n6pjnZbXaSjQ2U+ILfar94a7/ebzkJhP2Jx9YS5/Pbod3klvTHMJ6IzeXFlB9Ly208Lbb5HyX5DCPPZYl8LUmU+0HuJhFEhvQdfvrGLRqvj8GhOLveh92PnDz+A2uqLAO6daKpX/wKw9B8/EREREZHb1oSbz2yxrzcpXPWnFx0eiZpUmQ8At3fGs3rRtm3cKqorpaUw1mmB6WXl9ubOLdgj3r1QYrVaqK2rX7fIsvr35bRl4fi5NcZh/p5QlQ9oFOYvqc/X1TV15xXSQ1r4fsTKfHIbw3wiOhOpXfdUIoTFzOjfHCgKgXCvEJmckwjKkyrGOcxvtS1cvbHr8GhOLvroFyu3W9USfPkbDo+GiIiIiGj4rAk3n5cynICuK9vqoLWrDhd1qcxPTYQQDKg7O2z2CNlGWaFWQqVVU+5bTmoS5mfOK7fbrQbaBXWr+VFXW9+A3VEXC0QvnHN4NGrLiQXl9r1aEeXmeL7fpDA/Eg0gFPY7PBq18JJcmW/bQmUcuS4t5Bk72wzzyV0M84noTF64pg7zn7o8PRZt5ktSm31W5mvB5/VhPj6D5cQCnph5BG879xa88+GvxLc/+c3IRNNuD2/gLi4kERMuYqSJODqJPvJWGMJ6kMHbLzo8GiIiIiKi4WLbNjaENvvjMPl+WLWLOdhtdav6QFqPMN8wDMxNqatfxzXM77V+uT6V+UsA1PfqGrmbzg5GE5XVVeV2w+dDaF6P163X8TOurfalMF+XqnwAiCyrK/M7lQqae+ola8l9rMwnXfncHgARDa9coYqNHfWXp3FosQ/I1d1JVuZr4+e/9qfdHoJrvB4DT15O4y+ubHbte16YiKMTTyCM6CNfiPKLH+/a599ZATotwKvHjGsiIiIiIt3ki3XUGuqK06UZTkDXVTMvtWA2tGmzDxy22l/d7L4ncntsw3x1qJoKJxEL6BEwegIh+FNzaO11j7W5fRN45ItcGJW7KqvqSQyRpSV4fHpEJ6lwElF/WNn5Ya10G49OX3ZhVO6Sw/yIwyORRZbkZRpqa2sITqUcHA0dV1roXFQtN1GtNBGJBhweEdEhVuYT0am90KOy9+nL4xLmq6scJnq0dydy0tMPZ5Tbr2+UUCo3HB7NycWe+PLX/d0/vYTEl387Sl/63zPIJyIiIiLqYU2oygeARYb52mrurCm3+5IZeITOZW6YFypgx7UyX6qQ1qUq/65ARt06vplbdXYgmqgKYb4uLfaBw04Y0nF0qzielfmFfFW5fVKjynz/RBz+ZFK5r7qmPs+T+6aFynyA1fnkLob5RHRqUmXvudk4JidCDo/GHcWGVJnPGyOkB2lijW0DL76Wd3g0Jxc+9wYEZi9i4i3vxML3vA+L3/t+TLz162HzPUZERERE1NP6tjrMn4wHxeW4yH2tvDrkCWhUlQ8Ac2l14LGxUx7L9aClNvvLQxPmj2ubfaEy/7w+YT4ALCcWlNvX9scvzLcsG3u76klDUxqF+QAQWVKft6trUgcWcltsIohgSN2VI7/NMJ/cwzCfyCWBW3+DyIt/BN/eTdi25fZwTsyybLwghPlSJfCoaXfaqDTVM0ETbLNPmphLRzGTUrcZe75Hdw1dGB4vFt7zc0j/3XcjOHsRhqFe34+IiIiIiF5vTaggY4t9vUmV+f7pJYdH0tv8tDo0K9da2C3VHR6NuyzLwvr+lnKfdpX5M+eV29vFHKyG+h7XqGoWi2gVi8p90fPnnR3MA8iV+RtjN3lmL19Bu6W+l65TZT4ARJbV5+3qLVbm68owDKQz6slqrMwnNzHMJ3JJcO05BDdeQPyvP4jN//CD2PvYf0Zzd3hmU97c2kep3FTue/rh8Wix37La+MqLb8Mz80/i8tQFZKJTCHoP181JsM0+aUR6Tw5DmA+AAT4RERER0SmsC232F4Wb1OQ+2+qgtauu8A5oFuafn5OLGK7fLjk4EvdtVXbQ6rSU+6SKardIlfkA0MzdcnAk7pNa7ANAVLfK/KQ6zK+0aijUxuv9tr2h7pJqGEBmVq/7seElOcwft0kYwyQttNrPCx2PiJyg7hdBRAPlPcjBd7D9t3/v7OdR/PTvoPjp30H6a78fE2/8KhdHdzxSCOjzGnj84pTDo3FH2B/C933Bt3dtr7fqCNwJ9Yl08NTlafx/f9l9kbq9V8XWbgWzU3rNXCYiIiIiorNbF9rBsjJfX+3SDuy2unAikNaX87EUAAAgAElEQVQrzI9HAshMhpEr1Lr2Xd8o4S2PzbowKnesldTFOYZhYHFCr9+DLzENIxiBrajCb+ZWEVp6xIVRuaNyY1W53T85CX8i4exgHqBXh4dbpQ2kIuq12UfR5oZ68kI6E4M/4HV4NL1FltVt9juVClqFIgKpSYdHRMfBynzSESvziVwQ2HhR3Be++KSDIzk9Kcw3z6UQDo73PKGQPwSPh6dX0seTl9KQitufG5LqfCIiIiIiOr6DahPFckO5bynDMF9XUot9wIA/rQ6F3HRhXh14XhfCtlF1q6jupjAbm0bAp1exh2EYCArV+Y1tuVJ9FFWEynzdqvIBIBaIIhVWB/a3hMkko2r7troyf2ZevyVPI0vL4r7qrfHqhDFMpDC/WKih1ew4PBqiQ0ybiBxmWx0ENl9S7gudexz+hP7rzbfaHbx0fVe5b1xa7BMNk0QsiIsL6pssLzDMJyIiIiIaOWs9WsEuCu1jyX1SmO9LTsPjDzo8mgd7SLjOHLcwf620qdzeq5raTVKr/WZu3ML8VeV2HcN8QD6ebpXUk0lGkW3b2BLOL7PC+chN/om42OWhuiZN3iK3SW32YbM6n9zDMJ/IYfWbL8HTqCj3xZ94u7ODOaXPrxbQbKlnoT19mWE+kY6k9+aVlR10LK7TRUREREQ0StaEFvuRkA+piZDDo6HjauXV4Y5uLfbvuiCEZ9t7VZRr6jXkR5EUpi4nFhweyfH0CvNt23J4NO6wWi3U1tWvW+T8eWcHc0zLQpgvLfMwisr7DVTK6qVIZhf0q8wHgMiy+vxdXVt3eCR0XJOpCLxedXTKMJ/cwjCfyGGh5cdRfuO3oDljwjbuvQUNXwDRR77QxZEd33Ov5pTbIyEfLi+NzxpNNDy2DnL4/M5r+Kv15/DhlY/jt1/6r/iVz/0W1oXZ86NI6ppxUG3h+kbR4dEQEREREdEgrefUlfmLmRgMaQ0ucp1Ume+f1jPMlzrAAcCN2+NRnd/stLBZVt8nk8JXtwVmziu326062kX1f8uoqW3cht1uK/cNW2X++v4WLGs8JmFs9TivzArLfrhNDPNvsTJfVx6vB1PTUeW+vDBZkmjQxnthayIXGF4fWjMmWjMmjGYV/q2rmCxeR2ByFp5gxO3hHcsL19RtuZ94KC3OWiNy0z//8L9CrV3v2v7EzCNYTMy5MCLnPXphCn6fB6129wXe86/u4PLSpAuj6pNWHbXrz8NvfoHbIyEiIiIi0oLUZn8xE3d4JHRcttVBa1ddKaxrZf50MoxY2K+swr++UcITD6VdGJWzbu9vwbbV3e60bbM/vQTAANA97ub2TfgnZx0fk9OkFvuGz4fwop4dFaTJIa1OC1uVHczHZxwekfO2NvaV2ycSIURiAYdHczzhpUXl9traOmzb5gQ7TaVnYshtdX+XyguTJYkGjakbkYvsQATN5Tdj5jv+Baa//h+7PZxjKVebWFlTV/FKlb9EbkuE1DesinX1RcAoCvq9eOxCSrnv+VfVE3S0Zlnw7awg+vyHkPzzX0D+d9+HTmU8Kj+IiIiIiB5kTWgDuzTDMF9X7dIO7La6fXRA08p8wzDE6vzrwrrWo+aW0OLc7/FhNqbnfTJPIAzfpDr4beRWnR2MS6qrN5XbI0uL8Pj0rH9cnJiDAXXwOy6t9qUwf7ZHlxC3SZX57XIZrQI7ZeoqnYkpt+dz6uWTiQaNYT6RJgyv3+0hHMuVlTyk5bUZ5pOuEiH1ulml+njNpnz64Yxy+ys39lBvqtvL6cZqNVD4s19H4mO/gPizv43A1lUYVhuwOii/8im3h0dERERE5Lp6s42dQlW5b0m4OU3uk1rsAwb8aXVlpw4Y5qtD1IWJWXg9XodHc3xBodV+M6cOuUdN5caqcnvknJ4t9gEg4AuIE0RuFdVdPUbNlnBemVlQ3/fTQWRpWdxXvXXLwZHQSaRn1N+XdnfKsDrjsawF6YVhPhGdyPNCi/10IoSFad4UID0lgurqk9IYVeYDwNOX1Rd97Y6Fqzf2HB7N6Ri+AOorz8LT7L45eXDl4y6MiIiIiIhIL7d3KhC6frMyX2OtvDrM9yWn4fEHHR7N8Ulh/tr2AVrtjsOjcd5aSR2iLif0bNV+VyCjDq2b26vODsQllZvqSQvRC+cdHcdJLSXVrfbXSpsOj8R5jXoLhV31RLU5jcN8/0Qc/oT6PFldW3d4NHRcaeH7ktWxUdhTH4dEg8Qwn4hORGrH/dTD02O1xo9lWfjDz38En1j9K7yw9QpWC+so1kroWKN/oTqMxDb7jfGqzL+wkEA8ou4CMiyt9g3DQOTxL1Pua269huYOZzUTERER0Xhb21Zf5/i8HsykIg6Pho5LqswPpPVssX+XFOZ3LBs3FesNjxqpMn9JWN9cF4HMeeX2dnEbVqPm7GAc1iyWxPbm0fP6VuYDwLJwXN0SJpWMkq3bckHOzLy+bfYBudV+dU3qyEJum5qOQljVAvlt9VJGRIOk5wIwRKSl7b0qNvPqdWGk9t2jardWwG+88P90bTdg4H3v+HEsJ/WegT1upDb7+cquwyNxl9dj4MnL0/j0C903G6SuGzqKPv427H/6vyj3Hbz4cUx9xXc6PCIiIiIiIn2s5dQB6sJ0FF4v63p0JYX5/mm9w/zF6RgCPg+a7e62wzc2Sri0mHRhVM6oNKvYrRaU+5aFCmpdBGbk0Lq5cxOhxUccHI2zqqur4r7I+fOOjeM0pI4Pm+Ucmp0WAkOyjOtpbG+ow/xgyIdkKuzwaE4mvLSI0osvdW2v3mKYryu/34vJVETZDWJnuwzzDS4MisYav8ET0bG90CPse+py2sGRuE+aeW3DRjqacng09CDSmmIb+1tj101BarV/faOEUrnh8GhOx5ecQWuye81IbzwFb0Tf1mpERERERE5YFyrGFtliX1u21UFrV11Zq3tlvtfrwbk59XXYdWF961HRq7W57pX5vsQ0jIA6AG1uq1vQjwqpxb4/mUQgqXeFt3Rc2baNjf0th0fjrC0hzJ9dmNC+W6xUmV9bW4ctrYtDrktn1EsK53OszCfnMcwnomOT2nCfn5vAZDzk8GjctSaE+elIChG/3rNBx5F0sdOy2tguD09Fej88/bA6zAeAK9fyDo7kbJrzTwAAbK8fjfk3YPrbfhzL/+SXkPzCb3R5ZERERERE7pIq85cyDPN11S7twG43lfsCmlfmA3Kr/eu3RzvMl1qbR/xhTIUnHR7NyRiGB4GMujq/mRvxMP+G+r9P9xb7wGGxit+jbrYs3ascFVvC+WRWOP/oRArz2+WyuOQDuW9KCvOF5YyIBolhPtGA2Z0WmrnhX8PZsmyxMr9XODiqpMp8ae0qctfCxKw4S1d6LUfV7FQUs1PqdTKHqdV+a/ZRVJ74ehT/zg+h+uQ3IHT+CRger9vDIiIiIiJyVadj4faOumJsaUZ9U5rcJ7XYBwD/lP7L+Elh/o3bJfz/7N13mF13dS/8796nz5nee5OmqTdbslwkuWDAFAOmmN7um/JA7oUbyE3Ie5Pc8JByc5ObQiDhxZQABmKbYDA2NpYs25IlS1aXpknTey/nzJy+3z+EAkLrNx5JM/vsfc738zz8wV62zpLnzCl7/dZaiUTqdp2qiqdVOeWW7xQGAI+imB8e6zE3EZMt9MjF/AwbFPMdugMV2aViTHW4JBXEYwmMjcgF1NJy609ozKhSH8pa6OeofasqUnxumhgLcqICmY7FfKJVtnDxBAa+9hkM/H+/j9lXf4p40J6n7XqG5zAXlE+Jb1aM7U5l/TPyB2Srj1FLV26HC2WZxWIs3Yr5gPp39lTHmG0+jBouLyIVGwGnO9mpEBERERFZxsjUAmJx+TN9JTvzLSs6IRdznLnF0N3Wn4RYXy4X8xfDcYxMBU3OxjyqYr5dGj3cJbXi9chYHwwjYW4yJknEYsriqR068wGgOkc+4JPKnfnjYwEkFO9tdujMd2Vnw5Uj57nQx2K+VanG7EfCMczPhkzOhtIdi/lEq2z+7EEAQGS0G5PPfQND//y78L/2Q7hGO5Kc2fU51TEmXnc6NGyoLzA5m+SKJeIYnB8VY6oP1JR86fhlR2Vro3ywYWx6EcOTqXujhYiIiIgo1fUrRr9qGlChuClNyafqzHcXWn/EPnB5/aKqEb1rMDVH7RuGoWwOsEujh2rMvhFZRGxGvg9od4uDQzBiMTHmr6s1NZcbpXp+9c2k7v2tkQH5dcTh0FFok6kzqlH77My3rqWeW+Oj8hQkotXCYj7RKoovzGOh87WrLxoJuMcvwjXWmZykbtCpDnn8dnNtPrweeVdTqhqZH0MsIX/wt8sXtnRUlVMmXk/lMWQqG9cWKm+0nFb8rhMRERERkfWpivnFeRnwuLiWyqoiEwPidVeRPYr5Xo8T5YVy0SNVi/kzoTkEIvJheLs0eriLq5WxyJg8it7ugt094nXN4YCvwh4/t+pc+d7j5OI0gpEFk7Mxx+jQnHi9uCwLDoc9Sly+qkrx+mK//PpPyefLcMOf5RFjE4rPW0SrxR6vdEQ2FTj/EqAo+kYqNpiczY2LROM43zUpxrak4Yh91clrXdNRkV1icja0XNW58peykcA4IjF5hUSqyva7sUYxhuwki/lERERERLbV2S+v9qsq4Yh9qzKMBKKKYr5dOvMBKL9jpmoxf6nGALuM2dfdPjjz5P3rqVrMX+iV/16+ygroLpfJ2dyYpRqJUnX65LDidaSkPNvkTG6csjO/r982Ky/TUZGiO39IMS2CaLWwmE+0SoxEHLOv/lSMxb05iOWpT79aTWvPFCIxeVfWlsb0K+arPhiXZRXD5bDHB/90pPqyYxgGBuZGTM4m+bYoRu2fuTiBeIJfIoiIiIiI7Kijb1q8vqbS+juF01VsZgyG4oC5u1Du5LSiOkUxv3soNQseqntDeb4cZHr8Jmdz41Sj9sOjPeYmYpJgj1zMt8uIfQAo8OUhw+UTY6oGJDszDEPZmV9aYaNifpVczI8FAojOyAfxKPlKFe9tg738mZG5WMwnWiVGLAJ/063Q3N5rYpGKDVDOuLag051yp67f68TaylyTs0k+1elrjti3tlJ/kfKwRaqeXF6KaqpGcDGKSwP8QEpEREREZDcTM4uYnA2JseaafJOzoeWKjKv3JbtsVMyvVxQ8pubCmJ6Xn5d2ptpPbpeu/Cs8xbXi9VTtzFeN2c+okQ81WJGmacp7kKm4SnJmagHhkDz5trTcPgfVVJ35wOXufLKmyhq59jE1EcRCML0mvVJysZhPtEp0tw8F934U1Z/+V+Tv+wAc/l++8OsOhCu3Jje566Qau71xbaFt9hKtJFXh1y470dKVruuozJbHx6Xil53X01KXD7dT/v09lUKj9uPB1OwCISIiIiL6Te29clc+ADRW55mYCV2P6IRcxHHmFkMXGkSsqn6Jolr3oNxVa2eqe0NV2fYq5qs682PTo0hEFk3OZnVFZ2cRnZZfJ+3UmQ+oG4r6Z4dNzmT1jSzx+mGnMfuu7Gy4cuTXSRbzrauyRv35aVAxDYloNaRfFY7IZA6vH7m734nqT30VhQ/8LrJ3PQjDZ58PGvMLEWWXrmpMdyoLxcIYDUyIMbudvk5H6i876deZ73Y5sK6+QIyppnHYhWEkEOw4hqFv/zEGvvZZGLFoslMiIiIiIlp1bb1T4vXyQj+y/W6Ts6HlikwMiNfdheouTivKzfIgP1s+fHBpMLWmvyUSCfTPKRo9cu3V6OEuUXWkG0tOjbAj1Yh9APDX2qczH1Dfg+yfHUq5/euqYn5+YQY8XqfJ2dwcX5U8bWWhX34foOTLzvUhK0d+bxvgqH0yEYv5RCbRnC5kb7kHOXe8O9mpXJczFyeg+gy4pVEe053KBudGYED+D8JivvWppiek4snl5VCN2r/QPYVQRB5hZmVGLIq5U89j4F8/g9F//0uE+lsRD85g/tzBZKdGRERERLTqOhQdYo1LdJVR8kXG+sTrriJ7FfMB9aj9bsW+a7saC04gEpcPjdttBaMzt1hcEQoAkdEec5NZZapivisnB+48e71Oqu5BBiJBTIdSa0LhyJD891HtMrcy1aj9hd7UXGuRKiqq5VH7gyzmk4lYzCeiJanGbRfm+lBe6Dc5m+RTdXC7HS4U+wtNzoaul+rLzuTiNAKRoMnZJN9mxYGcWDyBC11yV49VGYk4+v/1v2HiqX9G9Dc6W2aPPAnDSCQpMyIiIiKi1ReLJ3CxX76p3MwR+5aViCwqd5PbrTMfUBfzu1KsM79PcW9Ig4bK7DKTs7k5mqYrR+2rnpt2tdDTI17PsFlXPrD0oZFUmz6p6sy304j9KzKqq8XrgUtdSEQ5VdKqVKP2B/umYSRSaxIGWReL+US0pNOKYv7WxiJommZyNsnXNyPvVq/KLoeu8yXV6pb6sjOQht359eU5yMqQx22estmofU13IKN+ixiLTg5iofM1kzMiIiIiIjJPz9AcIjH5AGtTTb7J2dByhYcuAoqDx56KBpOzuXmqYv7QRBCLYftNf1NRFfNLMgvhcdpvpUW6FPNVnfl2G7EPAFmeTOR55d+3vpnUKeYHA2HMz4bEmB0787Ma5dd1IxpFsKvb5GxouSpq5M78cCiGifGAydlQumLliYiURiaDGJ6Uu5U3K8ZzpzrVTjS7jVFLV/m+XPhdPjHWNysf1Ehluq5hc4M8UUJ1kMfKcna+FdDkjzazR35scjZEREREROZpV4zYdzt11NqwezFdhPrbxOu6LwuufPvdZ6gvl4trhnH5wEmqUHU+q1b7WZ2nuFa8Hh7rTZn960Y8joW+fjHmr601N5kVUp0rv0akUme+qisfAEor7Pfe5q+tge6V11rMtcrvB5R85ZW50HS5qZGj9sksLOYTkdLpJTpz07WYrzrdymK+PWiapvxZDcyOmJyNNWxpLBavdw3NYmY+bHI2N8eVVwp/8045qOtIRBbNTYiIiIiIyCTtvfKarDWVuXA6ePvPqkID7eJ1b2WTLachluRnIMPrFGOpNGpf1Qxg13tD7hK5M90ILyA2a7+D/pLFwUEYMXk6hB3H7AOXp4RKUqlZZWRwVrzuz/IgK1suiluZ5nAou/Pn21jMtyqX24GSsiwxNqg4TEm00uRPV0REAE60j4nX68qzkZvlMTmb5JsPBzAdkj9Eqk7DkvXU5lUhEFlAVU45qnLKUf3L/xX75Q71VLelUX0w51THGPZut9eexpxdDyLY+srl/6Pp8DfvQu6ut8NTvja5iRERERERraL2XvlmcpNizysln2EkEB5UFfObTc5mZei6hrryHJzvmrwm1pUinfnReBTD8/L9MrveG3IXqYvZkbFeuHLlJgA7UY3Y1xwOZFRVmpzNyqjOlSdBDMwNI5FIpMQ60FHF60apjSfOZDU3YfbM2Wuuz7W2wzAMWx7kSgeVNXnipIgBduaTSVjMJ1ohkbFeOPPLoNtwN5YkuBjF8QujYixdu/L7l9ipbtfT1+noY1vfww/Gv6YkPwNlBX5xpcbBk4O2K+Z7y9fCt2YbXHklyLn1LXDllSY7JSIiIiKiVTUXjGBoQl6R11yTb3I2tFzR8QEkwgtizFPZZHI2K6e+QlHMT5HO/J6ZASSMhBiz670h3eODM7cEsZlr7wNGRnvgb7wlCVmtrGB3j3jdV1kB3eUyN5kVonq+ReJRDMwNK4v9dqIas2/HEftXZLfIh7WiMzMIj47CW8r7WFZUUZOH44evPRQ0NjyHSDgGt4elVlpd9j+eRWQBRjyG4R98Cf3/9NuYfvkxxBfnk53STXv59BAiMfnLyY7mEpOzsQbVmKpMtx95XnkvHFkPC/nX2t4sn7I/0T6G6bmQydncvNL3/hEK7/8kC/lERERElBY6lhjxys586woNKEYq6054ytaYm8wKqld0zPaOzCMWl+8z2Unr+EXxusfhRlmmfTvY3cVyd35kTO5ot5uFXvnvkVFjzxH7AFCVXQaH7hBjquepnUTCMUyMB8RYabl978NmNTYCinuTc23ytBZKvorqXPG6YQBDA/IkX6KVxGI+0QoIXDiE+NwE4sFZTB98FH3/+NuYePbriM7IY7fsYP/xPvF6frYXG9am5zjy/tkh8XpVTjkLxGRre7bLI+USCQMHTw6YnM3N4+8jEREREaUT1Yj9/GwvCnN9JmdDyxUakIs2ntI66C77rjasr5ALHtFYAgNjcmHOTlrHO8XrjYX1ysKqHbhLasXrkbEeU/NYLcFuuZjvr6s1NY+V5Ha6sSZPPoygep7aydjIPGDIsdJK+3bmOzP9yKiWp2DOtyoOeVHSFRT64fXJUzwGFZ/DiFYSi/lEN8kwDMwe+fHV16IhzB37GQb+9TNIhBeTlNmNG54I4kL3lBjbt70SDj09C2V9imJ+tU3HqBFd0VSdh/JCvxjbf7zf5GyIiIiIiOh6tPfK39/ZlW9tqs58b5U8gtkuqkqy4HTI9426Bu3dvZgwEmibuCTGWorWmpzNyvIoOvOjUyNIROw3se/XRefmEJmSXyf9tfbtzAeAZsXzrnXiIgxDUQm3CdWIfZfbgfwC+R6WXWQ1y6/z7My3Lk3XUFEjH1YbYDGfTMBiPtFNWuw+rRw5lbn+Duge+52Cf+E1dfFu3w577c9eSZ/Z/Un80V2fxgc3vxN7anehLq8KLofLtjvRiK7QNA133yL/bncPzaF7yN43XIiIiIiIUlUiYaCjX95F3sxivmXFAjOITY+IMU9lk8nZrCyXU0d1idw1a/di/sDsMIKRBTHWXGjvYr6qMx8wEBm39yH/YI96VYC/tta8RFaB6hDJ9OIsxoITJmezskYUrxcl5dnQbN5olt0sv84v9PYhFgyanA0tl2rU/mDvjO0Pz5D1OZOdAJHd/WZX/q/L2flWEzNZGYZhYL+imL+2Mgc1pfYdY3Sz8n25yPflYkvZuv+8lkgkEDfiScyKaGXs21aF7zwtd4bsP96PT7zNvvvIiIiIiIhS1eB4AMHFqBhrqsk3ORtarrBixD4AeCvs3ZkPAHUV2egSDoXb/aC4ag+5Q3egoaDO5GxWljO3GJrLCyN6bRd+ZOQSvBUNSchqZQQvdYnXndnZcOXJxTm7aCqshwYNhjCPvnX8Ikoyi5KQ1coYGZI788sq7H9vOqtF8TpvGJjv6ETe1i3mJkTLUqk4JBmYD2NuJoScPPs1dZJ9sDOf6CYYiThcRdXQXN5rYhkNt8BdKO+htrIL3VMYmZRPGd+9o9rkbKxP13W4HPK+HCI7Kc7PwKa1hWLshRMDiMcTJmdERERERESvp10x2lXXNayp5IFcqwoNygepnbnFcGbZf6JCfYX83Ls0OGvr7sXWCbmYvyavBh6n2+RsVpam6XArRu0v9p43OZuVNXtOzt9fWwNNs3eHd6bbr1z/qTp8YgeJeAJjimJ+Sbn939u8pSVw5ch/j/lW+f2Bkk/VmQ9w1D6tPhbziW6CpjtQeN/HUP3pryJvz8Nw+H/1Jpx724NJzOzGqfZjO3QNd22tMDkbIjLTvu3yqP2Z+TBOdoybnM3qS0QWk50CEREREdFN6eiTbx7XlmXD6+ZATqsK9cud+d5K+3flA0C9otgWXIxifNqe38MMw0DreKcYU406txtvdYt4PdR33raHMIx4HHMXWsVY9vp14nW7aSmSpyaonq92MDkeRCwmN5WUpkBnvqZpyFKM2p9rU09uoeTyZbhRUOQXY4N98sojopXCYj7RCnD4spB3x0Oo+tRXUfjm30bmxj3wVtnvC1g4GsfLpwfF2I6WEuRkekzOiMhcwcgCAuH03U21e1MZPG6HGFMd9LEbwzCwcPE1DH3nf2L4u39m2xsSRERERESAujO/STEKlpIvEYsgPHJJjHkr5eKO3dQt0Tl7SbEH2+rGghOYXpRzT5Vivq9mg3g9HpxFdGLA5GxWRqCrG/EFeQJpzsb1JmezOpoVz7+RwLjyOWt1I4rXCU3XUFyaZXI2qyNbMWp/vr0DRpwrXa2qQvH5ip35tNp4RJdoBelON7K33ofsrfclO5Ub8uq5ESyEYmLs7h1yxy6RXQ3MDqNrug99s4Ponx1C38wQJhen8Z4Nb8FD6x9IdnpJkeF14baNZXjhtWu/pB85N4zAYhSZPnuulTDiUQTOvYSZo08iOv6rgwmhvgvw1aTGF3giIiIiSi+hcAw9w3LBo6maxXyrigx3AXH53osnRTrz/T4XSgsyxDWO3UOzuG1jWRKyujmqkeUaNDQVrjE5m9XhrWwGNB0wru2IXuw9B3eR/e4Nzp49J17X3W5kNTaanM3qWOowSev4Reyu3m5iNitjRDFiv6gkE06X3IRiN6rO/EQohGBvHzLr60zOiJajsiYXZ45fe990eGAW8VgCDif7p2l18JlFRP/p+eN94vVMnwu3rCsxORui1fX9s0/in45+E0+2PYeTw+cxuXj5BGXfzFCSM0uuuxWj9qOxBA4pJndYXTwURN+XfxfjP/3yVYV8AJg98uMkZUVEREREdHM6B2aQUAyaYme+dYUG5H3Imttny2KpSn2F3J3f2W/PUcSqYn51bgX87gyTs1kduscHT7lcGA71ynvnrW7unFzMz2pugu6yZ7PCb8rz5aA0s0iMtSmet1Y3pHidKC23/4j9KzLXroHmlHtt51vl9wlKvgrFYcl4LKE8hEK0EljMJyIAwPRcCCfbx8TYXVsr4HKmxqlHoiuqcsrF6/2z6V3M39RQhIIcrxh7/pg9R+07vH64i6rF2MLF1xAZt+ffi4iIiIjSW4dipGumz4XywkyTs6HlUhXzvRWN0PTUufeiKuaf75pALC7vwrYyVVG0pTA1RuxfoRq1v9h3HobQsW9liVgMs+dbxVjORvnvaVeqUfutE/Yr5kcjcQz0KIr5itcVO9JdLmSulad6zLW1m5wNLVdJWRacLrmsOtjHUfu0eljMJyIAwAsnBpQn+jlin1KRqpg/HBhDJB41ORvrcJCJs+oAACAASURBVOga9m6rFGOtPVMYngianNHKyL3tQWVs5siTJmZCRERERLQy2hU3jRtr8qDrmsnZ0HIYhoHQgFyk8abIiP0rNtQXitcXw3F02KzgMbM4i+GA3ADTUpxaxXyvYg1dYmEO0fFrR0tbWfBSFxKhkBjL2ZBa6/bWFTWI1/tmBhGMXLvuwsr6uqcQVxz4qVlTYHI2qyu7RX7dn2cx37J0h47yqlwxNthrz8kzZA8s5hMRAGD/cbkztaLIj8Y037UXiUVgGIqTDmRb1blyMT9hJDA0N2JyNtay1AEe1WuF1XlrNsBdWi/G4vMTtuswICIiIqL0ZhgG2nunxFhTmn+Ht7LY9DASC/IYXk+lvD/Zrppq8uDzyJMGTneMm5zNzVmquznVOvO9lc2AYkLEYq88st6qZs/K+epuNzIbUuvnpurMN2CgfeKSydncnC7F64Mvw5VSY/aBy+seJOGxMYQn5fd4Sr6KarmYP6CYmES0EljMJyJ0Dc6iZ1j+Mnn3jmpoWnqf6P+Ho9/AJ//jc/jT/X+LR177AZ67+BLaJy5hIbqY7NToJpRmFsOpy7up+tJ81H51aTbWKk6Z7n+tHwnVGA8L0zQNubve/utX4G/ehfKP/gXK3v8n0DR+JCIiIiIi+5iYCWFqLizGmmpYzLcqVVc+NB3eCrmz1q6cDh3rFd35pzptVswfk4v5pZlFyPWlzthvANDdXnjK5cJwqhTzs1qaobtcJmezukr8hcjzys/FC4oVEVbV3TkhXq9rKISWYlNnsprVE1nYnW9dlYrPWdOTC1gIREzOhtIF71wTXYfF3vMIj3QnO40Vp+q01TRg73Z53HY66Z8dwnwkiAvjnXjm4gv42mvfw//7/N/gqfbnk50a3QSn7kBFdqkYS/diPgDco+jOH5taQGuPPU8H+1tug6uwElnb3oCq3/kHlLzrc/BWNCY7LSIiIiKi69bep/5Mnu7T9axMVcx3F1VD92SYnM3q29JYJF5v753GQsg+6+1UnfktitHmduerkffJh/rO22aqXSIWw1xrmxjL2Sj//exM0zS0KLrz22xUzF8IRDAyKDec1TXIh4PszJ2bA2+ZfG9S9fyl5KuokRugAGDAZmtkyD5YzCdapkQ0jPGf/BMGH/k8xp/+F8QVY9HsJh5P4OAJeefVxjWFKM5LvS+T1yMSi2AkIJ8YV+1cJ/tQ/Qz7WczHnVsq4HTIJ56fP9ZncjYrQ9MdqPwvf4uiN/0WXPn8/SUiIiIi+2pXjHKtKMpEVobb5GxouUIDcnHGW6XuzrSzLQ1yMT+eMHC+a9LkbG5MMLKAvplBMaYqntqdt0beJ59YDCAyZo/7AYHOi0iE5eklORvkv5/dqUbtX5ruRThmj27h7otyVz4A1DemXjEfALJb5Nd/duZbV3aOD9k5XjE22DtjcjaULljMJ1qm2SNPIjY7BhgJzJ94Fv1f+RRmj/0MRiKe7NRuyon2McwE5A+3S+3NThcDcyMwDHmkeHVuhcnZ0EqrZjFfKSfTgx0tJWLs5dNDCEft+dqnKXb/ERERERHZiaqYzxH71hUPBREdlycjeirlvcl2V12ahdwsjxizy6j99olLMCDfF0rZYn5lM6BYSxiyyaj92XPnxeu614vMhtT8ua1TTIqIJ+LonLTHpFnViP3c/AzkFfhNzsYcWc3y63+wqwtxxYEUSr4KxeetAcXnM6KbxWI+0TLE5iYwc/iJq64lQkFMPvt1DH798zBi9hkN9ptUI/Y9bgdu21hmcjbWoyrquhwulPrlE+ZkH6pi/sTCFBYiiyZnYz2qAz2L4RiOnB02ORsiIiIiIgKAaCyBSwNy5xeL+dYVVozYB35ZPE1BmqZh81r53snpDnsU81sVI8rzfDko9qdmp7Du8sBbIReGF+1SzD8r55nd0gzdKR9UsLvKnDL43fKE1TbFqgir6eqQi/l1DQUmZ2IeVWe+EY8jcNEeP7d0VFEtj9of6p+BkZAPgBHdDBbziZZh8vlvw1CMI/JUNkJzukzOaGUEFiI4en5EjO3eWIYMrz3/Xiupb1YepVaZXQpd50uo3S21KqF/jt35O1pKkJUhvw7sf00+CERERERERKurZ3gWkZi8t7qpmsV8qwopivmOzDw4c1K3WWCLYjR278g8pudCJmdz/VTF/JbCtdA0eTVdKlCN2g/1XbD8lNJENIp5xb7xVB2xDwC6pqOpcI0Yax3vNDmb6zc9GcTM1IIYq1es7EgFvspKOPzy1IH5Vo7at6pKxeHJcCiGibGAydlQOmAliuh1hEe6EbxwSIzp3kzk73nY5IxWzsunhxBV3ADgiP3LVJ35SxWByT4KM/Lhc8o7jvpmWMx3OR24a2ulGDvVPobJWU4vICIiIiIym2rEvtvlQG1ZtsnZ0HKFBuTioreyOaWLwpuWKMKdXmI/thWEYxFcmu4VYy2KkeapwlezQbyeCAURGZP/m1hFoPMiEhG5KStno/z3ShXrFKsfOia6EbP4IQzViH0AqE3hznxN15Hd3CjG5trk9w1KvrLKHOi6/N7NUfu0GljMJ3od7pJalDz0eThzi6+J5e15HxwZ9v2irBqxX5jjxUbFGLR006co5lfnVJicCa0GTdOUBzNUBznSjepgT8IADp6QJ1cQEREREdHqae+TbxI3VOXC4eCtPisyEnGEh+TOWE+lvC85VRTnZaCiSO46tfqo/c7JbsQVBdAWRdE0VXgqGgGHPI7e6qP2VSP2da8X/jX1JmdjruZC+XkZjkfQPd1ncjbXRzViv7Q8G/5Mj8nZmCurWR61P9/WDiMhN+JRcrncDpSUy3WhwT55FRLRzeAnfKLXoWka/E07Uflbf4+8PQ9Dc13+8OAurkb2tjckObsbNzQRQGvPlBjbu70KDsXJsnQSiAQxtSi/+ap2rZP9qH6WqhUL6aahKheVxZlibP/xPhhG6u2BSkQWMXXgu4jOjCY7FSIiIiKia6g68zli37oioz0womEx5q2UizipZLOiO/9U57ilv1Oq9oz73RmozCkzORtz6S4PvBXyQZNQ73mTs7k+s+fk/HLWt0B3ygcUUkV9XjU8DrcYU62MsAIjYSg78+sUqzpSSVaz/LsWmw9gcYjNRlZVUZ0rXh9kZz6tAhbziZZJd7qRd8dDqPrtf4R//R0ouO/j0HRHstO6YQeODyhjHLF/2cDssDLGMfupY6nOfCvfVDCLpmnK14TekXl0Dc6anNHqMQwD8+deRP9Xfg8zh5/A5C++leyUiIiIiIiuMhsIY3giKMaaFPtbKflCA/LeY83phqe01txkkmBLo1zMn5hZxJDi+WwFquJnc+Ea6Frq31b31sj75UN9F2BYdGR7IhrFfJv8+5a9IbVH7AOA0+FEQ0GdGGuzcDF/ZGgOiwtRMVbXkAbF/MYGQJdfU1TPZ0q+SsXnrrGReYRDMZOzoVSX+p86iFaYM7sAJQ9+Br7ajclO5YYlEgb2vyaP2G+oykVVSZbJGVmTqjPb7/Ih3yefvCP7URXz5yNBzIbmTM7GmvZuq4JqhaPqtcRuwsOXMPTtL2D8x3+PeODy1JKF9qNY7D6T5MyIiIiIiH7l3KVJZYzFfOsKDch7jz3la6E5XCZnY76NawqhGgB5yqKj9mOJODomusRYqo/Yv8JXIxe/E+EFREa6Tc5meebbO5CIRMRYzsbUL+YDQLPi+dk6cREJw5oj21Vd+Q6Hjuq6fJOzMZ/D64W/Tj6EMdcqv39Q8lXUyPUBwwB6u9Sf14huBIv5RGnoQvckxqYWxBi78n+lT7EzvSqnHJqqskm2s9TKBNVzIN0U5fmwaa18EvrgiQHE4tb8Mrhci33nMfjIHyAsdMtMPPcIjDhP0xIRERGRNRw5J0+QK8z1oSDHZ3I2tFyqznxvpTxaOdVkZrixtkouepzutGYxv2e6H+G4XBRuKWowOZvk8FQ0QHPKI9sX+6w5al81Yt+RkYHMerlYmmrWKYr5wcjCklNIk6mrQy7mV9bmwe1J7dUIV2QrRu2zM9+68gv98GXIB/I6znN1J60sFvOJ0tD+43InrdOh4c4tFSZnY139ikJudQ7/G6WSbG8WcrzZYozF/F+5e0e1eH02EMGJ9jGTs1lZ3spmuEtqxVh0vB9zJ35ubkJERERERIJYPIFjrfLN4R0tJSZnQ8sVm5tAfE4uVHkqm03OJnk2N8ij9s90jiOesN6KuwvjneJ1j8ONujz5+3Gq0Z1ueCoaxdhizzmTs1me2bNyXtnrWqA57Lsu9Xo0FNTDoVgDoVodkUyxaBx93XIXc31j6o/YvyKrRX4/WBwYRHRu3uRsaDk0TcPalmIx1n5+FIYF39vIvljMJ0ozoUgML5+WC5Q7WkqQk+kxOSNrMgxjyc58Si2q7nzVqoV0dNvGMnjd8hff/cfsPWpf0x0ovP+Tyvjca89Ydh8gEREREaWP85cmEVyUdwrv2lBqcja0XKqufADwKgqlqWhLo1zMD4ZiuDQwY3I2r0+1X7yxsA5OPT2KwoB61H6ov9Vy35MTkQjm2zvEWLqM2AcAj9ON+vwaMdY6Yb1ifn/vNGJReeJjXUP6FPNVnfkAMN/O7nyralZ8/grOhzHQZ733NrIvFvOJ0szRcyNYDMsjo1Wdt+loOjSLYEReRcBifupR/UxV0xnSkc/jxO5N8n+no+dHEFiQxw/ahbeqGZnr77z6ou5Azs63ouKjfwktjW7WEBEREZE1qUbs+zxO5VosSr7F7jPidVdBORwZ8pS4VNRckw+3S/5edarDWqP2E0YCbROXxFhzoTzCPFV5a9aL143IIsLDXSZns7S5tnYYUfnAU84G+e+RqloUo/bbxi/CMKzVLdytGLHv8TpRXpljcjbJ4ykqhLugQIzNnD5rcja0XGuaiuBwymXW9nMjJmdDqYzFfKJfE1OMPUslqhH7WRkujuX7NX0z6iLuUjvWyZ5UP9OB2WEkDHvvg19Jd++oEq/H4gm8dMr+Uwzy7/4QNJcXAOCr34LK//K3KLj3o9C9/iRnRkRERETpzjAMHDkv3xTe3lwMl5OHT63ISMQR7HhVjHnTaMQ+ALhdDqyvyxdjpzutVcwfmB1GIBIUY6oiaaryljdAc7rFWKjXWqP2VSP2Hf4M+OtqTc0l2VSHTqYWZzAWtNb9765OOZ/atQXQHelVvspWjNqffOWI5Q5h0GVujxP1igkSLObTSkqvV0OiJURnx9D/lU9j9PG/QXTW3vufVSZnF3GqQ/673bW1Ei7FKbJ0pOrIzvPlINPDwl6qqc6pEK+H4xGMBeW9Xelo45pCFOb6xJjqoJCdOLMLUHDfx1Dy7v+B0vf9MdyFlclOiYiIiIgIAHBpcBYTM4tibNeGMpOzoeUK9V1AYmFOjPnWbDM5m+RTjdq/0D2FUESeIpkMbYpR5A5NR0NBvcnZJJfmdMFbKY//Xuw9b3I2S5s7J+eTvW4dNEd6HXhqLloDDZoYa1WskEiGxYUIhvvlUeT1DfLrRSrL2y6/L0QmJhDotM7Pja7WpBi1PzkexMRowORsKFWxckf0S1PPfxtGLIJg2ysY+Op/xdSLP0AiGk52WivqwGsDSCgO8ak6btOVale6quhL9laZfe2HrjxfDjaXrkM0Lo9oS0e6rmHfdrnA3dY7jf7ReZMzWnnZW++Fv/EWaJr8pZeIiIiIKBlUI/adDo1T9iws2HZEvK65PMhYm37F/M2K4lwsnsCF7imTs1G7oCh21ufXwKPoUk9l3hp533yovxVG3BqHMOLhMOY7OsVYzkY5/1SW6fYrV0paqZjfe2kSqobzusb0Wx+Tf+sOaE6nGJs8/IrJ2dByNa4vgeLsDNrYnU8rhMV8IgCLPWcRbP3VG6IRi2DmpR9i4Ku/h2DHsSRmtnIWQlH86AX5w1plcSYaqnJNzsjaVJ35qg/CZG9elxfvaHkjPrHtffjTfZ/FIw/+Df7lbX+JL+z5NH/mv2Gpgz+PPttuYiZEREREROnjqOJm8IY1hfD7XCZnQ8thJOLKYn7Gmm3QXR6TM0q+uvIcZGXIxfDTHdYYtR9PxHFutE2MtRQ1mJyNNfhq5WK4EQ0hPNJlcjay+bZ2GDH5YEE6FvMB9UqIMyOtllkp2dUhj9jPzvGioCj9JqM6MzORu3mjGJs4/ApH7VtUZpYHlTV5Yoyj9mmlsJhPac9IxDH53CNiLDY3gfh8aozY/tELlzAXjIixu3dUsQv11yQSCQzMyV0Pqt3qZH8Pb3o77m/Yg3XFDVylsITK4iw0VcsfUF86NYiLivFoRERERER0Y0Ymg+gZlke1c8S+dYUG2hAPyt+P/C23mZyNNei6hs2K3cKnOq1RzD872o65sDwWWVUcTXWesjXQFIdPFnvkPfVmmz0r5+HMzIS/tsbkbKxBdfhkcnEa7ROXTM5G1t0pF/PrGgvT9l51wW75/SE8OobgJWscnqFrNStG7Q/2zWB+LmRyNpSKWMyntDd34llExvrEmLu4Fllb7zM5o5U3PR/CfxyUu/I9bgfuvbXa5IysbTQ4gYhitDqL+UTAA3fUKWPf/tkFEzMhIiIiIkp9R5bo6tq5Xr55TMkXbFWM2He603LE/hVbGuVR+12Ds5gNJH/d5aE+eUKnx+nB+uJGk7OxBs3hgreqWYyFei1SzD93XryevX4dND09SyCbS1vg1OWR7Yd6j5uczbVmpxcxOR4UY/WKQz/pIH/nrdAcDjE2wVH7ltW0Qb3yqOP8qImZUKpKz3cyol/jKamDu7hWjBXc/3FouvzmaSc/fK4DoUhcjL39rjXIy/KanJG1qUbsa9BQkc2uB6K7tlaipjRLjJ3sGMdpi3RUEBERERGlgiPn5Mlxa6tyUZjrMzkbWg7DSChH7PvWbIXuTt+f2+YGuZgPAGcuyl26ZonEInh14JQYu6V8E7zO9FuNcIW3Wh5VHxpog6FoiDFLPBRCoFNuYsrZuN7kbKzD787A1jL57//KwAnEEvK9YrOouvIBoC6Ni/murCzlaohJjtq3rIKiTBSWZIqxNo7apxXAYj6lPW9VMyo+8dcofOP/A933q+KUf93t8FXb/wPfyGQQzxzpEWNZGW68c296jghbSiwRQ2lmETRcPc6pNLMIHqe8240onTh0DR9+YJ0y/q2nLqT8l4vAuZcwe/yZZKdBRERERCluNhBGa7e8/m+XYqQrJV94sAPxwJQYy2xOzxH7V5QW+FFakCHGkn0w/MTwOSzG5HHIt9fcYnI21uKrlYuLRjSMhUvyAQizTL16DEYsJsZURdF0cXu1/LydDwdwbrTN5Gyu1tUh/74Xl2YhMzu9G88KbpffJ0LDI1jo6TU5G1quJsXnsp7OSYRDyT30RPYnz1khSjOa7kD29vvhX7cb0y/+EPNnDqDgng8nO60V8d1n2hCLy0W199zbAL/PZXJG1re7egd2V+9AKBbG4NwI+mYG0T87hIw0PjlP9JtuaSnBurp8XOi+9gZVZ/8MDp8Zxu2bU28thRGLYvK5b2DuxM8B3QFPaS28lfK4QSIiIiKim3XswigSinOyuzZwcpxVBVsVo5AdTmQ0bDc3GQva3FCEkclrC1KnFMU9sxzqk0eP+90Z2FzSYnI21uIprYfmyYARXrgmFjj7AvyNyTvsMHbgoHjdmZ2NjOr0Xi26vXwjvE4PQrFrV1i83HcMWxSd+6vNMAx0X5QPqtU1pm9X/hUFO2/Fpa/8K5BIXBObOPwK/HW1pudEr695QwkOPX/tlJB4PIGLbeNYvyX17pOSediZT/RrHL4sFN7/CVR/6qtwZtv/g0P30CwOnhwQY4W5Prx5t3rvNQFepwdr8muwr343Prz1ITy0/oFkp0RkGZqm4aMPqL/0/dvTFxCPX/ulw86iM2MY+vYXLhfyASARx+gT/wfx4GxyEyMiIiKilKUasV9W6Ed1ibz6ipLLMBIIKEbsZ9Rvge6Ru9LTyZZGedT+6NQCRiblHdqrbSG6iBNDZ8XYrsptcDrSuydOczjhb9opxoKdxxFfnDc5o8vCk1OYOXVajBXevhuant7lD4/TjR0Vm8XYsYHTiMQiJmd02fjIPILz1x4wANJ7xP4Vrpwc5GyQ77lNHjqc8tMw7aq8MhdZ2fI6lnaO2qeblN7vZkQKDp+838RuLo+6lmMfuL8JbpfD3ISIKKW01OVj53p5hNTgeBDPvdpnckarZ6HzNQx+/XMID1+66np8fgpjP/57GEneNUdEREREqScUieGkolN55/pSaJomxii5wkMXEZ+Td0H7W9J7xP4VG9cUQvX0PXZh1NxkrjzuwGlEE/Ko9turd5icjTVlbdwjB+IxBC8cMjeZX5p48SWxexkAiu/ea2ouVnWH4vm7GAvhxPA5k7O5rLN1TLyu6xpq6gtMzsaaCnbL7xeLg0NY6Os3ORtaDk3X0Ki4T9rZOoZ4LLWanshcLOYTpaizlybwWpv8waiqJAv7dqT3mCkiWhkfenMLdMVNmEefbUMoIt8MsZv44jwSoYAYW+w+jZmXHzc5IyIiIiJKdac6xhGJyodGOWLfuoJtihH7uhMZDem9d/2KnEwP6ityxNgvjiXnUPihvmPi9TxvDtYVNZicjTV5a9YrJ5nOn5VH3a8mwzAwduAFMearKEdmw1pzE7KoTSUtyHT7xdjLiuf9ajIMA6delYvRFTV58HjTewrGFQW37YTq1NPkYcX7DCVd04YS8Xo4FEPPJXm1BNFysJhPlIIMw8C3fnpBGf/wm1vgUFXfiAgAkDASGA2M4/jgaTxx4WksRkPJTsmSakqzsW9HlRibmgvjJy91mZzR6sjatBdZW+6Vg5oOzeU2NyEiIiIiSnmqEfs5mW401+abnA0th2EYCLbKI/Z9dZvg8MoFtXR0S4vcvdg1OIuLAzOm5jIXmseZ0TYxdlv1duhpPqr9Ck3Tkanozg8PdiAyOWRqPsHuHiz0yoc/ivbt5fSSX3I6nNhVuVWMnRw6h4XIoqn59HVPYXJcXqfRuK7Y1FyszJ2bi+z168QYi/nWVbe2UHkghaP26WbwkwhRCjpybhjtfdNirKVWPRabKN2FYmF85dV/wx8991f4yBOfxaef+p/465e/iu+ffRL9s+Z+KbWT99/fDKdD/kjx+P5OzC8kZwfbSit4w8fhLqm76prDn4uyD/4pcm97MElZEREREVEqiscTePW8PG781nWlPKBvUZGRLsRm5SmJmRyxf5V7bpEPhQPAs0d7TcwEODJwAglDHn98RzWnKfw6VTEfAAJnXzAvEQBj+xWPp2ko3nuXqblY3e018vM4mojh1cFTpuZy8qjcla/pGjbtqDQ1F6sr3L1LvL7Q14+F/gGTs6HlcDh1rG2WD6W0nx+FodqJTPQ6WMyntBCZGMDQd/4E0Rn5C1UqiccT+PbPWpXxjzywjidTiRTcDhde6X8NF6d6EI6Fr4r1sZivVJyXgQdurxNjwVAMjz3faXJGq0N3eVDyrt+H7skAAHhrNqDik38DX/X6JGdGRERERKmmtWdKeSiWI/atK9B6WA7oDmQ0sij860oL/NjSUCTGDp4YMHVl26G+4+L1kswirMmvMS0PO3AXVMBTLq8dCJw9CENxKGKlJWIxTLz4khjL2bgBniL5uZWuWgrXIs8nr7ZQPf9XQ2gxigun5ftrjS3FyMr2mpaLHeTv2sVR+zakGrU/PxvC8MCsydlQqmAxn1JeIhLC6OP/G6Hecxj8+ucQ7DTvA0oyPH+8HwNj8l7nHS0lWF9fYHJGRPahazqqsuUbY+zMX9q772lAhmKM1E9f7sLEjLlj21aLK68URW/9FHJ3vxNl7/+fcGbmJTslIiIiIkpBRxSjWD1uBzY3skhlRYZhINimGLFfuxEOX5bJGVnfG3bKhfKFUAyHz5jzHXxiYQqt4xfF2O3V29kQI8jatFe8HpubQKhPvfZzJc2cOo3orFwUK96nnh6QrnRdx+6qHWLs7Ggb5kLzpuRx7uQgYlH5wMfWXdWm5GAnnoJ8ZLc0i7EJFvMta21zMXSH/N7RxlH7dINYzKeUZhgGJp7+F0QnLo+dSYQCGP3hX2DqwHdhJOJJzm7lhaNxfO/n8o4vTbvclU9ES6vKrRCv980OmpyJveRkevDOvWvFWCSWwKPPtpuc0erxN+1E/r4PQNMdyU6FiIiIiFKQYRg4cm5YjG1rKobHxc+hVhQZ7UFsWr5J72/miH3Jro2lyMpwibFnj8q70Ffa4b7XlLHbOWJf5F93O6DLh/nnzxw0JQfViH3d47nczUzXuL1aLuYnjARe6T9hSg6qEftZ2R6sbeJBNUmBatR+Ty8WB9l4ZEVenwu1awrFWPs5eYUS0ethMZ9S2vzJ5xA49+I112cOP4Hh7/4ZEuGFJGS1ep56uQuTsyExtndbJWrLsk3OyF7GgpM43Hcc/bNDiKXgYQ9anuqccvE6O/Nf39vvWoPcLI8Y+8WrvegfNeekNxERERGRnfWOzGN0Sr5fsWtDqcnZ0HIF2xRdkpoOf9Ot5iZjEy6nA/u2V4mx812TGBhb/e+Qh/qOiddrcipQpbg/kO4cvixkNGwXY8G2w0hEw2JspcQCQUy9Kv/cCm7bBWeGb1Uf367W5NegJFMumKt+D1bS8MCscsT45luqoDtYqpIULHE4ZfIVeRoMJV/zRnnU/vjIPKYmgiZnQ6mAr5CUssLDXZh49uvKuO72QnOnzh6ewGIU/67YS+106PjAG1tMzsh+zoxcwP995ev478/8OT70+H/F7z/zRfz9K1/Hzzr2Jzs1MpHqy/pcOIDZ0JzJ2diL1+PE++5rEmMJA/i3p1tNzoiIiIiIyH5UXfm6rmFHC4v5VmQYBoKtcjHfV7Mejgw2V6jcpxi1DwDPrXJ3/tD8KLqn5U7h22vYlb+UrI17xetGJIRg+9FVfeyJQ4dgRKNijCP21TRNU3bnt01cwkRwalUf/+QSv89bbpUP9RDgKSpEVlOjGOOofetqmhVjUwAAIABJREFUXC8X8wGgnaP26QawmE8py5GVB2+lXFRy5hSh6G2fhqalzq/A4/s7EViUP8i+eXctSvIzTM7IfvpmftV5HU/E0Tc7iEN9x5ccuUapR9WZDwB97M5/XffvqkFZgV+MvXJ2GO29q/vlkIiIiIjI7l45Ixfz19cVINvvNjkbWo7oeB+iU/L3RY7YX1ptWTaaqvPE2P7j/YjG5P3aK+FQr7obebei6EmXZazdCl1xSCVw9oVVfeyxA/Iof3dBPnI2bljVx7a7O5ZYHXG4//iqPW40EsfZE/L6ytq1BcgvlO8j0WUFu+X3keClLoRGWBi2ouwcH8qrcsRY61n+zOj6pU4lk+g3ODPzUPb+P0Hu7ndeHXA4UfLO34fDl5WcxFbB5OwinnypS4z5PA6851759B5drX9O/uK9VHGXUk+ONxvZnkwxxlH7r8/p0PHBNzUr4996qhWGYZiYUXKFR3sQUHToEBERERH9pvNdk+gakscQc8S+dSk/82s6Mpp2mpuMDam682cCYRy7sDpFD8MwcKhPLl42FtSj2F+wKo+bKjSHC5nr7hBji91nEZubXJXHXRwewXxrmxgr2rsHmsOxKo+bKipzylCTUyHGDvWuXjG/9cwwwqGYGNu2s3rVHjdVFNymHrU/cZij9q2qSfG5baBnGkP9MyZnQ3bHYj6lNE13IH/fB1D6nj+C7r1cnCu872PwlK9NcmYr69Fn2xGJyjve37FnLXIy5R3W9CvxRBw9MwNijDvS0k+14otN19TqjvhLFXdsrkB9hXz69OylCZxoHzM5o+SYO/U8hr75hxh/8h8QHu1JdjpEREREZAOP7ZfX5wHAzg1lJmZC1yPYJhfzvdUtcGbmmpyN/dy5pRxet1yEffZo76o8Zvd0P4bmR8WYahQ5XS1ro2KkvZFA4PxLq/KY4y/IXfkAULyXI/aXQ7VConumH0Nzq3N45oRixL7X50LzRh5Uez3ekmJkNsj1jEmO2res5iUOYR4+cMnETCgVsJhPaSGjYTsqPvG/kXfXe5G17f5kp7OiBsbm8dyr8geinEw33r5njckZ2dOxwdMIRhbEGIv56Uf1Mz86cFL5PKFf0XUNH3lgnTL+racuIJFI3e78RDSMsZ98GRNP/TOMWARGLIKRR/8ckTEeBiEiIiIitZ7hORxvlYuLWxqLuD7PosKjPYhOyM0BHLG/PBleF+7cIh+qP9k+hvHpxRV/zEN98oh9TdNwW/X2FX+8VOQuWwNXYaUYmz/7wopP5TMSCYwdeEGMZa5dg4xq7l1fjqVWSLysmFZxMybHA+jrklcubtpRAaeL0xSWQzVqP9B5EYuDnCRqRUWlWaisldfItJ4ZxtRE0OSMyM5YzKe04cotRt6d74GmaclOZUV95+k2ZVHsvfc2IcPrMjkje3q684B43eVwYW2+PO6NUldLkXzaNRyP4ED3YZOzsaetjUXYtLZQjHUPzeHFU/KuNLuLTg1h6Jt/iMCZ/VddjwdnMPTdP2GHPhEREREpPX5A3ZX/0L4GEzOh6zFz6DFFRIOfI/aX7Q275HsvCQN4/vjKHoxOGAkc7ntNjG0obkKuV94FT1fTNA1ZG/eKseh4PyIj3Sv6eHOtbQiPypP+ivbJedC1iv0FaCyoF2OH+o6t+CGMk0f7lbGtt3LE/nItNWp/4LEnTMyErsft++RGS8MAXnmB3fm0fCzmE9nY+a5JHDojn7wryc/AG2+rNTchm+qZHkDr+EUxdkf1LfC6vCZnRMm2o3wTchRf3n/eeRCJRMLkjOxH05buzv/O061YCEVNzMgcC5dOITImj4FMLMxh5AdfghFLvb83EREREd2csakFvHhSPvC6tioXmxrkg7KUXJHxPgRb5X3F3qpmOLPyTc7Ivpqq81BdmiXGnjvau6LT3donLmFycVqM3V4tjyAnWeaGuwDIjVPzZ19Y0ccaPyCP2NccDhTddceKPlaqU62SGJ4fQ/e0uvh+veLxBE4flyeXlFfnoqScB2eWy1dWCv8a+RDG2AsHsTi8OisS6OY0ritBUUmmGDt1bACBuZDJGZFdsZhPZFOTs4v463+TR4IBwAff2AyXk7/iy/GMoisfAN7UsNe8RMgynA4n7lsjfxEcDU7g5Mh5kzOyp8bqPNy+SV5ZMDq1gP/7/ZMpN24/e8eb4G+RR59pTjeK3/opaE5OTCEiIiKiq/3o4EXlZ+OH9jWk3JTBVDH98mMA5J9b9i0PmJuMzWmahjfslLvzx6YXcbpzfMUe65lOuSjs1J3YWbllxR4nHTizC+Cr2yjGAudfghGPrcjjxMNhTBySJyXm7dgGVzaLwtfjturtyveVZy6+sGKP03lhDMH5sBjbtpNrEa5X+VsU7yuJBAYee9zcZGhZNF3DbkV3fjyWwNGXVnaCCaUuVvrI1maOPJmWI4sj0Ti+9M1XMTUnfxiqK8/GXVvlnVV0tflwAC8p9qQ1F65BbR4/WKare9fcCYcmv00udQCErvahN7dA1+UviK+cHcb3n2s3OaPVpWkait76aXhrf+NmhsOJkoc+D1/dpuQkRkRERESWNRsI49mj8hjx8kI/dm0sMzkjWo7IeD+CF+TioquoGv5mjti/Xnu3VcLpkL+HP3tUnoB2vbqm+vBKvzxif0vZevjdGSvyOOkkc+Me8XpiYQ4LXadW5DGmXj2O+MKCGCvmiP3rluvNxobiJjF2sOcIBuaGV+RxTire21xuB9ZvqViRx0gnRXvuhLesVIyNHziI0OioyRnRcmzYWoHsXHny7/HDvQgtcoInvT4W88mWDMPA1MFHMfX8tzD8vT9DZHzlxv9YnWEY+PJjp9HRN6P8Zz7ywDpl8Yyu9nzXIUTj8hvmGxv2mZwNWUm+Lxe7qraJsdMjrRic4/iq5agoylR2VwDAo8+247BiXYhd6S4PSt/zh/DVb/7lBSdK3vU5ZKzZmtzEiIiIiMiSfvpyNyLRuBh75761cPD7vSVNH1J35efd8RA0xeFwUsvJ9OA2xeGVI+eGMRuQm1qux/fP/lgZ21PLAxg3wt+0C5piReX8yV+syGOMPif/Oc6sTOTt2L4ij5Fu9tTKO9gNw8APzv7kpv/8uZlFXGwbE2Prt5TD43Xe9GOkG83hQOW73yXGjHgcA//+hMkZ0XI4nDp27ZFXJIRDMbz2ysocVqPUxk+VZDuGYWDqwHcw8/JjAC6f8hz+7p8iMinvlks1T77Uhf3H1YcX7ru1GtubS0zMyL7iiTievfiiGMv35eJWjlZLe29a4kDHM50vmJeIzX3kzS0oLVB3N/zdoyfQMzxnYkarT3d5UPLu/4GMxltR8s7Pwt8g76MjIiIiovS2GI7hqUNdYiwvy4N92zktzooiEwMInj8kxlyFlcrVW/T67ru1Wrweixs48Jq8e3u5Lox14NTIBTFWnVOBWyo239Sfn650txf+FrkwvNB5DKGBtpv682dOncbs6TNirPCOO6C7uMruRuyu3oHSzCIxdnTgJC5O9tzUn3/q2AAMxWbFrbfyve1GFe/dA2+pfO9/bP8BhEblAxSUXNt2VsOXIb9WHX2xGzHFoU6iK1jMJ1sxDANTv/gmZl/5j6uux4MzGP7OnyI6tTIjgKzqVMcYHnnynDLeVJOH33kXRzgv12tDZzGxMCXG3rD2Ljh1h8kZkdU0FNShPk++kXCw5wgWoosmZ2RPmRlu/PHHd8LnkX+nQpE4vvjIUcwFIyZntrp0pxslD30e/iZ2dxARERGR7NmjvZhfkKfFvf2uNXC7+L3UimYOPQ5lV/6d72FX/k3Y3FCE4jyfGHv2aA8MVXXwdRiGge+dUXflP7zp7dD5c7thWRv3KmOTz30ThpG4oT/XiMfR/cg3lfHiffKIf3p9Tt2B9218mzL+6BJTLF5PImHg1KvyiP3CkkxU1ubd8J+d7l63O/9xdudbkdvjxC2314qxwHwYZ27ysBqlPn5CIVuZP/kcZl/9qRiLB6Yw/L3/hUT05kduWdHwRBB/9e3jSCi+s+Rne/FHH70VLie/6C/X04q9507diXvqbzc5G7IiTdPwxoa9YiwUC+OF7lfMTcjGakqz8ZmH1aPvRqcW8FffPoZ4/Ma+4FuVpnEkKhERERHJorEE/uPgJTGW4XXijbfVmpsQLUtkcgiB8y+LMVdhJfzNcocyLY+ua7hPsaqtfzRww935rw2dRcekPAWjqaAe28o23NCfS5d5a9bDXVInxsJDncpJFq9n9Pn9WOiVi8JZTU3IbGy4oT+XLttVtQ21uZVi7OxoG86O3thUhRNH+jAzJTfAbN1ZzXslN6lo7x54SorF2NjzBxAeHzc5I1qOW++og9Mll2QPH7iEhKrwQwQW88lmMjftha9OMfJK05G3533QXR5zkzLBQiiKL37jKAKL8ml9l1PHFz52K/Kz5f1UdK2+mUGcH+sQY7urtyPHm21yRmRVu6t3IMuTKcZ+3nkQiRs8XZ6ObttYhvff36yMn7k4gUd+ct7EjKwnvhhIdgpEREREZJIXTw5gYkYudrx5dx38Po6OtqKZQ48Biu+BeXc8BI1T/m7aPTuqoStqfd/46XkEFffHVBKJxJJdxg9vepDFxZukaToK7vmwMj554DvX3YAVW1hE33ceVcbrPvFR/txukq7peHjT25XxR8/8+LqnYSwEItj/M/kQgO7QsGl7xXX9eXQt3elE5UOK7vxYDAOPsTvfijIy3di2U54AOzWxgLazqT11mm4Oi/lkK7rTjZJ3/wG8NeuvDmg6ih/8b8jamHqjlRIJA3/36An0jcwr/5lPvXszGqs5nuh6LLXv/M1L7Emn9ON2uHDfmjvE2HBgDGdGWk3OyN7ee28jbttYpow/+VIXfvFqr4kZWcdi73n0ffl3EGg9nOxUiIiIiGiVJRIGHj9wUYy5nDredme9yRnRckQmhxA495IYcxVUwN+y2+SMUlNRng+3ri8VYzPzYXzv59fXLfxy3zH0zw6JsS2l67CumN3dK8FXtwkZDTvEWHxuQjltVWXw8ScQnZ0VY4V33o6spsbrzpGutaV0PVqK5N+Bi1M9ODZ4+rr+vOd/1oqQ4sDNuk1l8GemXiNeMhTv2wNPcZEYG/3FfnbnW9SuPfXQFKfVDu2/dMOrZCj1sZhPtqO7PCh9zx/CW9XyywsOlLzzvyNzXWqORf/+c+04cm5EGX9wzxrcvUM+0UWyQCSIF3uPirHGgnrU58vj3Ch93bfmLuXuPNWEB5LpuobPPLwNNaVZyn/my4+dQVvvlIlZJV+ovw0jP/gSjPACxn70d5g5/KMb3ilIRERERNZ37MII+kflQ/v33FKNPE7es6SZQ48ru/Jz2ZW/oj785nVwOuSCx09f7kL3kFzk/U2xeAw/PPcTZfzhTQ/eUH4ky7/nw4Di92Dm8BOIBaaX9eeExsYw+GP556a5XKj50AdvOEe6mqZpeP9S3flnf4xEYnn3JwZ6p3HyaL8Yczp13P1m9bRGuj66y4XKh94pxoxYDAOP/8jkjGg5cvMzsGFruRgbHphFd+ekyRmRXbCYT7aku30ofe8X4K1ej5J3fS5l95EdPjOER59tV8a3NBbhow+sMzGj1LC/6zAicfmEqGo/OqW3gow83Fq55T//v8vhwt11u/HXb/gCPrD5HUnMzJ58Hif++OM7kZUhjw2NxRP4i2++islZeeRoqgkNdmL4+1+EEQ1dvmAkMHXgOxj+7p8hNscP8URERESpxjAMPLa/U4zpGvCOvWtMzoiWIzo1jMC5F8WYK788ZZtMkqWqJAsP7lkrxhIG8JXHzyyrg/EXXS9jLCh/r9pdtR11eVU3lSddzV1Qgext94sxIxLC9MHvL+vP6f2378KIyvfuyt/2FngV+8LpxjQVrsG28o1ibHBuRNkU9esSCQNPP3FOGb/j3gbk5mfccI50reK798FTVCjGRp97HuEJ3lOyot371J/zDu2XpzYRsZhPtqV7fCj74J/B33hLslNZFT3Dc/i7R08o42UFfnz+QzvgcPDX+HokEgn8/OJBMZbrzcauyq0mZ0R28aaGvSjMyMcHNr0DX33rl/Dbt34ItXmVyU7LtkoL/PiDD90CXTFaamoujC9981VEonGTMzNXeLgLI4/+LxiRaw8uhHrPYfSxv+aILSIiIqIUc6F7Cm29cnfqbZvKUV6YaXJGtBzTS3blv4td+avgvfc2ojDXJ8Zae6Zw4DW5A/iKUCyMxy88LcZ0Tcd7N77tpnOka+Xd+R7oXr8Ymz/1PMKjPUv++/PtHZh48WUx5srJVnYj0815eOPboEG+R/PDcz9FVNEYdcWJI70YHpAnZuQXZmD3Xq6PWWmXu/PfJcYud+c/YXJGtBwlZdloaJEPJHV3TmCof8bkjMgOWAUkS4kHlzci6wpNkz9g2N1cMIIvPnIUoYhcxPJ5HPjCx29FVobb5Mzs78TwWYwrTmTft+ZOOB1OkzMiu2guXIt/euDP8faWNyDLw5trK2FzYxE+8bb1ynhH3wy+/NjplC5mL3QeRyK8IAc1HQX3fyJl3+uIiIiI0lEoHMOXHzuljD+0j7u7rSg6PYLAWbkxwJlXisz1d5qcUXrwepz45Ns2KOPf+MkFBBS7uQHg6Y4DmA3NibG763ajLIvd3avBkZGF3DseUkQNTP3im8rv+YZhoPvr31T+2dXvfxjODHZ3r4aa3ErcXiM3zU0sTOG5Sy8p/91gIIz9P1NPl73/wQ1wunjgaTUU37MP7kJFd/6zv0B4kt35VnT73fLkGQD46b+fQSyW2s1NdP1YzCdLMAwDs8efQd+XfwcLXeovtekgHk/gr759DKNTiuIOgM++fztqSrNNzCp1PN35gnjdoTtw3xp++SY1TdOg63zbXGlvvaMe995SrYzvP96PJ1/qMjEjc+Xe+W7k3i7f5Mi78z3wVjSanBERERERraav/fgc+kcDYmxLQxHWVuWanBEtx/RLP1R25efd8RC78lfR7k1l2NJYJMZmAmF87+dtYiwQCeLJtmfFmMvhwkPrH1ixHOlaOTveBGdeqRhb7DmLUNdJMTZ56DDm2+WicEZNNUruu2fFcqRrvXfDW+DQ5HtfT1x4GotX1gP+hv1PtSGkOFjTtKFE2YVMN+9yd768AtSIxTDww8dMzoiWo7o+H5W1eWJsZHAOz/9Ufm+j9MWqBCVdPDiL0X//S0z+/GswomGMP/mPiC/Ip2ZTnWEY+NqPz+HMxQnlP/OBNzZj14YyE7NKHbFEHJluP3ThQ+ltVduR68tJQlZE6U3TNPzuQ5vQVCN/gAWAR548h+OtoyZmZR5N05C/92EUve3T0Ny/Gh/prWpB7u0cHUhERESUSl46OYhnj/Yq4w/dza58K5o/e3DprvwNd5mcUXrRNA2/9Y6NcDrkiWVPvdyF7qFrJ33+uPVZBKPXrjMDgDeu3YP8DB6cWU2aw4WCuz+sjM8c+A6QuLrzNBGJoOdb31H+O7Uf+wg0Bw/OrKaSzCLcs+YOMTYXDuCpjv3XXB/oncbJV+WVF06Xjvvfrp7ISCuj5N574C4oEGMjzzyLyVeOmJwRLcdS3flHX+pG+/nUvBdKN4bFfEqqhUsnMfC1z2Kh8/h/XosHZzD+1D+n9FhlSXAxii9981U8dahb+c/s3lSG99zDLs0b5dQd+MzuT+LLb/ki3tHyxqtGpb+pYW/yEiNKcy6nA3/00VuRn+0V4wkD+PNHjuI/Dl5M2feGrI17UfnJv4GnogmaJwNFb/s9dvcQERERpZCRySD+aYnx+rdtLMNmRfcxJU/4/2fvvuPjqO/8j79mtqtXy5bc29jGNm70bkoIJAECJIFASL20S/3lUi7J3eVx3KVeSHIX0jsh5QghHKGajsEY2xgbY6/ce1Gvq63z+2NX0sralVbWSlrJ7yfsY2e/853Rx5rV7nz78X3UP/zjtPtLL7hR9+2jYOqkQm64NHWjR8yGH/1lS5+y4v7mQzyy8+mU+X0uL9cvfNOIxCl95Vln452+KOW+SOMRPAf7js4/9vdHCJ44kTJ/6crllC5flvUYpb8bF12D2+FKue/BHY9zuPVYz+tYzOaR+19Pe66LrphHSZmWRRhppsvF1BtTj84HqP3ef9N56NAoRiSZmL9oEnMWpL/3e/CPm2ltTt0pTU4/asyXMRNqOMyxP/4H0Y7mfvs6a1+h7dUnxiCqsbHvaCuf+d6zrHv9WNo8M6cU8el3rcA0tXbycJXnlXLL0uv40Vv/k4+d/R4um3U+88pnjXVYIqe1siIvX37f2bicqW9NYjGbXzy4jW/89hU6u9KviTieuUonU/2ef6f69n/HVaIp6EREREQmikg0xrfv2UBnVyTl/spSH598hxqpck000M7x+76FHQml3K9R+aPrHZfPp6LEl3Lf9n2NPL0xPjK4OdDCN56/m1A0dbnxbdaVfQZ3yMgxDIPyK96bdr931/MYoXhDld3ezpH7H0id0TSZ+d47RiBCSaXUV8w181en3NcVCfKN5++mLRhfLmbTuv0cPdR/ZgyAsoo8zrt09ojFKX1VXZl+dH6sq4sdX/8WkU41DOcSwzC4/l3LKCj0pNwf6Azz13tfJRabmAObZGjUmC9jxl1eQ9FZ16Td3/DErwi3pO6NOZFs3tPBF+9+kaP1HWnzFOa5+fL7zsbncY5iZBOf2+Hi0lnn8dGzbx/rUEQEmD+9lH+8+cwB87y45Shf+OGLnGiemA36hunAUzUz4/y2bdO87sHT4vtSREREZLy655Ht1B7oP5ABwDQNPvfulRTkuUc5KhmIbcc48bfvE2lOM8WtYVJ57UcxHKqnGS1ej5MPXrc47f5f/d8bNLZ38O0XfkxDZ1PKPMWeQq5N00gpI8MzZQ4FSy5Nuc8MB8h/9T7sQCehP95HLJC6oXHym64kb/q0EYxSTva2BVeS70rdeeZ4ex3/tfantLR08tTD/rTnuPqGxTidmrlktJhuN3P/8aNgpB4IGDh0mF0/+J8JO+PleJVf6OH6W5dBmvGb+3c38vyanaMblOQkNebLmCpbfRvuSdP7pRtON2WX34GzaOJOMReJ2jy0vokH1jURCsfS5jNNgy/esYrJ5fmjGJ2InKpgmlEbkpnVq6Zz/SVzBsxzuK6Dnz12gi37OkcpqtzVuvExGp/8DQfv/gT1j/yUSGvDWIckIiIiIkk27TjBX57elXb/rW+yWDQr9Ug6GTvNz99HYPemtPvLVt+Ob0b6hmUZGecvmcLyNMtRNLd38aUH72Zn4760x9+8+Fq8rtTLu8nIKbv0Vgxn6g5LzoaDxH7zM+wjR1Lud+TlMe1d7xzJ8CSFAnc+b1+UfhDe9uO7+NHPHqMrkHqgxYIlk5m7QDMOjrbSFcuZ9q53pN3f8NI6jjzw4ChGJJmYPb+SC1anXkoG4LnHa9m/W/V9pzs15suYMp1uJl33GYykdXjck2ZS8/5vUbzqaow0PcnGu+aOCL984gQbdqUfjQ/gcTv4wu2rWDp34nZqEJkIbNvGX7+b7734cz7+0JfpigTHOqRx7b1vOYNrzp85YJ5w1Ob+Fxt5eEMTkejp2as4VHeQxid/E38Ri9C66TEO3P0x6h/7BZG21CNRRERERGT0NLV2cdcf0jcIL51bwU2r549iRJKJzl0baXr+z2n35y88j+Jz3jqKEUk3wzD48NuX4nT0ry90Vu+mybEn7bHnTF3OFXMuGsnwJA1nUTnF517XL922oWUvhE+krx+devONuEuKRzI8SePa+atZMSVFpyXbYOru5YSOuvrvA5wuk6vetmiEo5N0pr3jJkpXrUy7f99v76F5y9ZRjEgycemb5jN1RmnKfbYNf/39q3R2aADZ6UyN+TLm3JOmU3b5ewAoPuet1LzvG7grJ+7USZv8dfzkkRMcaRx4iuiaygL+61MXc/7S6lGKTESGKhQN88zel/jiE1/nq09+hxcPbqQ12M4L+9ePdWjjmsM0+OiNZ/KZW5bjdg08Jdv62g5+taaO+ubTa90vOxLmxAPf679+ZzRC64aHCR7bPTaBiYiIiAgAsZjNd+/dRHN76o6+RfluPnvrChzmxBzEMF6Fm45x4m/fB1J3GHZVTKXy2o9P2MEn40FNZQE3XNp3BKOj7CiuqelnwJhdOp1/POe9mIaqwsdKyXnX4yqv6ZPWdggCAww2zZ81k+q3XjuygUlapmnyyfPez7TipLppG6buOZPipilpj7voinmUlOWNQoSSimGazP/MJ/FOrkqdIRaj9jvfJVhXP7qByYAcDpO337Ycjzf18j2tLV08+KfXtEzCaUx3MJJ1wWN7OPbnr9N1uDbjY4pWvZnq932T8ivei+FM3atvvIvFbP7w2A7+49evEAiln1Yf4IKl1Xz30xczY3LRKEUnIkMVs2N8/rH/4O71v2Vv08E++x6pfVo3V1mwetV0vvPJi5hSMfAyI4cbQnzuv9eyufb0WTe+8ZnfEzqxL+U+z5S55M1N3wtbREREREbeX57eyeaddWn3f+aWFZQXp16PWMZGLBzk+H3fJtaVepSw4fZRddPnMT26bmPtHZfPZ1Jp/DoY+c24ZqcfZVrmK+HzF30UT5pp3mV0mG4vk9/1ZRz5JQB0HIOOo+nzuysqWPjVf8Z0Tcx64vEiz+XjCxd9jCJPAdhQs3cpJQ01afOXV+Zz3qWzRzFCScVZUMCCL30e0536cy/c0sqOb36HWHjgwYYyukrK8njrO5am3V+77TjrX9g3egFJTkndzSPHWJblAFYAS4EKwADqgS3ARr/fHx3D8ACwLCsfOBtYCJQAIeAosMHv9/vHMrbREjqxn8bn/kSn/2UA7GiYKbf8S0bHGoaBtzr9uiDjXWtHiP+6dyObdgzc0GSaBu97yxlcd/Fs9fIWyXGmYbKyeglH/Mf77TvYepRtJ2pZXGWNQWQTy6zqYr776Uv43h828fK2Y2nztXaE+JefvsS7r17AzavnY07gEU5LqIv3AAAgAElEQVSxUBeduzam3V96ybv0HSIiIjlH5Xo5Xdi2zZ/X1HLPozvS5rn+kjmsWphmxJyMCdu2qX/4x2k7zAJMeusncJenb8SS0eP1OPnSHWfzzz9fgz13E4aZetCMAyf/dOFHKPOVjHKEkoqrpIrJt3yV3f/1JVoPpJ8u2pHn5Yx/+yqe8vJRjE7SmZRfzucu+DA/+dXjlNann03X43Ny0x0rcToHnmFRRkf+zJnM+fhH2XnX91Pub9+5kz0/+yVzP/bhUY5MBrLozGpWntfAxpf2p9z/2N+2EYvGOPcStR+dbnK6Md+yrELgc8CHgXSlnOOWZf0U+I7f728dteASLMuaBfwrcDOQcv4Yy7LeAL4D/Mbv9w88JHscirQ3U//oT3sa8bsF9rxG18HteKctHKPIxp5t22zccYK7//IadU0DTwFdVuTh87efxRmzdaOaLYFwF3UdDUwvUWFbRsab5l7CQ/4nsVNMwfjozmfUmJ8lBT4XX37f2dz/9C5++/AbxNJMemDbcM8jO9ixr4kPXreYmsqC0Q10lJhuL1M/dBdtW56m6YX7iLb2To3mqbHwzV42htGJiIj0pXK9nE6C4Sg/+NOrPPfq4bR55k4t5j3XaC3hXBILBaj7+4/oeGNt2jwl599A/oJzRjEqGczUyV6qVm7jeCB9o3DnzsW8WNTJnDePYmAyoMCxVpp3RdJnMKF0TgST9tELSgZk2zb7XwxSenx62jxRR5i2ZbsprVw9ipHJYCZdejHttTs5+veHU+4//tjj2JEIsz/8QRwezyhHJ+lcdd0iDu5t5MSxtv47bXji/7ZTd6yda25arM4zp5GcnWbfsqxVwFbgX0hf4Cex76vAFsuyRnVOWcuy3gNsA+4gTYE/YRHwS2CNZVmVoxHbaHL48uk6sC3lvsbn/jTK0eSGaDTGMxsP8sn/eoav/XzdoA35Z8wq43ufuVQN+Vlk2zY/XP8bPvfYnXzt6bt4+dCrRGNjPthHJphJBRWsrF6Sct8rR15jR136NftkaAzD4MbV87jzIxdQXDDw9Igbth/no998kq//Zj21B5pGKcLRZTicFC2/kukf/R8qrv4QjsIyAEoveWfGPXObXriPpuf/l3BT+hkPREREhkPlejmdNLQE+NIPXxiwId/ncfBPt6/C5czZ6rjTTqj+EId/9cUBG/J9s5ZSesktoxiVDGZ/8yG+vOZbHA+kL8uED84j1jSZP6+p5U9PaHKVXNC+azc7vv4t7Gj6PnGlc8Dli3Dsz18ndOLAKEYnqdi2zVOP+Hn5ub1p80TNCPvmv0JtdAdfefLbHG5VHUMumfm+91C4cEHa/SeefIqtX/hnAkcHWPdCRpXL5eDtt6/A6Up/v7j5lYP87scv09EWHMXIZCwZubimb6LA/ySQvGD4DuB+YC/x6fhmAzcByXOztwKr/X5/+rlnsxfjPwA/OSn5KeAZYD9QDCwAbgFKk/JsBS71+/2NIx1jNmzcuLEGOHRy+pIlS3AnrblS98hPaNv0eMpzTLnta/hmLB6xGHNJVyjCEy8f4IFnd3FikAb8bhcsLODTt12I16veb9nSEerkR+t/x/rDm/ukV+SVcdXci7l89gUUeibmiN1sCIfDbNmypU/a0qVLcWmdspS2HNvOnc/+IOU+h2Hy7jNv4Nr5l2vqoyw63tDG1372Agfr0o/ASLZ0bgU3XjaP5VblhL0OsUiIztpXyF94fkb/RjsaZv/3PkisKz7awVM9j4LFF5O/8HycBZqCcrj0OSq5Tu/R7AuFQmzdmnK93qkrV65M37I3galcn1syLdvLqdl1sJk7f/UyDS1dA+b7f7eu4NKV6acoHi8myvdI+xtrqXvobuxw+uvmLKqg5gPfxpFXlDaPjB7btnlk59P8/rW/Eo6lH90dqa8mvGcJ8a+auNvfvJCbVs+b0Euy5So7GuXIgw9x4N4/EgulL8cXz4K8pO5yhstD2WW3UbTqagxDnaBGWyxm8+xjtTy/Zmf6PGaUffPX01nUe0vkdri4Y9nNXDHnwglbBzPehBqb2PzZzxFuak6bx5Gfx7xPfYLyc84exciGb6Lck6Syad0BHvrfLQPmKS718a4PnEXVFN2nZEMul+tzbpp9y7JKiRfuu999AeCDwB/8fr99Ut4vA+8Bfgx4Esfcb1nWMr/fP2JD8SzLOgf4YVLSXuAmv9+/KUXezwN3Ap9OJC0BfgVcN1LxjYWCMy5K25jf/sbaCd+Y39oR4u8v7OH/XthLW2dmjUsel8H155axcJoPh0M3pNmyt+kg3137U4531PfbV9/ZyL1bHiAQ7uKWpRPqT1DG0JKqBdQUTU7Z8zhqx/jt5r+wo243Hz37dvLdAw32kkyVFXl57+WVPPFqC+v8g0+9t2VXPVt21TO7upi3XzaXC8+snnCfu6bTTcGiCzLO37l7c09DPkDwyE6CR3bS8MSvmHLbv+GbfsZIhCkiIqcJlevldPLCa4e56w+vEgoPPBPce65ZOCEa8icCOxqm4cnf0vpK6mmHuxkOF1U3/pMa8nNEc1crP1r/W149mnp20G7RthLCexeT3JAP8LtHtvPKG8f42E1nMqu6eAQjlWSdBw+x8wf/Q3tt+gZhgMKpfRvyAexwkIbHf0HHjpeovPZjuMqmjGCkkuzIwWYe/stWjhxsSZsnZkQ5MG9Dn4Z8gFA0zM823svmY9v4yFm3aUBVDnCXlbLg85/j9a/8K3Y09f1KtKOTHf/5TWrefj0zbrsVw6Hp28fa8nOm0doc4Lkn0n9+tjQF+NV/r+WGW5djLZ48itHJaMvFmuz/ALpLNyHgcr/ff+/JBX4Av98f8/v9vwauBrq7Y05PnGNEWJZlAj+jtyPELuDcVAX+RIwdfr//M8SnDOz2Nsuy3jFSMY4F77QFOIsq+qS5q2ZR9Y4vUXH1P4xRVCPvRGMnP31gK++/83HufdyfcUP+pBIX//CmSSyc5hvhCE8ftm2zZvfzfGXNt1I25Hdzmk6unHvRKEYmE51hGFw7f+A1wdYf3swXH/86e5sOjlJUE5/DNLh6ZQk3X1iG25lZT+89R1r4zu838uFvPMnfX9hDV2iAdfomuPbXn0uZbri9eKrnjXI0IiIyAalcLxNeNGbzh8d28M3fbhiwId/tcvCF96zi5svnj2J0kk6ktYEjv/vXjBryK6//FJ7quQPmk9Gx6cjr/NOjdw7akF/kKiGyawXYqau8d+xv4tN3PcsvHnydzq7wSIQqCXY0yqG//JXNn/ncoA35ntnl5A/QTt914A0O/eyztKx/CFtLaI6orkCYR+7fys+//8KADfmmadB0hp/24vR1sK8cfo3PPXYnW4/vGIlQZYiKFi1k7if/EcM58Pjew/c/wOv/8jVCTRNz2crxxDAMLr3a4vpbl+EYYImmUDDKn369gRee3IUdy72Z2CU7cqox37KsacCHkpL+ze/3vzTYcX6//xngG0lJ/2BZ1owsh9ftncR74QPEgPf5/f4TGRz3H0ByzfmdlmVNmHlmDMOkYHG8gdQ9aTpVN36emg98m/x5qybcdDq2bbPncAvfvXcjH/r6Gv7v+T0EQ5nfSF62soYPXlVJedH4n+olV3RFgvzPy7/mpxvuHXCaNYD3r3gnFXlloxSZnC5Wz76AFdVLBsxzvKOer6z5Fmt2P08uLnEzXp0xPY8PvWkSMyYXZnzM8cZOfvzXrXzgzif44xN+mk+z9aViwU46d25IuS/fOhfTmdlUu7adfp1DERE5falcLxNdJBpjzfoDfOybT3Lv4wOvw11e7OWb/3ghF55ZM0rRSTp2NEzblmc49IvPETw88HVzFk+i+o7/pGDBeaMUnaQTiob55aY/8Y3nf0hLsG3AvOW+Ur52xaf49M3nMlBVZCxm88Czu/nYt55i7ZYjKp+PgI79B9jyhX9m/2/vwQ4P3GnCXLgA3vUBwpMG7jhjR0I0PPErjvzuq4QaTssVjEaUbdu8vukwd3/zGV5Zux8G+LMwTIMbb1/BZ2+4lRLvwDOXNAVauPOZH3DPa/cTiZ6+AypyxaRLL2bJf/477vLyAfO1vr6NzZ/5J+qee55YRNdtrC1dOZU7PnYe+YUDLNNsw1MP7+BH33mWLRsPEYuqzm6iybVp9t9Hb0yHgW8P4dg7gQ8DlYCD+DR9/57V6OKSKyX+1+/3v5DJQX6/37Ys69NAd0//ecCFwPNZjm/MFC6/Et/MpXhnLp5w6xg1tXaxeWcdm2vreG1n3aDr4J3MMOCcMyZz4+p5zKku7LeOi5y6Q61H+e7an3Go9eiA+dwOFx9ceQuXzlJhXLLPNEw+e94H+eWmP/HU3hfT5gvHIvx0w73sqNvNB1fdgtc5wE2YZKyy2MW3P3EBL71+gvuf3sn+YwNX8nRr7Qjx+0d38PtHdzC7uphl8ys5c34li2aV4XXn2i1S9nT412NHUs8kU7D4wozOEWmp49AvPod32kK80xfhm7YI9+RZGKamYRMREZXrZWIKhaOseeUAf3lqJyeaAoPmnz+9hC+/7xzKiryjEJ2kEw200brpCVo3PEy0ffBRhnlzV1L5tk/i8Gla6LHUHGjhqb0v8sTu52noHPy6nV2zjA+f9W4KPQXUrIRwJMZ//3nzgMc0tHTxjd+8wsoFk/jI25cyuTw/W+GftkLNzRx75DEO3Xc/dgYNgKY1H9cNb8NwOulYdgNFux6na+9rAx4TPOTn8M8/R8kFN1K0/Eoc+VoyYbjqT7TzyP2vs3dn+lH2PQy4/pZlLFwan0rhW2/6Mj9a/ztePfp62kNsbB7c8QTrDm7iijkXsXrW+RR5Mx+QIdlVaM1n2V3fpva736d5c/q/t3BTE7X/9T3cv7mH6rdcQ9VVV+DM1+fkWJk6o5QPfupC/vTLVzh2pDVtvvrj7Txw72aefayWC1bP5cxVUwcc1S/jh5ErvQ8Tvdl3A7MSSV/z+/3/NsRzfAv4p8TL3X6/P6tzYVmWNYt4jN39Oy9LjB4YyjnWA2clXv7C7/d/MHsRZt/GjRtrgEMnpy9ZsgS3O7ORe+NRIBhh254GNtfWsbn2RMYNQydzOgwuWzmNGy6dy7Sq+E1KOBzu15i/dOlSXC6N1B+qF/av5ycb7iUYGXhUbXVhFZ89/0NML9FoiEzoPTo8z+x9iZ9v/AOh6MC9z6cWTeGzF3yIqUVa822oBnqP2rbNhu3H+cvTu9i2p+GUzu9ymiycWcay+ZUsm1/J7JoSHObEGXQXaW+m440XaH/9eYJHd/WkOwpKmf6Jn2TUIN/2+nPU/e37fdIMt5eChRdQ+ZaPZT3m8Uafo5Lr9B7NvlAoxNatW1Ptmrpy5crTZviYyvW563Qt22dDVzDCo+v289dndtLYmtmMTpcsn8on3rkMj2tidnQcD98j4cajtKx/iLYtT2OHM7huhknpJe+i5PwbJtwAlfHCtm221+3ksV3Psf7Qq0QzmAnM7XDx3uU3c/nsC/vNDLpm/X7u/ssWwpHBz+N0mJy1qIpLVkxl1cKqCfu3OxJi4TBNGzZx/MmnaNq4CWKD/74dPh/T3nMbRydV9LluS5YsJvDakzQ+fU9mf7emk7x5Kyk8czV5c5arc/kQhENRarcd5/VXD7Nzxwli0cHbiJwuk7e940wWr+hbv2rbNo/ufIZ7Xrt/0BlTIb4E6rnTVnDVnIuxKmZPuFl9xws7GuXAH//MoT/fl1F+0+ul6sorqH7rNXirqkY4usyNh3uSbAoFIzzwh83s2Hoso/xFJV7Ov2wOy8+ZjkvfbYPK5XJ9Lg07W0RvgR/gnlM4x+/pLfTPsSxrvt/vrx12ZL2uobfAf3ioBf6E39Nb6L8mG0HJ8IUjMXYfbk403tfh399IJIObmHR8HidXnzeT6y6eTXmxL4uRCsSnWfv1q//Lmt2DD4A5f/oqPrzq3fhcGg0ho+PSWecxu3Q6333xZxxpO54236HWo3zpiW/y4VW3cuGMs0cxwonNMAzOWjSZsxZNZse+Ru57aicvb8vsBrdbOBJjy656tuyq57cPb6cwz8XSufFR+2fOq2BKef64Lmw6C0ooPvstFJ/9FkINR+jY9gLt254jb+7KjCs/ug680S/NDnUR7WrPOA7btsf171FERFJSuV4mhEAwwuu769lcW8czmw7R2pF6VqNUbn/zQm6+fJ7uc8ZALBSg68B2Wl99gs7aVxhwnugkZl4RVdd/Bt+spSMboKTUGQrw7L51PLH7+UFnXUw2q2Qanzzv/dQUTU65/4qzZ7Bodjk/uX8rmwZZSSUSjfHS1qO8tPUoPo+T85ZM4eLlNSybV4nDoc4dqXTs28fxNU9T/9xzhFvSjxI9WcmyM5n7jx/FLCnh2EkNcIZhUnzWNeTNXUHd3++ma/+2gU8Wi9Dpf5lO/8s48ksoWHIJhWeuxl0x9VT+SRNeNBJjd20dr286jH/bccJDWDZ2/qIqrr7hDErK8vrtMwyDN8+/jDMmzef7637JwZYjA54rEovwwv71vLB/PdOLa7hq7kVcNOMc1d2OMsPhYMa7b6HQms/Ou35ApH3g+pxYVxdH/+8hjv79YcrPPYfJb7qSwoULcHg06+hocnuc3PyelTzzWC3Pr9k5aP7W5i4e/es2nl+ziyUrapg9v4IZs8txudWwP97kUmP+xUnbx/x+/660OdPbCjQDJYnXFwHZLPQnx3iq0+glr683xbKsOX6/f/cwYpIMxWI29c0BDte1c6S+gyN17fHtug6ON3USiw1/loqSQg9vu2g2bz5/FgW+idn7ayy1BzvY3bSfe7c8wN6mgwPmdZpO7lh2E1fNvViVKDLqppfU8PUrv8hPXrmHFw9uTJsvGAnyg3W/4sWDm/jIWbdR5NFUjtm0YGYZX3n/ORw83sb9T+/imU0HT6mjVltnmLVbjrB2S7xA6nU7mFKRT3VlATWVBdRU5lNdUUB1ZQFF+eNrZJu7vBr3xe+g5KKb0069n0qqxnwg40qTWCjA/h/8A66SKpyFZTgKy3qeC5dcguHQd6iIyDilcr2MS9GYza6DTWyurePVU+zg73U7+OytKzhvSfUIRSkniwUDdB3cTuDANroOvEHw6G6IZd44BeCZalF1w//DWTTw+sGSPU2BFmob9uCv30Nt/R72NB0gksFo3mRvta7gXUvehmuQckN1RQH/9qFzWbvlCD974HUaWwdfNjMQjPDUhoM8teEgxQVuLlhazbL5k5hTU0xlqe+0rGOybZvgiTrad+2ifecumrdspWP3niGdw5GXx6wPvJdJl6/GMAzC4fSzGbpKJzPl3f9G26bHaXjyd9jhwa9btKOZlnV/o2Xd3/BMmYt35mI81XPxTpmLo6jitL1uzY0Bjh1uYbe/ju1bjhLoHHgWyZMVl/q4+vozsBan7jSTbHpJDV+/4gvcs+WvPLrzmYzOf6DlMD/f+Ed+8+p9zC6bgVUxm/nls5lfMZsSb9GQYpVTU7ZqJWd+99vs+OZ36Nidwe1sLEbDiy/R8OJLGE4nBXPnULz4DIoWn0HRAguHTwMbR5phGlz2ZovKqgIe/NNrRDKYgaajLci6Z/ew7tk9OBwm02aVMnt+JbPnVzC5phhzAs1IOlHlUmN+8iKtGa1XdzK/3x+zLGstcG3SOX8x3MCSDDtG4DWgFej+NrqQ+BR/Mgy2bdPZFaG1I0RrR5C2zjCNrV0cSTTcH65r51h9B6EMPthOxZTyfG64bC6Xr5qGW9OVZM2+poO8enQbe5oOsKfpAHUdmU2ZXZlfzmfP/xBzymaMcIQi6flcXj513gdYUDmX32y+j+gAlUobDr+GcdZtoxjd6WVaVSGfetdy3n31Av723G4eW7ePQHBolXzJukJR9h5pZW+KNaoK81yJhv18aioLqCrPp6TATVG+h6J8N4X57pycstEwDAxXZr2pox0thBtSzyzlyrAxP1x/GDvYSej4XkLH9yYFYlK49LKMztG5+1WIxTB9+ZjeAkxvAQ5fvjoCiIiMLZXrJafFYjYNLV0cqW/naH1HvL7gRDvb9jbQERhaA0c30zS4ZHkNt75pgdbcHiF2LEqktZ5I03HCzScINxyON94f2wMZTMWemkHxOW+h7LLbMBy5VD06cUSiERoCTdR1NHKo9Si19XvwN+zJuG4nlVJvMR8/5w6WTl6Y8TGGYXDhmTWssCbx+8d28NDze8h0PE9Le4iHX9zHwy/uAyDf52J2dTGza4qZXVPE7JoSpk4qwDmBRu/HwmFCjU107t9P285dtO/aTfuu3URaMx99f7LSlSuY87GP4KnIvNOMYZgUrbwa35wV1P/9bgL7Uk57nFLw6K6+S8rlF+OePKencd81aRrOgrIJ9bcfjcSoO9HOsUMtHD/SytHD8edg19A6ynQzTYNzL5nNxVfOw+3J/Pfkdrp5/4p3smzyGfxo/W9pCWa2dG04FsFfvxt/fe/tVFVBJVb5bOZXzKKmaAqVeWWU+UpwTqDrliu8VZNY+o072fvL33DskUczPs6ORGjb4adthx/uux/D4aBg7hyKFi3EV1ONp6oKb1UVnopyDEfu1YWNd4tX1DBlWjHPPFrLtteOZDohEdFojH27Gti3q4GnHgZfnotps8oor8ynvDKfsop8yirzKSzynpYdoXJVLn3yLUjaTj3cKzPb6S30W8M4Tx+WZRUCyd2rTynGRMVELbCq+9TDjW08i8VsQuEowXCUrlCUYChCMBwlGIr2e+4KRWnrDPU22HeEae0IJl6HiGZhZP1QmAYsnFXOWy6cxXlLqifUesq5YvOxN/jD1r8N6ZiV1Uv4+Dl3UOBWJYqMPcMwuHrepcwtm8ldL/08baXFpPxyCjMYlW/bNrsa91HiLcLj9OB1uHE5XLqxylBFiY8PvG0x77xiPg+/uI816w9wtKEjqz+jrTOM/0AT/gNNafN43A6K8t3xR168ob8w30VRvocCnwuP24HH5cDjduB1O/C4nPG0pHSPy4HLaY7JtQ8cTH8L5C7PrDE/1NBvyV4AHAUlGU/137Dm14Tr+5+n/KoPUHzW4DMehxqOENi9CcPlxXR5MFweDKcL05OHd+ppfXsmIjIcKtfLqLJtm3AkRjAcry9o6wjR1hnu2W5NPDe1BTlS187Rhk5C4VPv1JnM6TC4/Kzp3LR6nhrxh8i2bexomFigg1hXO7GudqKBdmJd8dfRrg6ibY2Em48TaT5OpKV+GI32fRlONwVLLqX47Gs1FfcQxewYgXAXneEAHaEAneEAneFOOsNdtIc6aAw0U9/RSF1nI/WdjTQHWrEzbVkYhMt0ctHMc7h16fWnPKNdntfFh65bwuWrpnP3fa8NWGZLpyMQZuvuerburu9JM434TJ2lRV5KC72UF8efy4o8lBV5Kchzk+d14nU78XmceD3x8txoleVi4TDRQIBoZyeRzgDRQCfRzgCR9nZCDY0EGxoINTQQrG8k1NBAuLk5az/bkZ/H7A++n8rLLj3lf6+rZBKTb/1X2l59goYnf4sdCgz5HNGOFgK7NxHYvSkp1cCRX4yzqBxHYTnOonKcheU4CstweAswPD5MTx6mx4fpzsP0eEet47ht20TCMYLBCKGeR5RAZ4i21i7aWoO0Jz23twbpaA9iZ6lqfPrsMq65cQmTJhee8jlWVC/m21d/hd+/9ldeOPDKgANc0jneXsfx9jqe2/9yT5qBQamvmIq8Miryy6jIK6PcV0K+O488l488l498d+LZlYfX5cE0Jk5nm5Fkut3M+ciHmHLNmzj8t4eoe+ZZ7MjQOoPY0Sht/lraTlohy3A48FRW4Jk0Ce/kKtzl5Tjz83EW5OMsKIg/8ru38zFcquvMVHllATfevoJL3jSftU/tYuvGw0OegTrQGaZ2W/+lYp0uM96wX5FPYZEHX54bX54LX74bX56bvHxXT5rL5cAxRvWUp4tcasxPXldv/zDOk3zsrLS5hu7kcw03xu5CfzZjHDVf+ssv6YiEwE4UwhLpsZiNbUPMtrFtO/EMRqAEo3kq0ViMSNQmGo0/R6J9C2NGfjPO8szXx8Idf5ilMNjXcqwrj+iJwUdqG54OnFUHUu7L97moLPFRWZpHRYkPl/Mou2JH2fVaZuEWuPO4bv5Vg+ZrD3Zw3xsPZ3bSU/De5TcPmse2bX716p+TEiBGLH69E9fctmPEsHvSYvE3BDFsorEowUiQYDREVyRIKBKmKxokGAkRjIb43du/h2kOfNVml07P+N9kGia3Lr2Ot1pX6ktDcs7c8pl886ov8cOXf8PGI/17k8/K8L1+vKOeL6/5Vp80AwO3043X4cbjdONxuPE4PT3bbqcb0zAxMeKjrw0DEzNp2wDDYNnkRZw9ddmgMWw++gabj77eNzFLf3OzS6dz8cxzBs23p+kAT9at65P22pZdg36m9FEO578ZOgNh6poD1DUFqGvuJNjhJXo8k++KTpxVp3YrECM+d3AzQFfikdTPw464iByZO3gMzjDumt2YpoFhgJm4poZpYBrxziS9z0np3ccb8RcG8eONxHZ8H0yPnRs/d3feRLoz5qC0+t2UBw5Q1nWQl/IbE/8qOPDcw9gDFJS7z1PSeYCiiv6VcCGHm2P/+6OeIGc5VuI2eqdoS36nXdjcTPdcAk+W5tGZGA3TULuBzv2DX5u8YD3l7f1nf46YHo6WLu95PdWxmHyzpF8+gHN23o0v1IRtGKwr8tDgcmBj0Jw3nfpY30p9356X+30/ucNtlHQewO69KmAY2IZJfeH8nnxVjrmUmKmnNZx54lnygvWAgd8T4JgrXtgOuMsIuEsH+zXgiAYpCiRmWjgpvua8GT3Xs8ycRqUj9d/G5KbNFAXiy1AccAY44I5XsAWdBXR6KgaNwbBjFHemvvdq81UTNePLVxSZlUxxpG4vK2+rpaw9PtXnCUeQWnd8BEjE4aXdO/iUkADFHQcw6N9Q0OGdRNgRXxvSZxQx3Zl6Pd2izoNUtcTX9Wwxw7+4UPsAACAASURBVGz1tAAQM1y05tVkFENR4AhmrP+SFwF3OUFXvDLNaXiY4zyrXx4AX7CeqY0bAOgyomzwdldSGzTn914/27YJBPpWhHa/R/O7TuCKdvY7d9BV3Oc9Nd95Qcp7Llekg5l1vTOXr/U19FTkt+ZNJWYMXgT1BRvxRPqP/go78+nwVPa8nuXs+xnR+w+MMe/Y4z0vN3ib6DLiFYht3slEHYOvx+kJt+ILNfZLj5oe2nxTel53f0a4TBvNrA2oXC+nYPP6Dax76DmC7Sd9ptgpN/skZFpV6QPmJB7DZQCmAxy2ibF+L/evfzYLZx0P7D6/8FhPq1H8ed0fnkt+Sd8LaPe+HlJrUz4wO/EYJsPAcLoxnR5Ya8DakatzyaYhN4b3XCY7KSl5m55rYCfv76nniV8r2yZex9Nd54OddM0HVoSDIiqBykHzDsZlOin0FFDgzsdRa/Lo49m5bmcDCzwhmlq7iJ7CUmy9Esd2AMfim+2JR/LikKlKzKZJopzeXRYjUT7rLqMllxJsDDv+3P2a7te2jWHHMOxYYjv+wI5hxKLx7UEZQDk4y2Hw2/dBRd1egiWVBEsnsXazCZuf65fHjtkEuvrejz799FqMtIOlPJjGeymwj5MfrMMZDZ5SbHby1egATnS/aEw80ue3MYgZDmzDxCbxMIz+27ZBLH7V+j5sM34O20jkMXu3bYOYbRK1TaIxk9TvmpHlcYaYUV5PlbmdNx5YO6xemd3OAGYZNWz3tLHN3Ua749RmCuhmY9MYaKYx0ExtQwZLPdjgxMBhGz3PJgZO28CR9Dr+dwemHd/uSbN79yVqRZK2SaQAttG7nZw+iJytwS4C11VTqdnTQs2eFtyh4XWos6NRuo4dp+vYcVq2DD7Lhg3EHAZRh0HMNIg5TGI920b8b80g/mzGv6+S0/aZibqV7vPFK7bir0++3Ty5TJv+djQzY3xRZ5BHI/NpZQY2w5sNIRKOceJoGyeOZjbDRvxTMopBFLPPcyyxL5b4Hut+jqflFUS58G0Xs3jlkmHFO9HlRGO+ZVlFQHJtY7YK/VWWZfn8fv/Qu+z1l1w4jwGph5RlJjnGmcM4z5hpcu2k3exfyZdOJFRNuHXwu0HT145z8nAuf3rR1tLMGvPdXWljCAKHbDiU+v5uUBV5ZVw7e3W/9MhJvdxaA208XPvU0H9Aht69+PpB89i2nfH6RqeivasDn2vgitRphVMG3N+txFvEJ85+Hwsq5vT7XcrQpfod6vc6fB7DzafP+QB/3/kUf972ELGkkSUzimsGXC+u2866/gUVGzvecSYSjH9InaI8h5flVWcMmq+2bjcP73z61H/QAC6YtorzalYMmu9g8xE2tJzUoaBlmD/cCVTA3JkzOGu5xZZd9Wzf10Q4zfIshiv9d8VwxYLejBrzMSOYVfuAeOEiO2PMeu3bOJX0pRAH8VujWXjPejSpDXjbwCWdxL6DXsCblyJDDGJbel7t3FSCHUyVDy4qDfSEt7HIR2PP8gVHIZpBx0AnUJL63ESTYtjmIdaaejrIM4s7KXCEwYbteXnsznP3xnCyVG8lE0g3sCgphl07Y0TrU993faJwG1Nc8RqotZMK2dyzPl0HRA+mPKafdEvaxXr/znYf6CByOPW77Pb81zjDE18uobY0j9eKuv9RrRA9klkM6W4J7NaeN3fkeDWv7Ek9GuYa31aW+eKVAvWFXrYUdc983QrREymPyTgGemOItpWyeXvqi3auZydn5cc7Gu31uthSnFS8iWY4naw73Y7eGGJBL9teS/2enO88wvlF8RianSZbZibdfye9pwA4eWWN7veoK/FIGUPve8r/0hRSfUZUmK1cXNLb4epHcyp7K0hiGVYJOklTUm3t8/ddm+YzwiTGXWW9MfxxRnnSZ0RrZh+YJunfE9G6ns3uz4hCn8mSG07v1nyV68enSCQypp2hn334CTY81UbIOb//R0rO1nAnjMwqfuPXQPeAQ23dGClRsn/TLCMqGIX2TiDzKsghyOt/PyTZEwKOd/dez0wn7YPmaaMYKD7lsKQvj9HFDPdeZrr3Uuk8jhHmlOq8B7MAuA7w57lZV+yjNs/dvxF1JBgQwSZi2MOpMjs9eWHjCheOpeUs3NfF8h2dlLWOzpeoATiiNo6ezlb68s5cC7M5StDhY3/pYg4XWcTM0VqO0sDGiY1zSLfJ7e3w4O/8NNfXc87qCwc/YATlchtITjTm07+r5nC+MpKPNYhXJmSj0J/cEt3u9/v7D5nJXHKMmS8WJCPO6TCYXO7m1FfvGlgoFOKNN/pXYp6c1hLOtLfTqdmyZcugeexszc2UxqtbN1PgTNOIkqTYWUhLJP3vY4avmrdWXUboSAdbjgz+75JTk+p9K6dmBpN4V/WbefDY07R3j3xsimT0d7m+ftOgeU5VXd2JjGI41th/2qVsaW5uziiGw62p12vPhliki7mTO5h7to/wCi8H6oLsOdbFnmNBjjad2jqqkn0uIriNsS/MmVmaNnS8xyAikqBy/Ti0ffv2Mf35W5/aS8g5eKd7ERERyQ4XIaa5DzDTvYfJriOYxuiUKU1gYWeIhZ0hGp0mLxf72FDoo8OpafBzWdRp8PpcH6/P8TLzSIgz9nQx9XgIb0h1EbnMEw0wv/4VZjVuoS5/Og151TTlVRPOYJa6sRBxeHnlkTfwVRQNnvk0lSuN+Se36A2nkH7ysYO3FmYm+TzDrURIPj5b8ckQ5HtNygudlBc548+FLsoK49tHggZ/yHAQmZy6iJ1ZL6fJnop+jfl5Di+TPZUsKZrP/PwZWvtIxp1pvil8YPqNbG7dwa6O/VRlMA01wLFg/eCZTlmmPaJPn5t1l9NgzhQvc6bEb3QDoRgNrWEa2iLs6+hixxjHdzrzGcNpe8ke09CQPBGRJCrXy5AFx28/CBERkXGj0Gyh3FnPNPd+alyHcI5x5/iySIw3N3RwVUMHx9xODvhc7PfGH02u4U0NLiPEMNhX42FfjQdsm4rmKDUnQkw9Eab6RIi84OlTXzieuGJBqtt2Ut22Exto85TT6KumMa+aZl8VtpE7f29hW7OuDCRXG/Mzn3+nv9Eo9A8nPlChf0xUFrm49upJlBU68brU+DuYkZ5qMRzLrDF/Rt4UwnaEyZ6K+MNbQYEjb0ynghTJBq/Dw7mlZ3Ju6ZkZ5bdtm+PBkZo3pHetdEnP5zaZWuFhaoWHskABO0ZuggAZhNuI0Bbz4jNCOMewQd2RA51b9JcrIjlE5XoZMjfNhNKuOSMiIiJDYRKlxNFEqbORMkcjpY4GSp2NuIzcnDraAdSEItSEIpzXEr+1anWYPQ37B3wu6lwOAg7V5ecUw6C+1El9qZPXLMC2KWuJMvVEiCl1YUraoxS1R9XAn2MMoCjYQFGwgZnNW4kaDpp9VbR4Kgm4iuh0F9HpKiIyRqP3PSOxxscEkiuN+SevUDSc4VYnL3+SrXdecozDHQ6WHGNuzmsxAeV7TarL0i5EKqMslOHI/OXFi1hevGiEoxHJfR3RADF75Bot1UEmd5hm/DsrHLEJRVTwSaU+VsRXmt8B2LiJ4Ji6FlzDbZMZOjMXFssdpSkRRUQyoHK9DNmkOTaBvSGipsrqIiIiAzGJ4DMD8YfRmdjuJM/sxGcEyDM7KHK0jNq0+SOlKBpjSUeQJR29t1pBw6DZZdLkdNDsNGl2OWh2OmhymnQ6TAKmQZdpEjFVtzUmDIPGEieNJU62zO9NdoVjFLfHKOqIUpxo4C/qiOIN2nhCMbyh+LMzB6pWTkcOO0p55xHKO/tOUx023XS6inoa+LucBYRND2FH4mF6iDg82FmcLdkTaWfSApUHBpIrjfknz+synKt2cgVCtrqdJcc43HdVcoy52S1uEGXGNHxm/Au1u/3HwIhvG2Amtg0j/lw9bwZLzzoTp8PAYRo4HCZOh4Hb6cDjduB2OfC4HOxr28Nzh2xM0yDb7UrTiqpZesbSQfOVtFTgtw9k94cnFHkKWbRoUb/1xxctWoTT2fvn2NLVyorQthGJAWDp0sF/DwCrOpb2GfJnGiYGYBgmBgamYcSvcfd/idcmBqZh4nG6cTvceJxuPA43HqcHj8OFx+Fhfvks8t0awJKLIpHIoO9RGRvnLj+b1mA7wUiQYDREMBI66TmRnpQWioaxbRvbjmETH+FvYxOzY9jY2LZNzLZZOfVMltYM/tnQcShC4GDv2vF2FkcmL6qYx9J5g8dgHHPh79jbJ62wsDArHRJqCiezdPHgMZS1VrIjtm/YPy+VQncB//DOq4H49YpEYwRDMYLhaPwRij83dbby8MGjiesI2DYxG2ybFGmJK2X3XjM7cel6n3uvpQ1Yq2rANuP54/8n8tqJnxFP2BWbnvZ9YKd9kV5ytgVzq3DZg39XHHZMJxw5aRCnnZ335pxpVfhiZSn3vRi6HocdwbRjYO9nUrADAwgaXoIn3d2m+gx12SF8sXYg8XWbiNk2TFodpT35yidPpqByUsoYmjsWsCvSHD9ftJMZgXjbVKdZQJc5+O/OaUcojibP+tH7e2t0VmEnbgSKy6ZQUpQ6BjpmciCc+PfZIWYG4p8RQcNHu2PwadJMYpRGTqTc1+ysIJoosuQXTKZiYeoYCgLTOBjsTPzcSE8MYcNNqyP19TtZeeQ4qd6obY5SQkb89t3jLmFymhgmBTs5GJgDQIsjyszEtYjhoMl58lLiqZVE6nGkKB50mEU919NheJmaJobSMBzsiMcQMGPMDPRWgDU4J/fJG4n0/Tnd79GiaBMu++R2VOgy8+kwC3ten7GwEoP+hXdfNI+DbXN6Xs8MBLATH89NzkpiDD6NX360Fa/d2S89ZHhpc5T0vLbmTEr5GWHYMQ629MYwOdhFUaJzVKujjLAxeHHOF+sgL9bWLz2Kk2Zn7/I43Z8RHtegpzwdqFw/Di1cuBCXa+zewEuXLmXtw4+x7YVaQqFhlg8NzVgzMlL/VnvuHZPqhPofmu6KGH2edOWGxkj7In3u1NlO2mf0XkcDwOjzqrf+J5HvtJrdbZhlze7ymN1TruotYwFJZbWk1z3PRtJro88zRnzbjlfC9m4nnuMPM/4w488xw4z/e4ZdXBreCWxS34/mxLvKMMC2MYhhEsVM2jZsGzP+m8Yglrg63WmxRLqNYdgYduKZpIcRwySGaSRtJ6U7zCgOo/fhNKI9aQMt8xbFRxs+2ki3jOP4buDvlh+NP2r6F1cAiGITNG1CJvFnwyZiQNSwiSY9R4x43qgBduLPIYaNbUAMep9J1KEY3dtJf5+JN2uq32ymaQOxc+KPIQu8EPNCUzk0pcliRm3coRiucPzhiMbTzJiNIxp/xLfBjCX+tmwwY8S3Y/HX3ekG3X/DSeMfEvsh6Xuv761Mv4s05EswMf7MEtqBdnwcwdedFKWnNBX/m3ERNdxEDTc2DmKGI+nZSQwHtuFIfEKaie+n7k9QExKfjC5fF2esXsq5V904Bv/OvsLhMNu3bx/rMFLKlZaZk3vE+1LmyszJx2ZrUdXk8wwnvpOPz41FX4foP9/6Mdzu7PeUmTZ5ORfNW5718w7FnIoZfPHij4/Y+cPhcL80p9PZpwKlwlU+ojFk6vMXf3SsQ5AccfJ7VMZOpfvkuu3RdfGsc7h41jljGsOSyQuxT/T9LF26dOmovkdnlU8ftc9pN5CX8s5jEhcv/cyoxDCws8c6AODcMfq556VMDYfDbNmypU/ayL1He2O4agTOPtQYLs2BGADePWYx3NLz6u1jEgPAdT1bV6fJMfLv0St7ti7J0hmH7oJRjSEUCrF169ZR+Ek5TeX6cSgX7vMvve4tXHrd4Pkkd4zuvY6ITET6HBGRbNBniWSTnaWBQSMhVxYbaT3pdTYL/Sef+1Qlnyebhf5sxSciIiIiIiIyVlSuFxEREREREcmyXGnMP3mGjczmwkytfJBzn6rk8xRYljWcYenJMWYrPhEREREREZGxonK9iIiIiIiISJblSmN+HX2npZsxjHMlH9vu9/v7L3R4ao4kbRvAtGGcKznGI2lziYiIiIiIiIwPKteLiIiIiIiIZFlONOb7/X4bOJSUlK1C/75hnOdk+wf4OUM1UjGKiIiIiIiIjDqV60VERERERESyLyca8xPeSNpeNIzzJB+7fRjnOdkhIHk0wCnFaFmWA5iflJTNGEVERERERETGisr1IiIiIiIiIlmUS435ryZtX3gqJ7AsywTOT0p6bVgRJUmMMticlHRKMQLLgMKk11mLUURERERERGQMqVwvIiIiIiIikkW51Jj/fNJ2lWVZ89PmTG8pUJzmnNmQfL6LTvEcycd1Aa+cejgiIiIiIiIiOUPlehEREREREZEsyrXG/Pak17edwjmSj2kGXhpWRP09mrRdbVnW6lM4R3KMT/n9/tAwYxIRERERERHJBSrXi4iIiIiIiGRRzjTm+/3+LuBvSUkfsCzLmenxlmV5gDuSkv7q9/vD2YovYS1wMOn1R4ZysGVZK4GVSUl/ykZQIiIiIiIiImNN5XoRERERERGR7MqZxvyE/0narga+MIRj/wWoSHr9w6xElMTv98eAu5OSbrIsK6Np+SzLMoC7kpLqgT9nMTwRERERERGRsaZyvYiIiIiIiEiW5FRjvt/vXwf8PSnpXyzLOm+w4yzLuhT4fFLSg36/f2OWw+v2P8DxxLYB/NKyrEkZHPdl+q6r95+JUQsiIiIiIiIiE4LK9SIiIiIiIiLZk1ON+QmfANoS225gjWVZtyR6wPdhWZZpWdYdxNe86566rxX45EgF5/f724GPJyXNBdZZlrUiVX7LsvIty7oL+Pek5A30Ha0gIiIiIiIiMlGoXC8iIiIiIiKSBRmvXTda/H7/XsuybgEeIB5fHnAv8FXLsu4H9hLvOT8LuBmYl3R4BLjF7/fvz+RnWZb1NuAHgA/4qt/v/2mGMf7FsqyvA19KJM0CNlqWtQZ4BjgAFAMLgFuAsqTDjwA3jcC6fyIiIiIiIiJjTuV6ERERERERkezIucZ8AL/f/3fLsq4lXtgvTyQvJD6lXTqNxAv8j2fyMyzLKgF+DxQkkn5kWdazfr/fn2GM/2xZVgtwJ72/xysSj3S2AtdlWikhIiIiIiIiMh6pXC8iIiIiIiIyfLk4zT4AicL7AuAuoHmArC3Ee+EvzLTAnzCP3gI/xH8XS4YY4zeBFcB9wEA98vcBnwVW+v3+vUP5GSIiIiIiIiLjkcr1IiIiIiIiIsOTkyPzu/n9/nrgs5ZlfR44GzgDqCA+HV8DsA14+RSnttsJtNNb8I8CW04hxq3AzZZlFQLnE69MKCY+NeBRYLPf7x/yeUVERERERETGO5XrRURERERERE5dTjfmd/P7/RHgxcQjW+dstizr3cB/A17ia+vVDuN8bcBjiYeIiIiIiIiIJKhcLyIiIiIiIjJ046Ixf6T4/f4HgQfHOg4RERERERERGTqV60VERERERGQiM8c6ABEREREREREREREREREREelLjfkiIiIiIiIiIiIiIiIiIiI5Ro35IiIiIiIiIiIiIiIiIiIiOUaN+SIiIiIiIiIiIiIiIiIiIjlGjfkiIiIiIiIiIiIiIiIiIiI5Ro35IiIiIiIiIiIiIiIiIiIiOUaN+SIiIiIiIiIiIiIiIiIiIjlGjfkiIiIiIiIiIiIiIiIiIiI5Ro35IiIiIiIiIiIiIiIiIiIiOUaN+SIiIiIiIiIiIiIiIiIiIjlGjfkiIiIiIiIiIiIiIiIiIiI5Ro35IiIiIiIiIiIiIiIiIiIiOUaN+SIiIiIiIiIiIiIiIiIiIjlGjfkiIiIiIiIiIiIiIiIiIiI5Ro35IiIiIiIiIiIiIiIiIiIiOUaN+SIiIiIiIiIiIiIiIiIiIjnGOdYBSM5L2eEjHA6PdhwTRiQS6ZcWDoexbXsMohHpT+9RyXV6j0qu03tUcp3eo9k3QPlIHeglV6hsL1mj7xERGS59johINuizRLIpl8v1ht7UMpCNGzeuBDaMdRwiIiIiIiLj0KqVK1duHOsgRFS2FxEREREROSVjXq4f894EIiIiIiIiIiIiIiIiIiIi0pca80VERERERERERERERERERHKMGvNFRERERERERERERERERERyjBrzRUREREREREREREREREREcoxzrAOQnLcFWJUi/QQQG+VYREREREREcpEJTEqRvmW0AxFJQ2V7ERERERGR9HK2XG/Ytj3WMYiIiIiIiIiIiIiIiIiIiEgSTbMvIiIiIiIiIiIiIiIiIiKSY9SYLyIiIiIiIiIiIiIiIiIikmPUmC8iIiIiIiIiIiIiIiIiIpJj1JgvIiIiIiIiIiIiIiIiIiKSY9SYLyIiIiIiIiIiIiIiIiIikmPUmC8iIiIiIiIiIiIiIiIiIpJj1JgvIiIiIiIiIiIiIiIiIiKSY9SYLyIiIiIiIiIiIiIiIiIikmPUmC8iIiIiIiIiIiIiIiIiIpJj1JgvIiIiIiIiIiIiIiIiIiKSY9SYLyIiIiIiIiIiIiIiIiIikmPUmC8iIiIiIiL/v717D9f1Gu/F/13JkggiDiHqGLRuxzi0v91W1PHHVlK1VR3qEJQSu6WHUJtSezfdrXOVEK2yUdShfnUqm61VqkXZtLRy40JUSCQkIZKIJOv3x/uurmdNa2WuOec73/eZ8/18rmtdxhjvc7ivvNOczxj3M8YAAAAAYGQk8wEAAAAAAABgZCTzAQAAAAAAAGBkJPMBAAAAAAAAYGQk8wEAAAAAAABgZCTzAQAAAAAAAGBkJPMBAAAAAAAAYGQk8wEAAAAAAABgZCTzAQAAAAAAAGBkJPMBAAAAAAAAYGQk8wEAAAAAAABgZCTzAQAAAAAAAGBkJPMBAAAAAAAAYGQk8wEAAAAAAABgZCTzAQAAAAAAAGBkJPMBAAAAAAAAYGQk8wEAAAAAAABgZCTzAQAAAAAAAGBkJPMBAAAAAAAAYGQk8wEAAAAAAABgZCTzAQAAAAAAAGBkJPMBAAAAAAAAYGQk8wEAAAAAAABgZCTzAQAAAAAAAGBkdi46AADGpaoOTnKHJMckOTLJjiRnJ/mXJJ/s7ksXGB4AMENVde0kt05ykyRXS3JoknOTfCvJ55N8prt/sLgIAQDYbow9AcCB27Fr165FxwBLr6p2JKkkt0ty7SSHJ/lukrMyeYD9/ALDY0lU1eFJTkzy+CRH7eewM5P8SZLnd/d35hUb7FZV10vy40mun0nS6aIk307yr0k+LeEEsLqqukGSX07ywCS3WuXw7yd5R3c/aNMDAwBgWzP2BABrJ5kPC1RVd0/y0CT3z+Qt1P05PckpSV7S3efNIzaWS1X9RJK3JrnRAZ5yWpJf6O5Pbl5UMFFVt0jyiEySTj92OYeen+TPk7ygu784j9hgLarqCUlOzp6trs5LckMDVMzLdPD095KckOSQNZz6ve6+yuZEBcBWVVX/kuQ2G7zMH3T302cRDzBuxp6Ajaiql2bSl93I9uH/2N13nFFIMDeS+bAAVfWYJE9JcvM1nvq1JI/o7g/OPCiW1rQz9YEkVx00n5rkbUm+nMlSZzfJJJH6o4NjvpPk7jpVbJaq+pkkz05y9zWeemGSp3b3S2ceFKxTVR2d5LNJrrzio6O7+7T5R8SyqarbJvnLJDdd8dG/Jflgks5kpZMdmcySuk4my+//VJLLuvsacwsWgC2hqs7PDz/brNVruvtRMwgHGDFjT8BGVdW7ktx3g5c5rbuPnkE4MFc7Fx0ALJuqOijJKzN5SN3tgiQfTfJPSf49yTlJrpLJ3lG/kD2z9q+f5D1VdVx3f2BuQbNtVdXVM+k47e5MXZjksUne2N27Vhz7jCSPzGSViEOn57ytqm7X3efML2qWyElJ7jyoX5bkk5n8rtyddLpCJrP1H5DJdiVJcliSl1TVEd39+/MLFy7Xn2Tfg9079tEGM1VVP5nkvZlsT7Lbnyd5Tnd/dpVzr5DkepsYHgBb1xUG5S9msjXLWuxK8vHZhQOMkbEnYEaGzx3fyGRccK3+aUaxwFyZmQ8LUFVfTnJ0kv+TSWL/Xd39vf0ce3iSFyR53KD5u0lu1t1nbHKobHNV9bJMlidKkouT3LW7/3GVc+6a5P3Z80LYy7v7iZsWJEurql6d5FGZvK1/cpK37u/33vRFqROSvCh7P9zft7v/epNDhcs1XZHnz6bVNyV58ODjG3f3V+YeFEujqm6Y5BNJrjVt+naSh3T3+xcXFQDbQVVdlj0vJt6iu09dZDzAOBl7Amahqv4myd2m1RO6+5RFxgPztJG9JYD1e2qSO3T3Pbv7TftL5CdJd3+3u38lyR8NmnfvdwrrVlU3yN4viTx7tc5Ukky3efjDQdOvVNWB7ncGa/GKJPdLcsvufunlvcDU3Zd198lJHpTJDJ/dXjhN9MNCVNWPZPJSXjJJoj5pgeGwnF6ZPYn8czIZPJXIB2BDps/YwxWGfrCoWIDxMvYEzNBwpXHPHSwVg9uwAN39lu7+1BpPe0omy0rv9pCqOnSGYbF8Hp09D0GnJ3neGs49KclZ0/LBmSyBBjPV3R/t7neuXHZvlXP+KsmrBk2V5KdnHhwcuJdnz9Lmv9nd31xkMCyXqvrPSe45aHp4d39mUfEAsK1cYUX9koVEAYydsSdgVobPHp47WCqS+bBFdPcl2Xt2/lWS3GlB4bDFVdWOTJYv3+2V05+xA9Ld30/yvwZNx88mMpiJ56+o33shUbD0qurBSX5+Wn1/d79mkfGwlJ4zKL/FtiMAzNDOFXUz5IC9GHsCZszMfJaWZD5sLR9YUT96EUGwLdwyyY0H9T9fxzVePyjftKputrGQYDame3WePmg6ekGhsMSq6sgkL5lWL0jy+AWGwxKqqp9Mcttp9bIkv7vAcADYfiTzgdUYewJmSTKfpSWZD1vLv6+oX2ufR8Hq7jwon9HdX1zHNT6T5NxB/Wc2FhLM1NcGZb8rWYQXZ8/PKZTEiwAAGu5JREFU3jO7+8uLDIal9IuD8l939+cWFgkA25Fl9oHVGHsCZsky+ywtyXzYWg5bUT9vIVGwHQy3aPj79Vyguy9L8pH9XBMWbfj70u9K5qqqjkvyS9PqJzJJ7MO8PXBQftvCogBguzIzH1iNsSdglszMZ2lJ5sPWcssVdbP8WK+bD8r/toHrDGf51QauAzNTVYck+dFBk9+VzE1VXTXJKdPqJUke292XLjAkllBVHZ3kRtPqriTvXFw0AGxTZuYDqzH2BMySmfksLcl82FruMyhflORDiwqELW+4Z9lpG7jO8Nwb7/comK+7JLnSoP6/FxUIS+n5Sa43LT+3u/95kcGwtG4zKJ/W3WcvLBIAtisz84HVGHsCZsnMfJbWygdvYKSq6gpJHj1oek93X7CoeNi6prNGrz5omlWH6qiqOqy7L9zA9WAWHj8on5Xkw4sKhOVSVXdP8thp9fNJfm+B4bDcbj0o7zULqqqunuT4TF4SPSbJNZJckMnvy/+b5G+SvLG7vzOfUAHYooZjirusRAQMGXsCNoFkPkvLzHzYOh6R5EcG9RctKhC2vGutqH97A9canrsje3fUYO6q6mZJfn7Q9JLutvQWm66qrpTkTzP5XbgryeO6+6LFRsUSu8WgfOruQlU9IcmXMnmOvGeSozJZqvCITLYneVAm20ScXlXPmr5MCgD7Yqlb4PIYewJmzbMHS8vMfNgCquqwJP990PQP3W2mKet1pRX1jbzNvPLcldeGefuD7Hm+OT/JyQuMheXy+0luMi2/ortthcMiHTkon1NVhyR5RZJHDdp3ZTIw+q1MkvlHJjl4+tlVMnn2/Lmquld3n7PpEQOw1QzHFC+tqrtl8qLYzyS5TpJrZvL35NxMVn/5RJK/S/KW7v7unGMF5s/YEzBrw2ePm1fVsUnunuRGmTx3XD3J9zLp4/5rJit1vrm7vzrvQGHWJPNha3h2kutPy7uS/NbiQmEbWNnp2cjMUR0qRqOq7p3kAYOm3+vujbz9Dwekqn4yyZOm1a8l+e0FhgNJcvigfH6S1yZ58LT+2SQvSPLu7j5r90HTpVDvleTpSW4/bf6JJO+vqnt093mbHjUAW8lwdtwVM9mmZV+uNf13yySPTPLCqvrjJCd198WbGyKwQMaegFkbPnv82X6Oudr0302T3C/JH1TVm5Kc2N1nbHJ8sGkk82ENquo+SZ6TyZJOq9mVyZtfG9ovt6pun+Q3B02v6e6PbuSaLL1DV9Q3MoDy/RX1K27gWrBuVXV4JktD7/b5JH+0oHBYItMZz6/Knu2rnmivcUZgmMx/UJKfzuTZ9FlJ/md3X7byhOnP7Vur6i+TPDfJidOPfjyTlSd+dVMjBmAuZjiusa+tOy/KZBb+hdPrH5HkGtl7/PGIJM9MclxV3d9sOdi2jD0Bs7by2eOSTJ47vjctXzWT547h74idSR6W5F5V9ZDu3t/LhzBqkvmwNtdOcus1HP/Jjdxsuv/uG7Ln/6tfzd6JfViPS1fUD9nAtVZ2zuxXxKK8LJNltZLJz+HxZvowJ8/MZKZZkvxFd79zkcHA1FUG5Z+e/u9Tu/v5q53Y3buSPKWqjkryiGnz46vq5O7+3IzjBGD+ZjWucWqSv0hyWpIPJfnn7j595UFVdWiS2yY5LskvJ7nu9KPbJ3lvVR1rOxfYlow9AbP20kxeXP9Qkv+b5IsrX1SvqoOSVJK7JXlckttNP7pWkndU1V26e0M5G1gEyXxYm7Umhla+ObpWL0ly82n5kiS/pJPLDKz8OT5sA9daea7kKXNXVY9I8vBB0zOsYMI8VNVts2dJ/W9lz1L7MDYfOpBE/gpPSnL/TAZLdiY5PsnTZh0YAHM3k3GN6b73D13t5O7+fpKPJ/l4Vf1hkucnOWH68S0yeSl31esAW46xJ2CmunvVLQ2nyf3PTf+9rKpOSPLCTGbrXzmT1ehuPn0+gS1DMh/WoLvfkMlM+U1XVY9P8phB01O7+yPzuDfb3srln2fZobK0NHNVVbdL8opB09uTPG9B4bBEqmpnJsvr796z7deH+4/Dgq0c4Pwfa71Ad59bVa9N8l+nTT8byXyALW+e4xr7uPcFSZ5YVZdmz/YtD66q55slB9uOsSdg4br75VV1VpI3Z7IF0NGZ9HFfuMi4YK32tb8VsGBVdcckfzxoenN3v2hR8bDtrFzd4RobuNY1V7k2bJqqOjLJX2VPx/4LmSyvv2txUbFETkxyh2n5Pd3954sMBlb47qB8XpIPrvM67xuUj6mqK687IgDY48QkX5uWd2Sy+guwvRh7Akahu9+a5G2DpkctKBRYN8l8GJmqukkmyande0l9KsmjFxcR29BZ2XvG3o32d+ABGJ57/nSpRdh0VXXFTH5X7v4Z/E6S+3X3eYuLimVRVZXkd6fV85M8YYHhwL58a1D+l+5euWfpgfr0ivq11nkdAPgP06VtTxk03XtRsQCbxtgTMCbDiZK3qarrLSwSWAfJfBiRqrpGkvdkz0DpmUnuP12KDmZiOmv5a4OmWXWovrKB68ABq6odSV6b5Nhp06VJHtrdpy4uKpbF9OfvlZnst5YkT+vury4wJNiX4d/5szdwnW+tqEvmAzArHxiUb1pVxihhGzH2BIzMxzKZjLHbjy0qEFgPD8owEtNZpm9PcrNp0wVJjpMgYJP826B8yw1cZ3ju5zZwHViL5yb5xUH917r7rxcVDEvnAUnuNC1/JMnLFhgL7M+XBuVD9nvU6i5ZUbeNCQCzMvxbdVCSIxcVCLBpjD0Bo9DdlyT590HTtRcVC6zHzkUHACTTN9Bflz3JgcsymWX6icVFxTb3qSTHTct3urwD92f6c3vHQdM/bzQoWE1VPSmTPTZ3e153v3xR8bCUbjAoH5vkssmq++v25RXnX5Lkzt39jxu5KEvvM4PyURu4zsr9STcyyx8Ahlbueb3eLWGA8TL2BIzJ8NnDcwdbipn5MA4vTPLAQf1J3f2ORQXDUvjwoHxUVd1sv0fu3zFJjtjPNWHmquoB2XuPqzcn+e0FhcPyumyTr78zG0u+QpJ8PHtm0R9TVYeu8zq3HpQvTnLGhqICgD2uNihflh9O7gNbn7EnYEyGzx5eVGdLMTMfFqyqfivJkwdNz+vukxcVD0vjw5nsE3SVaf3hSZ61xms8fFA+N4lZpGyaqrpjktdnz4uIf5/kkdN9+GCeTk3yhWxs6fLhno+nZ++lzH+Q5MsbuDaku8+qqn9JcttMflZ/NslfreNS9xiUP9bdF80iPgDI3s9DZ3b3Zr8wCcyfsSdgFKrq4CTXHzR9Y1GxwHpI5sMCVdWDkjxv0PSmmGXKHHT3RVX19iQPmzb9clX9j+n+QauazvA7ftD0/3X3D2YdJyRJTdYgf0eSK06bOsnPd/f3FxcVy6q735dkPTNK/kNVDV9CuVN3f2VDQcG+vTWTZH6S/EbWmMyvqsOSPGbQ9J4ZxQUASXLfQfnvFhYFsGmMPQEjcqckV52Wv9Hdn19kMLBWltmHBamqOyd5bZId06YPJzneLFPm6KWD8nWzthdJnpXkyEHdahJsiqo6KpME0u59m89M8rPd/e3FRQWwJbw6k5UekuTOVfWYyzt4H07Knr/15yd5xawCA2C5VdWVs/cLY/97UbEAm87YEzAGTxqU37ewKGCdJPNhAarqFpnMjtq9f+mpMcuUOevujyZ596DpWVX106udV1V3TfLUQdM7uvuTMw4Pdg/yvTvJjadN30tyXHdbghxgFd19epJXDZpOrqqfOZBzp4n/3xg0vcBLVADM0HOT3HBaPiPJmxcYC7CJjD0Bi1ZVv5jkAdPqriQvWWA4sC6S+TBnVfUjmcwyvfq06YxMZpmes7ioWGK/luS70/IhSf5PVT20qnasPLCqDqqq45O8N3u2aflO9n6zEWaiqnYmeUuSH582XZrkwd39icVFBbDl/E727AV4xSTvqaon7OvvfJJU1dWq6sVJ/ix7Vo/6SCaz9AFgQ6pqZ1X9UZInDpr/e3dfsKiYgLkw9gQsRFX9UpLXD5re7MUgtqIdu3ZZ0RvmZbr36D8kud206XtJ7uIPCItUVffNZKWInYPmzyV5W5IvZzKYf+Mkv5jkxwbHXJLJihJ/PadQWSJV9YokvzJoekJ3W+KZbaGqhg/gN+7urywqFra/qjo2k2UErzRo/komL0x9MZPn0aOS/FSSeyc5fHDcpzN56fSMuQQLwJZRVc/OZPnrU7r7s6sce1CSeyX5wyS3HXz0piQPtd0gbH/GnoCNqKr7JHlskpcl+ZvuvmyV449J8swkDxw0n5rkWKvOsRVJ5sMcVdWDMums7nZekq9t4JLfT/JAS06zUVV1ryRvyJ59yVfz7UwGXewxxMxV1bWTnDlouiRJb+CSu5I8s7v/akOBwYxI5jNvVXXHJG9N8iNrOO1tSR7V3d9d9UgAlk5V/a8kx0+rX0ryoUye2c9MckGSwzLpX94uyV2S3GDFJd6V5Be6++J5xAssnrEnYL2q6lFJXj2tfivJ3yb5t0xyK+cnOTjJ1ZLcIsmx2fvlwST5QpJ7dvdp84gXZm3n6ocAM3TYivoR038bcaNM3mCFdevu91XVzZM8PcmjM3n42Zfzkrwmye939zfnFR9LZ+Xvyp1JbrXBa94uk1kAAEunu/+hqm6R5LczWfVkfwOoFyf5YJL/2d1/N6fwANiahkn4m0z/HYgLkjwjyYvNyIflYuwJ2IDhc8c1s/eM+8uzK8mrkjy5u78386hgTiTzYb7OzGTf54NndL2Lk5w1o2ux5Lr77CS/WVVPTfKfMkmeHpnJUmffSvKvST7W3T9YXJQsie9ksuzzlWd4za/P8FqwUV9Pct1M3h4/b8GxsCS6+7wkT6+qZyb58SS3SXLtJJdl8jx5epKPdPf5i4sSgC3kuZmMbRyXyd+Ty7Mrk+W0X5fkTyxvC8vL2BOwTu/IZLue/5KkDuD4r2ey2twfd/cXNjMwmAfL7AMAAAAA61JVN80kIXe9JFdNckgmL+eek+QbST4ugQ8AzMJ0e87bZbKFz9WTXDGTSY/nJDk7yadsZ8h2I5kPAAAAAAAAACNz0KIDAAAAAAAAAAD2JpkPAAAAAAAAACMjmQ8AAAAAAAAAIyOZDwAAAAAAAAAjI5kPAAAAAAAAACMjmQ8AAAAAAAAAIyOZDwAAAAAAAAAjI5kPAAAAAAAAACMjmQ8AAAAAAAAAIyOZDwAAAAAAAAAjI5kPAAAAAAAAACMjmQ8AAAAAAAAAIyOZDwAAAAAAAAAjI5kPAAAAAAAAACMjmQ8AAAAAAAAAIyOZDwAAAAAAAAAjI5kPAAAAAAAAACMjmQ8AAAAAAAAAIyOZDwAAAAAAAAAjI5kPAAAAAAAAACMjmQ8AAAAAAAAAIyOZDwAAAAAAAAAjs3PRAQAA41FVhyS5TZJbJblGkisnOS/J2Uk+naS7e9fiIgQAAACWgTEKAEh27Nrlbx0ALLOqOjzJLyR5YJL/N8mhl3P42UleneQl3f3vcwiPfaiqKyd5VSbf2Y5MBjBusdioAAAAYGOMUQDA3iTzAWBJVdWPJvn1JI9McvgaT78gyYnd/fKZB8blqqrrJXlnktsPmnd1t+2TAAAA2JKMUQDAvknmA8CSqqovJrnpPj46J8mnkpyR5NwkRyQ5JpOl7VZ6QXefuGlBspequn0mifzrrfysu3fMPyIAAADYOGMUALBvOxcdAACwMOcMyp9J8qYkf9ndp+7r4Kq6dZIXZbLM3W6/VVWnd/eLNi9MkqSqfi7JGzPZIxAAAAC2E2MUALAPZuYDwJKqqhcnqSTP6+4PHOA5ByV5aZITBs3nJ7lZd39j9lGSJFX15CQvTLJ7Kf0zk3wsyf12H2NmPgAAAFuVMQoA2DfJfABgTarq4CTvT3K3QfNzuvtpCwpp25r+t/7jJE8cNP9rkvsmeXSS393dKJkPAADAsjFGAcB2d9DqhwAA7NHdlyb5zRXNxy0ilu2sqq6c5F3ZO5H/gSTHdvdpi4kKAAAAxsMYBQDbnWQ+ALBm3f3pTPaw2+1WVXW1RcWzTd0jyb0H9dcm+dnuPm9B8QAAAMDoGKMAYDuTzAcA1uujK+rXWUgU29e7krx7Wj6pu4/v7h8sMiAAAAAYKWMUAGxLkvkAwHqdvaJ+9YVEsU1192VJHpLkrt39zEXHAwAAACNmjAKAbWnnogMAALaslUvWfXMhUWxj3X1+kr9bdBwAAAAwcsYoANiWJPMBYCSq6r6ZLK2eJLuSnNLdT1zD+YcmeU+Su02bPtHd/89so9zLMYPyxUm+ton3Wpgt+L0AAADAhm2x/vBSjFEAsHwssw8A4/HeJB+blnckOaGqfn4N5/9u9nSQk+SkWQW2UlVdM8lPDZr+pru/v1n3W7At870AAADADG2J/vCSjVEAsGQk8wFgJLr70iTHJ7lw0PyyqjpitXOr6g5JnjJoen13v33GIQ49JsnBg/rbNvFeC7XFvhcAAACYiS3UH16aMQoAlo9kPgCMSHd3kqcNmq6b5LmXd05VXSHJq7Nn+5wzkjxpUwLMfyyT92uDpm8lecNm3W8MtsL3AgAAALM29v7wMo5RALBcJPMBYHxekuRvB/XHVdVdLuf4p2fvveEe393f3pTIJn41yQ0G9ZO7+3ubeL+xGPv3AgAAAJthzP3hZR2jAGBJ7Ni1a9eiYwAAVqiqGyb5TJKrTpu+kOSY7r5oxXG3TvLJJIdMm17X3Y/cxLiuk+RzSa42bToryc26+9xNvOdBSQ7PZH++A3XhZuyPN6bvpaqencn+g0mS7l7Lfx8AAAA4YGPqDw/uNfcxCgCYNzPzAWCEuvurSX590PRjSZ49PKaqDs5k2brdHeRvJHnyJod2cvZ0kpPkaXPoJD8syblJzlnDv3dvRiAj/l4AAABg04y0P7yIMQoAmCvJfAAYqe5+dZJ3Dpp+q6puP6ifmOQnBvXHd/c5mxVPVT0syQMGTX+fSSd9sx28jnN2rn7I+oztewEAAIB5GFN/eIFjFAAwV5s20A0AzMTjknw2yZGZ/N3+s6r6T0lumr3fgH9td7/zh0+fjar60SQvHzSdm+Rh3T2P/XrWs1z+RasfsiGj+F4AAABgzhbeH17wGAUAzJVkPgCMWHefWVUnJHnLtOn2SZ6a5D5Jrjht+3r2XupupqrqsCRvymTf+iTZleRR0yX2Nl13vzHJG+dxrwM1hu8FAAAA5m3R/eFFj1EAwLxZZh8ARq6735rk9YOmk5IcO6hv9jLuf5rkDoP6H3b32zfxflvCCL4XAAAAmLsF94eNUQCwVCTzAWBr+NUkp0/LOwbtr+nud23WTavqKUkeNmh6X5Jnbtb9tqCFfC8AAACwYHPvDxujAGAZSeYDwBbQ3ecmOXFF84VJfmOz7llVD0zynEHT55M8uLsv3ax7bjWL+F4AAABg0ebdHzZGAcCykswHgK3jESvqhyV5wGbcqKrumOR12fN2/TlJ7jftrLO3uX0vAAAAMCJz6Q8bowBgmUnmA8AWUFWPSXKffXz0gqq67ozvVUnekeSK06aLk9y/u3uW99kO5vm9AAAAwFjMqz9sjAKAZSeZDwAjV1XXT/LCQdPfJ/nutHxEklNmeK/rJHlvkmtOm3YleXR3f2hW99gu5vm9AAAAwFjMqz9sjAIAJPMBYCv400w6w8mkc/zwJM8afP5zVfWwjd6kqq6S5N1Jjh40P6O737DRa29Tc/leAAAAYGQ2vT9sjAIAJiTzAWDEqupxSe49aHpqd5+W5CVJPj1of3FVXXsD99mZ5C+T3GHQfEp3/8F6r7mdzet7AQAAgDGZR3/YGAUA7CGZDwAjVVU3TPL8QdPfJnlFknT3pUmekOSy6WfXTHLyBm73yiT3GtTfmeRXN3C9bWvO3wsAAACMwhz7w8YoAGBKMh8AxuuVSa46LX8vyWO7e9fuD7v7Y5ksbbfbA6vqAWu9SVWdlOT4QdM/JXnItCPOD5vL9wIAAAAjs+n9YWMUALA3yXwAGKGqenySew6a/lt3f2kfh/63JN8c1F9WVddY432eMWj6UpLjuvuCtcS7LOb1vQAAAMCYzKM/bIwCAH6YZD4AjExV3SjJ8wZNH07y0n0d293nJDlx0HRUkhcf4H1+LnsveXd2knt39zf3c8pSm9f3AgAAAGMyj/6wMQoA2DfJfAAYkarakeRVSQ6fNl2Y5JeHy9at1N2vS/LBQdPDq+q+q9znJ5P8RZKDB/e5X3d/YZ2hb2vz+l4AAABgTObRHzZGAQD7t3PRAQAAezkhyd0H9d85wM7rE5N8Oskh0/opVXWr7v7OygOr6jpJ3pXkSoPm/5rkc1V1tfWFnSS5qLsv2sD5Y7bp3wsAAACM0Kb2h41RAMDlMzMfAEaiqm6c5DmDpo8m+aMDObe7P5fk+YOm6yd5wX4Ov0eSI1e0vSrJORv8d25VXf1A4t1K5vi9AAAAwGjMqT9sjAIALodkPgCMwGDZuqtMm76f5NHdfdkaLnNSki8P6o+tqnvs47grrC/KVR2a5IhNuvZCzPl7AQAAgFGYY3/YGAUAXA7JfAAYh7skueu0fHGSJ3f3qWu5QHdfmOQxSYZL1v3OPg79epJL1xHjar6Tydvv28k8v5e1+mqS3XsUnjaD6wEAAMBu8+oPG6MAgMuxY9euXasfBQAAAAAAAADMjZn5AAAAAAAAADAykvkAAAAAAAAAMDKS+QAAAAAAAAAwMpL5AAAAAAAAADAykvkAAAAAAAAAMDKS+QAAAAAAAAAwMpL5AAAAAAAAADAykvkAAAAAAAAAMDKS+QAAAAAAAAAwMpL5AAAAAAAAADAykvkAAAAAAAAAMDKS+QAAAAAAAAAwMpL5AAAAAAAAADAykvkAAAAAAAAAMDKS+QAAAAAAAAAwMpL5AAAAAAAAADAykvkAAAAAAAAAMDKS+QAAAAAAAAAwMpL5AAAAAAAAADAykvkAAAAAAAAAMDKS+QAAAAAAAAAwMpL5AAAAAAAAADAykvkAAAAAAAAAMDKS+QAAAAAAAAAwMpL5AAAAAAAAADAykvkAAAAAAAAAMDKS+QAAAAAAAAAwMpL5AAAAAAAAADAykvkAAAAAAAAAMDKS+QAAAAAAAAAwMpL5AAAAAAAAADAykvkAAAAAAAAAMDKS+QAAAAAAAAAwMpL5AAAAAAAAADAykvkAAAAAAAAAMDKS+QAAAAAAAAAwMpL5AAAAAAAAADAy/z8OYpCHYx4L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5" y="1867434"/>
            <a:ext cx="7315200" cy="2076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5" y="3877738"/>
            <a:ext cx="2970466" cy="26140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20617" r="13021" b="17098"/>
          <a:stretch/>
        </p:blipFill>
        <p:spPr>
          <a:xfrm>
            <a:off x="5217313" y="4400892"/>
            <a:ext cx="2630242" cy="16779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155" y="5139004"/>
            <a:ext cx="1143000" cy="50482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4531562" y="5582183"/>
            <a:ext cx="1362323" cy="85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98834" y="2038350"/>
            <a:ext cx="720816" cy="4257675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93885" y="6324802"/>
            <a:ext cx="2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70088" y="6351147"/>
            <a:ext cx="19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 함수를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6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38981" y="4749800"/>
            <a:ext cx="8387519" cy="1790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4699" y="5001361"/>
            <a:ext cx="669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F0"/>
                </a:solidFill>
              </a:rPr>
              <a:t>분류</a:t>
            </a:r>
            <a:r>
              <a:rPr lang="ko-KR" altLang="en-US" sz="2400" b="1" dirty="0" smtClean="0"/>
              <a:t> 문제의 최적화를 한다는 것은 어떤 의미인가</a:t>
            </a:r>
            <a:r>
              <a:rPr lang="en-US" altLang="ko-KR" sz="2400" b="1" dirty="0" smtClean="0"/>
              <a:t>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9449" y="5858051"/>
            <a:ext cx="631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Test </a:t>
            </a:r>
            <a:r>
              <a:rPr lang="ko-KR" altLang="en-US" sz="2400" b="1" dirty="0" smtClean="0"/>
              <a:t>데이터의 분류를 잘 예측 하는 것이다</a:t>
            </a:r>
            <a:r>
              <a:rPr lang="en-US" altLang="ko-KR" sz="2400" b="1" dirty="0" smtClean="0"/>
              <a:t>!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8981" y="1922831"/>
            <a:ext cx="8387519" cy="1790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699" y="2174392"/>
            <a:ext cx="669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회귀</a:t>
            </a:r>
            <a:r>
              <a:rPr lang="ko-KR" altLang="en-US" sz="2400" b="1" dirty="0" smtClean="0"/>
              <a:t> 문제의 최적화를 한다는 것은 어떤 의미인가</a:t>
            </a:r>
            <a:r>
              <a:rPr lang="en-US" altLang="ko-KR" sz="2400" b="1" dirty="0" smtClean="0"/>
              <a:t>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9449" y="3031082"/>
            <a:ext cx="631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Test </a:t>
            </a:r>
            <a:r>
              <a:rPr lang="ko-KR" altLang="en-US" sz="2400" b="1" dirty="0" smtClean="0"/>
              <a:t>데이터 에러의 합을 최소화 하는 것이다</a:t>
            </a:r>
            <a:r>
              <a:rPr lang="en-US" altLang="ko-KR" sz="2400" b="1" dirty="0" smtClean="0"/>
              <a:t>!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4381228" y="3940456"/>
            <a:ext cx="686072" cy="5969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899" y="1676400"/>
            <a:ext cx="698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분류 문제 에서 최적화를 위한 성능 평가</a:t>
            </a:r>
            <a:r>
              <a:rPr lang="en-US" altLang="ko-KR" sz="2000" b="1" dirty="0" smtClean="0"/>
              <a:t>(Confusion Matrix)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52326" y="4369607"/>
            <a:ext cx="5869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Precision = TP/(TP + 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Accuracy = (TN + TP)/(TP + FN + FP + TN)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Recall(sensitivity) = TP/(TP +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Specificity = TN/(FP + TN)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FP Rate = FP/(FP+TN)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F1 = 2*[Precision*Recall/(Precision + Recall)]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Kappa = Accuracy – P(e)/(1-P(e))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87466"/>
              </p:ext>
            </p:extLst>
          </p:nvPr>
        </p:nvGraphicFramePr>
        <p:xfrm>
          <a:off x="1395612" y="2242237"/>
          <a:ext cx="659646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88">
                  <a:extLst>
                    <a:ext uri="{9D8B030D-6E8A-4147-A177-3AD203B41FA5}">
                      <a16:colId xmlns:a16="http://schemas.microsoft.com/office/drawing/2014/main" val="342327124"/>
                    </a:ext>
                  </a:extLst>
                </a:gridCol>
                <a:gridCol w="1595042">
                  <a:extLst>
                    <a:ext uri="{9D8B030D-6E8A-4147-A177-3AD203B41FA5}">
                      <a16:colId xmlns:a16="http://schemas.microsoft.com/office/drawing/2014/main" val="166529703"/>
                    </a:ext>
                  </a:extLst>
                </a:gridCol>
                <a:gridCol w="1649115">
                  <a:extLst>
                    <a:ext uri="{9D8B030D-6E8A-4147-A177-3AD203B41FA5}">
                      <a16:colId xmlns:a16="http://schemas.microsoft.com/office/drawing/2014/main" val="1429808444"/>
                    </a:ext>
                  </a:extLst>
                </a:gridCol>
                <a:gridCol w="1649115">
                  <a:extLst>
                    <a:ext uri="{9D8B030D-6E8A-4147-A177-3AD203B41FA5}">
                      <a16:colId xmlns:a16="http://schemas.microsoft.com/office/drawing/2014/main" val="49144061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Confusion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Predicted Class</a:t>
                      </a:r>
                    </a:p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</a:rPr>
                        <a:t>예측값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6359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B0F0"/>
                          </a:solidFill>
                        </a:rPr>
                        <a:t>Positive(1)</a:t>
                      </a:r>
                      <a:endParaRPr lang="ko-KR" alt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Negative(0)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647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</a:p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baseline="0" dirty="0" err="1" smtClean="0">
                          <a:solidFill>
                            <a:schemeClr val="tx1"/>
                          </a:solidFill>
                        </a:rPr>
                        <a:t>실제값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B0F0"/>
                          </a:solidFill>
                        </a:rPr>
                        <a:t>Positive(1)</a:t>
                      </a:r>
                      <a:endParaRPr lang="ko-KR" alt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92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Negative(0)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5318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84194" y="4395867"/>
            <a:ext cx="415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로 예측된 것 중 실제로도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인 비율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86650" y="4626989"/>
            <a:ext cx="415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전체 예측에서 옳은 예측의 비율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26202" y="4932014"/>
            <a:ext cx="457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실제로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인 것들 중 예측이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로 된 경우의 비율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9651" y="5228693"/>
            <a:ext cx="457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실제로 </a:t>
            </a:r>
            <a:r>
              <a:rPr lang="en-US" altLang="ko-KR" sz="1600" b="1" dirty="0" smtClean="0"/>
              <a:t>N</a:t>
            </a:r>
            <a:r>
              <a:rPr lang="ko-KR" altLang="en-US" sz="1600" b="1" dirty="0" smtClean="0"/>
              <a:t>인 것들 중 예측이 </a:t>
            </a:r>
            <a:r>
              <a:rPr lang="en-US" altLang="ko-KR" sz="1600" b="1" dirty="0" smtClean="0"/>
              <a:t>N</a:t>
            </a:r>
            <a:r>
              <a:rPr lang="ko-KR" altLang="en-US" sz="1600" b="1" dirty="0" smtClean="0"/>
              <a:t>으로 된 경우의 비율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84741" y="5507192"/>
            <a:ext cx="457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가 아닌데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로 예측된 비율</a:t>
            </a:r>
            <a:r>
              <a:rPr lang="en-US" altLang="ko-KR" sz="1600" b="1" dirty="0" smtClean="0"/>
              <a:t>(1-Specificity)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908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212" y="1867434"/>
            <a:ext cx="7151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1. </a:t>
            </a:r>
            <a:r>
              <a:rPr lang="ko-KR" altLang="en-US" b="1" dirty="0" smtClean="0"/>
              <a:t>필요한 모듈을 체크 한다</a:t>
            </a:r>
            <a:r>
              <a:rPr lang="en-US" altLang="ko-KR" b="1" dirty="0" smtClean="0"/>
              <a:t>. (Developing environment check)</a:t>
            </a:r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싸이킷런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머신러닝을</a:t>
            </a:r>
            <a:r>
              <a:rPr lang="ko-KR" altLang="en-US" b="1" dirty="0" smtClean="0"/>
              <a:t> 위한 모듈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판다스</a:t>
            </a:r>
            <a:r>
              <a:rPr lang="en-US" altLang="ko-KR" b="1" dirty="0" smtClean="0"/>
              <a:t>(pandas) – </a:t>
            </a:r>
            <a:r>
              <a:rPr lang="ko-KR" altLang="en-US" b="1" dirty="0" smtClean="0"/>
              <a:t>엑셀파일을 다루기 위한 모듈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넘파이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numpy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행렬을 다루기 위한 모듈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맷플랏립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그림을 그리기 위한 모듈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32212" y="4162959"/>
            <a:ext cx="828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2. </a:t>
            </a:r>
            <a:r>
              <a:rPr lang="ko-KR" altLang="en-US" b="1" dirty="0" smtClean="0"/>
              <a:t>분석하고자하는 데이터를 준비한다</a:t>
            </a:r>
            <a:r>
              <a:rPr lang="en-US" altLang="ko-KR" b="1" dirty="0" smtClean="0"/>
              <a:t>. (Preparing Data For analysis)</a:t>
            </a:r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Sklean</a:t>
            </a:r>
            <a:r>
              <a:rPr lang="ko-KR" altLang="en-US" b="1" dirty="0" smtClean="0"/>
              <a:t>에 있는 </a:t>
            </a:r>
            <a:r>
              <a:rPr lang="en-US" altLang="ko-KR" b="1" dirty="0" smtClean="0"/>
              <a:t>‘iris’</a:t>
            </a:r>
            <a:r>
              <a:rPr lang="ko-KR" altLang="en-US" b="1" dirty="0" smtClean="0"/>
              <a:t>데이터를 사용한다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704268" y="5181600"/>
            <a:ext cx="7322132" cy="86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5257800"/>
            <a:ext cx="718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sklearn</a:t>
            </a:r>
            <a:r>
              <a:rPr lang="en-US" altLang="ko-KR" b="1" dirty="0" smtClean="0"/>
              <a:t> import datasets  </a:t>
            </a:r>
            <a:r>
              <a:rPr lang="en-US" altLang="ko-KR" sz="1400" b="1" dirty="0" smtClean="0"/>
              <a:t>## </a:t>
            </a:r>
            <a:r>
              <a:rPr lang="en-US" altLang="ko-KR" sz="1400" b="1" dirty="0" err="1" smtClean="0"/>
              <a:t>Scikitlearn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에 내장 되어 있는 데이터 셋을 이용함</a:t>
            </a:r>
            <a:r>
              <a:rPr lang="en-US" altLang="ko-KR" sz="1400" b="1" dirty="0" smtClean="0"/>
              <a:t>.</a:t>
            </a:r>
            <a:endParaRPr lang="en-US" altLang="ko-KR" b="1" dirty="0" smtClean="0"/>
          </a:p>
          <a:p>
            <a:r>
              <a:rPr lang="en-US" altLang="ko-KR" b="1" dirty="0" smtClean="0"/>
              <a:t>Iris = </a:t>
            </a:r>
            <a:r>
              <a:rPr lang="en-US" altLang="ko-KR" b="1" dirty="0" err="1" smtClean="0"/>
              <a:t>datasets.load_iris</a:t>
            </a:r>
            <a:r>
              <a:rPr lang="en-US" altLang="ko-KR" b="1" dirty="0" smtClean="0"/>
              <a:t>() </a:t>
            </a:r>
            <a:r>
              <a:rPr lang="en-US" altLang="ko-KR" sz="1400" b="1" dirty="0" smtClean="0"/>
              <a:t>## </a:t>
            </a:r>
            <a:r>
              <a:rPr lang="ko-KR" altLang="en-US" sz="1400" b="1" dirty="0" smtClean="0"/>
              <a:t>데이터를 </a:t>
            </a:r>
            <a:r>
              <a:rPr lang="ko-KR" altLang="en-US" sz="1400" b="1" dirty="0" err="1" smtClean="0"/>
              <a:t>불러오게됨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044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2212" y="1931206"/>
            <a:ext cx="8698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3. </a:t>
            </a:r>
            <a:r>
              <a:rPr lang="ko-KR" altLang="en-US" b="1" dirty="0" smtClean="0"/>
              <a:t>전처리 </a:t>
            </a:r>
            <a:r>
              <a:rPr lang="en-US" altLang="ko-KR" b="1" dirty="0" smtClean="0"/>
              <a:t>Preprocessing </a:t>
            </a: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F0000"/>
                </a:solidFill>
              </a:rPr>
              <a:t>StandardScaler</a:t>
            </a:r>
            <a:r>
              <a:rPr lang="en-US" altLang="ko-KR" b="1" dirty="0" smtClean="0">
                <a:solidFill>
                  <a:srgbClr val="FF0000"/>
                </a:solidFill>
              </a:rPr>
              <a:t>(X) : </a:t>
            </a:r>
            <a:r>
              <a:rPr lang="ko-KR" altLang="en-US" b="1" dirty="0" smtClean="0">
                <a:solidFill>
                  <a:srgbClr val="FF0000"/>
                </a:solidFill>
              </a:rPr>
              <a:t>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과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변환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정규화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RobustScaler</a:t>
            </a:r>
            <a:r>
              <a:rPr lang="en-US" altLang="ko-KR" b="1" dirty="0" smtClean="0"/>
              <a:t>(X): </a:t>
            </a:r>
            <a:r>
              <a:rPr lang="ko-KR" altLang="en-US" b="1" dirty="0" smtClean="0"/>
              <a:t>중앙값</a:t>
            </a:r>
            <a:r>
              <a:rPr lang="en-US" altLang="ko-KR" b="1" dirty="0" smtClean="0"/>
              <a:t>(median)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0, IQR(1Q, 3Q)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1, -1</a:t>
            </a:r>
            <a:r>
              <a:rPr lang="ko-KR" altLang="en-US" b="1" dirty="0" smtClean="0"/>
              <a:t>이 되도록 변환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F0000"/>
                </a:solidFill>
              </a:rPr>
              <a:t>MinMaxScaler</a:t>
            </a:r>
            <a:r>
              <a:rPr lang="en-US" altLang="ko-KR" b="1" dirty="0" smtClean="0">
                <a:solidFill>
                  <a:srgbClr val="FF0000"/>
                </a:solidFill>
              </a:rPr>
              <a:t>(X) : </a:t>
            </a:r>
            <a:r>
              <a:rPr lang="ko-KR" altLang="en-US" b="1" dirty="0" smtClean="0">
                <a:solidFill>
                  <a:srgbClr val="FF0000"/>
                </a:solidFill>
              </a:rPr>
              <a:t>최대값이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1, </a:t>
            </a:r>
            <a:r>
              <a:rPr lang="ko-KR" altLang="en-US" b="1" dirty="0" smtClean="0">
                <a:solidFill>
                  <a:srgbClr val="FF0000"/>
                </a:solidFill>
              </a:rPr>
              <a:t>최소값이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변환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민맥스정규화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MaxAbsScaler</a:t>
            </a:r>
            <a:r>
              <a:rPr lang="en-US" altLang="ko-KR" b="1" dirty="0" smtClean="0"/>
              <a:t>(X): 0</a:t>
            </a:r>
            <a:r>
              <a:rPr lang="ko-KR" altLang="en-US" b="1" dirty="0" smtClean="0"/>
              <a:t>을 기준으로 절대값이 가장 큰 수가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-1</a:t>
            </a:r>
            <a:r>
              <a:rPr lang="ko-KR" altLang="en-US" b="1" dirty="0" smtClean="0"/>
              <a:t>이 되도록 변환</a:t>
            </a:r>
            <a:endParaRPr lang="en-US" altLang="ko-KR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96368" y="3814227"/>
            <a:ext cx="7322132" cy="1595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0300" y="3962400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sklearn.preprocessing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StandardScaler</a:t>
            </a:r>
            <a:endParaRPr lang="en-US" altLang="ko-KR" b="1" dirty="0" smtClean="0"/>
          </a:p>
          <a:p>
            <a:r>
              <a:rPr lang="en-US" altLang="ko-KR" b="1" dirty="0" err="1" smtClean="0"/>
              <a:t>sc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StandardScaler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err="1" smtClean="0"/>
              <a:t>sc.fit</a:t>
            </a:r>
            <a:r>
              <a:rPr lang="en-US" altLang="ko-KR" b="1" dirty="0" smtClean="0"/>
              <a:t>(X)</a:t>
            </a:r>
          </a:p>
          <a:p>
            <a:r>
              <a:rPr lang="en-US" altLang="ko-KR" b="1" dirty="0" err="1" smtClean="0"/>
              <a:t>X_std</a:t>
            </a:r>
            <a:r>
              <a:rPr lang="en-US" altLang="ko-KR" b="1" dirty="0"/>
              <a:t> </a:t>
            </a:r>
            <a:r>
              <a:rPr lang="en-US" altLang="ko-KR" b="1" dirty="0" smtClean="0"/>
              <a:t>= </a:t>
            </a:r>
            <a:r>
              <a:rPr lang="en-US" altLang="ko-KR" b="1" dirty="0" err="1" smtClean="0"/>
              <a:t>sc.transform</a:t>
            </a:r>
            <a:r>
              <a:rPr lang="en-US" altLang="ko-KR" b="1" dirty="0" smtClean="0"/>
              <a:t>(X)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574800" y="4546600"/>
            <a:ext cx="1562100" cy="1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 flipV="1">
            <a:off x="3238500" y="4559300"/>
            <a:ext cx="152400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4900" y="5664200"/>
            <a:ext cx="3263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평균이 </a:t>
            </a:r>
            <a:r>
              <a:rPr lang="en-US" altLang="ko-KR" b="1" dirty="0" smtClean="0"/>
              <a:t>0 </a:t>
            </a:r>
            <a:r>
              <a:rPr lang="ko-KR" altLang="en-US" b="1" dirty="0" smtClean="0"/>
              <a:t>표준편차가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인 </a:t>
            </a:r>
            <a:r>
              <a:rPr lang="ko-KR" altLang="en-US" b="1" dirty="0" err="1" smtClean="0"/>
              <a:t>표준정규화</a:t>
            </a:r>
            <a:r>
              <a:rPr lang="ko-KR" altLang="en-US" b="1" dirty="0" smtClean="0"/>
              <a:t> 방식을 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363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212" y="1931206"/>
            <a:ext cx="828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4. </a:t>
            </a:r>
            <a:r>
              <a:rPr lang="en-US" altLang="ko-KR" b="1" dirty="0" smtClean="0"/>
              <a:t>Training set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Test set</a:t>
            </a:r>
            <a:r>
              <a:rPr lang="ko-KR" altLang="en-US" b="1" dirty="0" smtClean="0"/>
              <a:t>으로 데이터를 구분한다</a:t>
            </a:r>
            <a:r>
              <a:rPr lang="en-US" altLang="ko-KR" b="1" dirty="0" smtClean="0"/>
              <a:t>. </a:t>
            </a:r>
          </a:p>
          <a:p>
            <a:pPr lvl="1"/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Training set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데이터에 맞는 최적화된 함수를 찾기 위한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B0F0"/>
                </a:solidFill>
              </a:rPr>
              <a:t>Test set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최적화된 함수의 성능을 평가하기 위한 </a:t>
            </a:r>
            <a:r>
              <a:rPr lang="ko-KR" altLang="en-US" b="1" dirty="0" err="1" smtClean="0"/>
              <a:t>데이터셋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데이터의 비율은 </a:t>
            </a:r>
            <a:r>
              <a:rPr lang="en-US" altLang="ko-KR" b="1" dirty="0" smtClean="0"/>
              <a:t>8:2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7:3</a:t>
            </a:r>
            <a:r>
              <a:rPr lang="ko-KR" altLang="en-US" b="1" dirty="0" smtClean="0"/>
              <a:t>으로 구성한다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5102" y="3433935"/>
            <a:ext cx="7322132" cy="116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49034" y="3543300"/>
            <a:ext cx="718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sklear.model_selection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train_test_split</a:t>
            </a:r>
            <a:endParaRPr lang="en-US" altLang="ko-KR" b="1" dirty="0" smtClean="0"/>
          </a:p>
          <a:p>
            <a:r>
              <a:rPr lang="en-US" altLang="ko-KR" b="1" dirty="0" err="1" smtClean="0"/>
              <a:t>X_train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X_test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Y_train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Y_test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train_test_split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X_std</a:t>
            </a:r>
            <a:r>
              <a:rPr lang="en-US" altLang="ko-KR" b="1" dirty="0" smtClean="0"/>
              <a:t>, Y, </a:t>
            </a:r>
            <a:r>
              <a:rPr lang="en-US" altLang="ko-KR" b="1" dirty="0" err="1" smtClean="0"/>
              <a:t>test_size</a:t>
            </a:r>
            <a:r>
              <a:rPr lang="en-US" altLang="ko-KR" b="1" dirty="0" smtClean="0"/>
              <a:t> = 0.2, </a:t>
            </a:r>
          </a:p>
          <a:p>
            <a:r>
              <a:rPr lang="en-US" altLang="ko-KR" b="1" dirty="0" err="1" smtClean="0"/>
              <a:t>random_state</a:t>
            </a:r>
            <a:r>
              <a:rPr lang="en-US" altLang="ko-KR" b="1" dirty="0" smtClean="0"/>
              <a:t> = 1, stratify = Y)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5626100" y="4152900"/>
            <a:ext cx="581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508896" y="4152900"/>
            <a:ext cx="132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077784" y="4428530"/>
            <a:ext cx="1576516" cy="4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792012" y="4415830"/>
            <a:ext cx="979888" cy="4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281956" y="4415830"/>
            <a:ext cx="0" cy="1159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65300" y="6275864"/>
            <a:ext cx="3619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랜덤하게</a:t>
            </a:r>
            <a:r>
              <a:rPr lang="ko-KR" altLang="en-US" b="1" dirty="0" smtClean="0"/>
              <a:t> 섞어 주는 </a:t>
            </a:r>
            <a:r>
              <a:rPr lang="ko-KR" altLang="en-US" b="1" dirty="0" err="1" smtClean="0"/>
              <a:t>씨드</a:t>
            </a:r>
            <a:r>
              <a:rPr lang="ko-KR" altLang="en-US" b="1" dirty="0" smtClean="0"/>
              <a:t> 역할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968500" y="4428530"/>
            <a:ext cx="6078" cy="1847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5756" y="5567244"/>
            <a:ext cx="5862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Train, Test</a:t>
            </a:r>
            <a:r>
              <a:rPr lang="ko-KR" altLang="en-US" b="1" dirty="0" smtClean="0">
                <a:solidFill>
                  <a:srgbClr val="FF0000"/>
                </a:solidFill>
              </a:rPr>
              <a:t>에 </a:t>
            </a:r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ko-KR" altLang="en-US" b="1" dirty="0" smtClean="0">
                <a:solidFill>
                  <a:srgbClr val="FF0000"/>
                </a:solidFill>
              </a:rPr>
              <a:t>값의 비율을 적절하게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맞추어줌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매우 중요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6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212" y="1931206"/>
            <a:ext cx="8287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훈련을 위한 최적화 알고리즘을 선택한다</a:t>
            </a:r>
            <a:r>
              <a:rPr lang="en-US" altLang="ko-KR" b="1" dirty="0" smtClean="0"/>
              <a:t>. </a:t>
            </a: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선형분류기</a:t>
            </a:r>
            <a:r>
              <a:rPr lang="en-US" altLang="ko-KR" b="1" dirty="0" smtClean="0"/>
              <a:t>(Linear SVM)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다항분류기</a:t>
            </a:r>
            <a:r>
              <a:rPr lang="en-US" altLang="ko-KR" b="1" dirty="0" smtClean="0"/>
              <a:t>(Polynomial SVM)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가우시안분류기</a:t>
            </a:r>
            <a:r>
              <a:rPr lang="en-US" altLang="ko-KR" b="1" dirty="0" smtClean="0"/>
              <a:t>(Gaussian SVM)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시그모이드분류기</a:t>
            </a:r>
            <a:r>
              <a:rPr lang="en-US" altLang="ko-KR" b="1" dirty="0" smtClean="0"/>
              <a:t>(Sigmoid SVM)</a:t>
            </a:r>
            <a:endParaRPr lang="en-US" altLang="ko-K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974578" y="3731303"/>
                <a:ext cx="235449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78" y="3731303"/>
                <a:ext cx="2354491" cy="411395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974578" y="4547119"/>
                <a:ext cx="319606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baseline="30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78" y="4547119"/>
                <a:ext cx="3196068" cy="411395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1974578" y="5362935"/>
                <a:ext cx="346062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78" y="5362935"/>
                <a:ext cx="3460627" cy="411395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1974577" y="6185726"/>
                <a:ext cx="3402983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baseline="3000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77" y="6185726"/>
                <a:ext cx="3402983" cy="411395"/>
              </a:xfrm>
              <a:prstGeom prst="rect">
                <a:avLst/>
              </a:prstGeom>
              <a:blipFill>
                <a:blip r:embed="rId6"/>
                <a:stretch>
                  <a:fillRect t="-2985" r="-1434" b="-19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2021" y="2255622"/>
            <a:ext cx="6188294" cy="843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6806" y="2937051"/>
            <a:ext cx="258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B0F0"/>
                </a:solidFill>
              </a:rPr>
              <a:t>변환가능한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파라미터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27700" y="3121717"/>
            <a:ext cx="38100" cy="360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6146240" y="3731303"/>
                <a:ext cx="36792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40" y="3731303"/>
                <a:ext cx="367921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113493" y="4490329"/>
                <a:ext cx="1101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493" y="4490329"/>
                <a:ext cx="110152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6121519" y="5316617"/>
                <a:ext cx="651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19" y="5316617"/>
                <a:ext cx="65146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6136806" y="6178523"/>
                <a:ext cx="87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06" y="6178523"/>
                <a:ext cx="874598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8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70312" y="1867434"/>
            <a:ext cx="8398748" cy="4278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1350" y="3436885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polysvm</a:t>
            </a:r>
            <a:r>
              <a:rPr lang="en-US" altLang="ko-KR" b="1" dirty="0" smtClean="0"/>
              <a:t> = SVC(kernel="</a:t>
            </a:r>
            <a:r>
              <a:rPr lang="en-US" altLang="ko-KR" b="1" dirty="0" err="1" smtClean="0"/>
              <a:t>poly",C</a:t>
            </a:r>
            <a:r>
              <a:rPr lang="en-US" altLang="ko-KR" b="1" dirty="0" smtClean="0"/>
              <a:t> = 1, degree=2, gamma=1, coef0=0)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41350" y="2380433"/>
            <a:ext cx="842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svm_linear</a:t>
            </a:r>
            <a:r>
              <a:rPr lang="ko-KR" altLang="en-US" b="1" dirty="0" smtClean="0"/>
              <a:t> = SVC(</a:t>
            </a:r>
            <a:r>
              <a:rPr lang="ko-KR" altLang="en-US" b="1" dirty="0" err="1" smtClean="0"/>
              <a:t>kernel</a:t>
            </a:r>
            <a:r>
              <a:rPr lang="ko-KR" altLang="en-US" b="1" dirty="0" smtClean="0"/>
              <a:t> = '</a:t>
            </a:r>
            <a:r>
              <a:rPr lang="ko-KR" altLang="en-US" b="1" dirty="0" err="1" smtClean="0"/>
              <a:t>linear</a:t>
            </a:r>
            <a:r>
              <a:rPr lang="ko-KR" altLang="en-US" b="1" dirty="0" smtClean="0"/>
              <a:t>', C =1, </a:t>
            </a:r>
            <a:r>
              <a:rPr lang="ko-KR" altLang="en-US" b="1" dirty="0" err="1" smtClean="0"/>
              <a:t>random_state</a:t>
            </a:r>
            <a:r>
              <a:rPr lang="ko-KR" altLang="en-US" b="1" dirty="0" smtClean="0"/>
              <a:t> = 1, </a:t>
            </a:r>
            <a:r>
              <a:rPr lang="ko-KR" altLang="en-US" b="1" dirty="0" err="1" smtClean="0"/>
              <a:t>tol</a:t>
            </a:r>
            <a:r>
              <a:rPr lang="ko-KR" altLang="en-US" b="1" dirty="0" smtClean="0"/>
              <a:t> = 1e-4, </a:t>
            </a:r>
            <a:r>
              <a:rPr lang="ko-KR" altLang="en-US" b="1" dirty="0" err="1" smtClean="0"/>
              <a:t>verbose</a:t>
            </a:r>
            <a:r>
              <a:rPr lang="ko-KR" altLang="en-US" b="1" dirty="0" smtClean="0"/>
              <a:t> = </a:t>
            </a:r>
            <a:r>
              <a:rPr lang="ko-KR" altLang="en-US" b="1" dirty="0" err="1" smtClean="0"/>
              <a:t>True</a:t>
            </a:r>
            <a:r>
              <a:rPr lang="ko-KR" altLang="en-US" b="1" dirty="0" smtClean="0"/>
              <a:t>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41350" y="4493337"/>
            <a:ext cx="473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rbfsvm</a:t>
            </a:r>
            <a:r>
              <a:rPr lang="ko-KR" altLang="en-US" b="1" dirty="0" smtClean="0"/>
              <a:t> = SVC(</a:t>
            </a:r>
            <a:r>
              <a:rPr lang="ko-KR" altLang="en-US" b="1" dirty="0" err="1" smtClean="0"/>
              <a:t>kernel</a:t>
            </a:r>
            <a:r>
              <a:rPr lang="ko-KR" altLang="en-US" b="1" dirty="0" smtClean="0"/>
              <a:t>="</a:t>
            </a:r>
            <a:r>
              <a:rPr lang="ko-KR" altLang="en-US" b="1" dirty="0" err="1" smtClean="0"/>
              <a:t>rbf</a:t>
            </a:r>
            <a:r>
              <a:rPr lang="ko-KR" altLang="en-US" b="1" dirty="0" smtClean="0"/>
              <a:t>",C = 1.0, </a:t>
            </a:r>
            <a:r>
              <a:rPr lang="ko-KR" altLang="en-US" b="1" dirty="0" err="1" smtClean="0"/>
              <a:t>gamma</a:t>
            </a:r>
            <a:r>
              <a:rPr lang="ko-KR" altLang="en-US" b="1" dirty="0" smtClean="0"/>
              <a:t> = 10)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41350" y="5549790"/>
            <a:ext cx="7806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sigmoidsvm</a:t>
            </a:r>
            <a:r>
              <a:rPr lang="ko-KR" altLang="en-US" b="1" dirty="0" smtClean="0"/>
              <a:t> = SVC(</a:t>
            </a:r>
            <a:r>
              <a:rPr lang="ko-KR" altLang="en-US" b="1" dirty="0" err="1" smtClean="0"/>
              <a:t>kernel</a:t>
            </a:r>
            <a:r>
              <a:rPr lang="ko-KR" altLang="en-US" b="1" dirty="0" smtClean="0"/>
              <a:t>="</a:t>
            </a:r>
            <a:r>
              <a:rPr lang="ko-KR" altLang="en-US" b="1" dirty="0" err="1" smtClean="0"/>
              <a:t>sigmoid</a:t>
            </a:r>
            <a:r>
              <a:rPr lang="ko-KR" altLang="en-US" b="1" dirty="0" smtClean="0"/>
              <a:t>", C = 1.0, </a:t>
            </a:r>
            <a:r>
              <a:rPr lang="ko-KR" altLang="en-US" b="1" dirty="0" err="1" smtClean="0"/>
              <a:t>gamma</a:t>
            </a:r>
            <a:r>
              <a:rPr lang="ko-KR" altLang="en-US" b="1" dirty="0" smtClean="0"/>
              <a:t> = 10, coef0 = 2)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-50575" y="2035459"/>
            <a:ext cx="331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선형분류기</a:t>
            </a:r>
            <a:r>
              <a:rPr lang="en-US" altLang="ko-KR" b="1" dirty="0" smtClean="0"/>
              <a:t>(Linear SVM)</a:t>
            </a:r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50575" y="3062473"/>
            <a:ext cx="379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다항분류기</a:t>
            </a:r>
            <a:r>
              <a:rPr lang="en-US" altLang="ko-KR" b="1" dirty="0" smtClean="0"/>
              <a:t>(Polynomial SVM)</a:t>
            </a:r>
            <a:endParaRPr lang="en-US" altLang="ko-KR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-50575" y="4169597"/>
            <a:ext cx="405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가우시안분류기</a:t>
            </a:r>
            <a:r>
              <a:rPr lang="en-US" altLang="ko-KR" b="1" dirty="0" smtClean="0"/>
              <a:t>(Gaussian SVM)</a:t>
            </a:r>
            <a:endParaRPr lang="en-US" altLang="ko-KR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-50575" y="5276721"/>
            <a:ext cx="418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시그모이드분류기</a:t>
            </a:r>
            <a:r>
              <a:rPr lang="en-US" altLang="ko-KR" b="1" dirty="0" smtClean="0"/>
              <a:t>(Sigmoid SVM)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3931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08512" y="4610100"/>
            <a:ext cx="5395488" cy="1841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32212" y="1893106"/>
            <a:ext cx="82879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6. </a:t>
            </a:r>
            <a:r>
              <a:rPr lang="ko-KR" altLang="en-US" b="1" dirty="0" smtClean="0"/>
              <a:t>성능평가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err="1" smtClean="0"/>
              <a:t>X_test</a:t>
            </a:r>
            <a:r>
              <a:rPr lang="ko-KR" altLang="en-US" b="1" dirty="0" smtClean="0"/>
              <a:t>를 통해 </a:t>
            </a:r>
            <a:r>
              <a:rPr lang="en-US" altLang="ko-KR" b="1" dirty="0" smtClean="0"/>
              <a:t>SVM</a:t>
            </a:r>
            <a:r>
              <a:rPr lang="ko-KR" altLang="en-US" b="1" dirty="0" smtClean="0"/>
              <a:t>으로 </a:t>
            </a:r>
            <a:r>
              <a:rPr lang="en-US" altLang="ko-KR" b="1" dirty="0" err="1" smtClean="0"/>
              <a:t>Y_score</a:t>
            </a:r>
            <a:r>
              <a:rPr lang="ko-KR" altLang="en-US" b="1" dirty="0" smtClean="0"/>
              <a:t>을 도출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Y_score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Y_test</a:t>
            </a:r>
            <a:r>
              <a:rPr lang="ko-KR" altLang="en-US" b="1" dirty="0" smtClean="0"/>
              <a:t>를 비교 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 smtClean="0"/>
              <a:t>성능평가 도구 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Confusion Matrix</a:t>
            </a:r>
          </a:p>
          <a:p>
            <a:pPr lvl="2"/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sklearn.metrics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confusion_matrix</a:t>
            </a:r>
            <a:endParaRPr lang="en-US" altLang="ko-KR" b="1" dirty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sklearn.metrics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accuracy_score</a:t>
            </a:r>
            <a:endParaRPr lang="en-US" altLang="ko-KR" b="1" dirty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Classification Report</a:t>
            </a:r>
          </a:p>
          <a:p>
            <a:pPr lvl="2"/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sklearn.metrics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classification_report</a:t>
            </a:r>
            <a:endParaRPr lang="en-US" altLang="ko-KR" b="1" dirty="0" smtClean="0"/>
          </a:p>
          <a:p>
            <a:pPr lvl="2"/>
            <a:endParaRPr lang="en-US" altLang="ko-KR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533600" y="1903153"/>
            <a:ext cx="6914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SVM(Support Vector Machine) </a:t>
            </a:r>
            <a:r>
              <a:rPr lang="ko-KR" altLang="en-US" sz="2800" dirty="0" smtClean="0"/>
              <a:t>이론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2800" dirty="0" smtClean="0"/>
              <a:t> SVM(Support </a:t>
            </a:r>
            <a:r>
              <a:rPr lang="en-US" altLang="ko-KR" sz="2800" dirty="0" smtClean="0"/>
              <a:t>Vector Machine) </a:t>
            </a:r>
            <a:r>
              <a:rPr lang="ko-KR" altLang="en-US" sz="2800" dirty="0" smtClean="0"/>
              <a:t>실습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2434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7648" y="2083877"/>
            <a:ext cx="674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dirty="0" smtClean="0">
                <a:effectLst/>
                <a:latin typeface="medium-content-sans-serif-font"/>
                <a:hlinkClick r:id="rId2"/>
              </a:rPr>
              <a:t>https://en.wikipedia.org/wiki/Kernel_density_estimation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7648" y="1714545"/>
            <a:ext cx="568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dirty="0" smtClean="0">
                <a:effectLst/>
                <a:latin typeface="medium-content-sans-serif-font"/>
                <a:hlinkClick r:id="rId3"/>
              </a:rPr>
              <a:t>https://en.wikipedia.org/wiki/Kernel_(statistics)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" y="2236766"/>
            <a:ext cx="3383222" cy="332509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612668" y="1867434"/>
            <a:ext cx="648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u="none" strike="noStrike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"How do we divide the space with decision boundaries?"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102" y="5744737"/>
            <a:ext cx="751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어떤 식으로 </a:t>
            </a:r>
            <a:r>
              <a:rPr lang="en-US" altLang="ko-KR" sz="2000" b="1" dirty="0" smtClean="0">
                <a:latin typeface="+mn-ea"/>
              </a:rPr>
              <a:t>(+)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(-)</a:t>
            </a:r>
            <a:r>
              <a:rPr lang="ko-KR" altLang="en-US" sz="2000" b="1" dirty="0" smtClean="0">
                <a:latin typeface="+mn-ea"/>
              </a:rPr>
              <a:t>를 나누어야 할까</a:t>
            </a:r>
            <a:r>
              <a:rPr lang="en-US" altLang="ko-KR" sz="2000" b="1" dirty="0" smtClean="0">
                <a:latin typeface="+mn-ea"/>
              </a:rPr>
              <a:t>? 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만약 </a:t>
            </a:r>
            <a:r>
              <a:rPr lang="en-US" altLang="ko-KR" sz="2000" b="1" dirty="0" smtClean="0">
                <a:latin typeface="+mn-ea"/>
              </a:rPr>
              <a:t>‘</a:t>
            </a:r>
            <a:r>
              <a:rPr lang="ko-KR" altLang="en-US" sz="2000" b="1" dirty="0" smtClean="0">
                <a:latin typeface="+mn-ea"/>
              </a:rPr>
              <a:t>선</a:t>
            </a:r>
            <a:r>
              <a:rPr lang="en-US" altLang="ko-KR" sz="2000" b="1" dirty="0" smtClean="0">
                <a:latin typeface="+mn-ea"/>
              </a:rPr>
              <a:t>’</a:t>
            </a:r>
            <a:r>
              <a:rPr lang="ko-KR" altLang="en-US" sz="2000" b="1" dirty="0" smtClean="0">
                <a:latin typeface="+mn-ea"/>
              </a:rPr>
              <a:t>을 그어 그 사이를 나눈 다면 어떤 </a:t>
            </a:r>
            <a:r>
              <a:rPr lang="ko-KR" altLang="en-US" sz="2000" b="1" dirty="0" err="1" smtClean="0">
                <a:latin typeface="+mn-ea"/>
              </a:rPr>
              <a:t>선이어야</a:t>
            </a:r>
            <a:r>
              <a:rPr lang="ko-KR" altLang="en-US" sz="2000" b="1" dirty="0" smtClean="0">
                <a:latin typeface="+mn-ea"/>
              </a:rPr>
              <a:t> 할까</a:t>
            </a:r>
            <a:r>
              <a:rPr lang="en-US" altLang="ko-KR" sz="2000" b="1" dirty="0" smtClean="0">
                <a:latin typeface="+mn-ea"/>
              </a:rPr>
              <a:t>? 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66" y="2236766"/>
            <a:ext cx="3383222" cy="332509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5478087" y="2419646"/>
            <a:ext cx="2793077" cy="27259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303518" y="2419646"/>
            <a:ext cx="2793077" cy="27259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3518" y="3067396"/>
            <a:ext cx="1745675" cy="21613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414953" y="3899311"/>
            <a:ext cx="315883" cy="315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916189" y="4350969"/>
            <a:ext cx="315883" cy="315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6290835" y="4808811"/>
            <a:ext cx="315883" cy="315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2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1" y="1867434"/>
            <a:ext cx="3636299" cy="357382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25" idx="1"/>
          </p:cNvCxnSpPr>
          <p:nvPr/>
        </p:nvCxnSpPr>
        <p:spPr>
          <a:xfrm flipH="1">
            <a:off x="3125587" y="2925999"/>
            <a:ext cx="2969119" cy="349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5" idx="1"/>
          </p:cNvCxnSpPr>
          <p:nvPr/>
        </p:nvCxnSpPr>
        <p:spPr>
          <a:xfrm flipH="1">
            <a:off x="1895305" y="2925999"/>
            <a:ext cx="4199401" cy="980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5" idx="1"/>
          </p:cNvCxnSpPr>
          <p:nvPr/>
        </p:nvCxnSpPr>
        <p:spPr>
          <a:xfrm flipH="1">
            <a:off x="2410691" y="2925999"/>
            <a:ext cx="3684015" cy="1616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4706" y="2602833"/>
            <a:ext cx="21945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서포트</a:t>
            </a:r>
            <a:r>
              <a:rPr lang="ko-KR" altLang="en-US" b="1" dirty="0" smtClean="0"/>
              <a:t> 벡터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(Support Vector)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31604" y="3704621"/>
            <a:ext cx="34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Boundary</a:t>
            </a:r>
            <a:r>
              <a:rPr lang="ko-KR" altLang="en-US" dirty="0" smtClean="0"/>
              <a:t>를 찾는데 도움을 주는 데이터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9016" y="4362439"/>
            <a:ext cx="3254957" cy="192761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8981" y="6290050"/>
            <a:ext cx="84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데이터의 </a:t>
            </a:r>
            <a:r>
              <a:rPr lang="ko-KR" altLang="en-US" sz="2000" b="1" dirty="0" err="1" smtClean="0"/>
              <a:t>경계면을</a:t>
            </a:r>
            <a:r>
              <a:rPr lang="ko-KR" altLang="en-US" sz="2000" b="1" dirty="0" smtClean="0"/>
              <a:t> 나누어 최상의 </a:t>
            </a:r>
            <a:r>
              <a:rPr lang="en-US" altLang="ko-KR" sz="2000" b="1" dirty="0" smtClean="0"/>
              <a:t>Decision Boundary</a:t>
            </a:r>
            <a:r>
              <a:rPr lang="ko-KR" altLang="en-US" sz="2000" b="1" dirty="0" smtClean="0"/>
              <a:t>를 찾는 것이다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80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047" y="6086090"/>
            <a:ext cx="84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SVM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/>
              <a:t>Margin</a:t>
            </a:r>
            <a:r>
              <a:rPr lang="ko-KR" altLang="en-US" sz="2000" b="1" dirty="0" smtClean="0"/>
              <a:t>을 최대화 하는 최적화된 </a:t>
            </a:r>
            <a:r>
              <a:rPr lang="en-US" altLang="ko-KR" sz="2000" b="1" dirty="0" smtClean="0"/>
              <a:t>Decision Boundary</a:t>
            </a:r>
            <a:r>
              <a:rPr lang="ko-KR" altLang="en-US" sz="2000" b="1" dirty="0" smtClean="0"/>
              <a:t>를 찾는 것이다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212" y="1713607"/>
            <a:ext cx="84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최상의 </a:t>
            </a:r>
            <a:r>
              <a:rPr lang="en-US" altLang="ko-KR" sz="2000" b="1" dirty="0" smtClean="0"/>
              <a:t>Decision Boundary</a:t>
            </a:r>
            <a:r>
              <a:rPr lang="ko-KR" altLang="en-US" sz="2000" b="1" dirty="0" smtClean="0"/>
              <a:t>를 찾으려면 어떻게 해야하나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65" y="2210304"/>
            <a:ext cx="3943870" cy="377919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4688800" y="3827501"/>
            <a:ext cx="224444" cy="224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14114" y="3987682"/>
            <a:ext cx="203201" cy="19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020664" y="4162260"/>
            <a:ext cx="9719" cy="61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315564" y="3848570"/>
            <a:ext cx="9719" cy="61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828772" y="3639887"/>
            <a:ext cx="247650" cy="208683"/>
          </a:xfrm>
          <a:prstGeom prst="ellipse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38590" y="4162260"/>
            <a:ext cx="247650" cy="2086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1"/>
          <a:stretch/>
        </p:blipFill>
        <p:spPr>
          <a:xfrm>
            <a:off x="288918" y="1713607"/>
            <a:ext cx="5734050" cy="2389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 b="19946"/>
          <a:stretch/>
        </p:blipFill>
        <p:spPr>
          <a:xfrm>
            <a:off x="316049" y="4103515"/>
            <a:ext cx="5808312" cy="23149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96099" y="1867434"/>
            <a:ext cx="29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융통성 있는 방법은 무엇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96099" y="2742735"/>
            <a:ext cx="258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어느 정도 </a:t>
            </a:r>
            <a:r>
              <a:rPr lang="ko-KR" altLang="en-US" b="1" dirty="0" smtClean="0">
                <a:solidFill>
                  <a:srgbClr val="00B0F0"/>
                </a:solidFill>
              </a:rPr>
              <a:t>여유</a:t>
            </a:r>
            <a:r>
              <a:rPr lang="ko-KR" altLang="en-US" b="1" dirty="0" smtClean="0"/>
              <a:t>를 가지게 해주어야 </a:t>
            </a:r>
            <a:r>
              <a:rPr lang="en-US" altLang="ko-KR" b="1" dirty="0" smtClean="0"/>
              <a:t>test</a:t>
            </a:r>
            <a:r>
              <a:rPr lang="ko-KR" altLang="en-US" b="1" dirty="0" smtClean="0"/>
              <a:t>를 했을 때 더 좋은 성능을 발휘 할 수 있다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85725" y="1713607"/>
            <a:ext cx="3076575" cy="2389908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20205" y="4131158"/>
            <a:ext cx="3076575" cy="2389908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3155943" y="3495677"/>
            <a:ext cx="3997710" cy="1113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296781" y="4609484"/>
            <a:ext cx="856872" cy="146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1240" y="4313960"/>
            <a:ext cx="16641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선호되어야</a:t>
            </a:r>
            <a:r>
              <a:rPr lang="ko-KR" altLang="en-US" b="1" dirty="0" smtClean="0"/>
              <a:t> 할 모델 학습 방향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706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115" y="3926809"/>
                <a:ext cx="8164148" cy="1020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Soft Margin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서포트</a:t>
                </a:r>
                <a:r>
                  <a:rPr lang="ko-KR" altLang="en-US" dirty="0" smtClean="0"/>
                  <a:t> 벡터가 위치한 경계선에 약간의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여유 변수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(Slack Variable)</a:t>
                </a:r>
                <a:r>
                  <a:rPr lang="ko-KR" altLang="en-US" dirty="0" smtClean="0"/>
                  <a:t>을 둠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=&gt; </a:t>
                </a:r>
                <a:r>
                  <a:rPr lang="ko-KR" altLang="en-US" dirty="0" smtClean="0"/>
                  <a:t>경계선을 두고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 smtClean="0"/>
                  <a:t>큼의 오류를 인정한다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5" y="3926809"/>
                <a:ext cx="8164148" cy="1020857"/>
              </a:xfrm>
              <a:prstGeom prst="rect">
                <a:avLst/>
              </a:prstGeom>
              <a:blipFill>
                <a:blip r:embed="rId4"/>
                <a:stretch>
                  <a:fillRect l="-1195" t="-4762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61115" y="1640599"/>
            <a:ext cx="816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Hard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서포트</a:t>
            </a:r>
            <a:r>
              <a:rPr lang="ko-KR" altLang="en-US" dirty="0" smtClean="0"/>
              <a:t> 벡터의 최대 마진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6287" y="2730760"/>
                <a:ext cx="3297297" cy="50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목적함수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minimize(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87" y="2730760"/>
                <a:ext cx="3297297" cy="500971"/>
              </a:xfrm>
              <a:prstGeom prst="rect">
                <a:avLst/>
              </a:prstGeom>
              <a:blipFill>
                <a:blip r:embed="rId5"/>
                <a:stretch>
                  <a:fillRect l="-1664" r="-3512" b="-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136934" y="2990771"/>
            <a:ext cx="111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8097" y="2672478"/>
            <a:ext cx="30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단순히 </a:t>
            </a:r>
            <a:r>
              <a:rPr lang="ko-KR" altLang="en-US" b="1" dirty="0" err="1" smtClean="0"/>
              <a:t>서포트</a:t>
            </a:r>
            <a:r>
              <a:rPr lang="ko-KR" altLang="en-US" b="1" dirty="0" smtClean="0"/>
              <a:t> 벡터 사이의 거리를 최대로 하는 목적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525" y="5322267"/>
                <a:ext cx="4544591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목적함수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minimize(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+ 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1" dirty="0" smtClean="0"/>
                  <a:t> 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5" y="5322267"/>
                <a:ext cx="4544591" cy="491096"/>
              </a:xfrm>
              <a:prstGeom prst="rect">
                <a:avLst/>
              </a:prstGeom>
              <a:blipFill>
                <a:blip r:embed="rId6"/>
                <a:stretch>
                  <a:fillRect l="-1208" t="-76543" b="-127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4786116" y="5599239"/>
            <a:ext cx="111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9635" y="5276930"/>
            <a:ext cx="30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벡터 사이의 거리를 최대로 하면서 약간의 오류를 허용</a:t>
            </a:r>
            <a:endParaRPr lang="ko-KR" altLang="en-US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24050" y="3235662"/>
            <a:ext cx="20319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7425" y="326165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거리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9209" y="586695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오차허용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365273" y="5810525"/>
            <a:ext cx="1177916" cy="28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6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771" y="1798172"/>
            <a:ext cx="83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선형적으로 분류 가능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Linearly separable</a:t>
            </a:r>
            <a:r>
              <a:rPr lang="en-US" altLang="ko-KR" dirty="0" smtClean="0"/>
              <a:t>).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8" y="3007293"/>
            <a:ext cx="2609159" cy="211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06" y="3121720"/>
            <a:ext cx="1758694" cy="177628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49" y="2913570"/>
            <a:ext cx="2355310" cy="20726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6074" y="2544238"/>
            <a:ext cx="5308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선형적으로 분류 어려움</a:t>
            </a:r>
            <a:r>
              <a:rPr lang="en-US" altLang="ko-KR" dirty="0" smtClean="0"/>
              <a:t>(non - linearly separable)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80" y="5503335"/>
            <a:ext cx="81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복잡한 데이터 일수록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한 선을 통해 구분해내는 것이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이런  데이터 형태를 가지는 것들을 </a:t>
            </a:r>
            <a:r>
              <a:rPr lang="ko-KR" altLang="en-US" b="1" dirty="0" smtClean="0">
                <a:solidFill>
                  <a:srgbClr val="FF0000"/>
                </a:solidFill>
              </a:rPr>
              <a:t>잘 구분할 수 있는 방법</a:t>
            </a:r>
            <a:r>
              <a:rPr lang="ko-KR" altLang="en-US" dirty="0" smtClean="0"/>
              <a:t>에 대해 생각해 보아야 한다</a:t>
            </a:r>
            <a:r>
              <a:rPr lang="en-US" altLang="ko-KR" dirty="0" smtClean="0"/>
              <a:t>. 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1580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6654" y="1739817"/>
            <a:ext cx="83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선형적으로 분류 어려움</a:t>
            </a:r>
            <a:r>
              <a:rPr lang="en-US" altLang="ko-KR" dirty="0" smtClean="0"/>
              <a:t>(non - linearly separable)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4016" y="4286482"/>
                <a:ext cx="7305675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Polynomial Kernel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6" y="4286482"/>
                <a:ext cx="7305675" cy="688394"/>
              </a:xfrm>
              <a:prstGeom prst="rect">
                <a:avLst/>
              </a:prstGeom>
              <a:blipFill>
                <a:blip r:embed="rId3"/>
                <a:stretch>
                  <a:fillRect l="-751" t="-4425" b="-4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654" y="5092227"/>
                <a:ext cx="7305675" cy="74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Gaussian(Radial-Basis Function(RBF)) Kernel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4" y="5092227"/>
                <a:ext cx="7305675" cy="744756"/>
              </a:xfrm>
              <a:prstGeom prst="rect">
                <a:avLst/>
              </a:prstGeom>
              <a:blipFill>
                <a:blip r:embed="rId4"/>
                <a:stretch>
                  <a:fillRect l="-667" t="-4065" b="-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4016" y="5887891"/>
                <a:ext cx="7305675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Sigmoid: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6" y="5887891"/>
                <a:ext cx="7305675" cy="688394"/>
              </a:xfrm>
              <a:prstGeom prst="rect">
                <a:avLst/>
              </a:prstGeom>
              <a:blipFill>
                <a:blip r:embed="rId5"/>
                <a:stretch>
                  <a:fillRect l="-751" t="-531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828674" y="2239574"/>
            <a:ext cx="7305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저차원의</a:t>
            </a:r>
            <a:r>
              <a:rPr lang="ko-KR" altLang="en-US" dirty="0" smtClean="0"/>
              <a:t> 데이터를 고차원으로 보내줌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저차원에서</a:t>
            </a:r>
            <a:r>
              <a:rPr lang="ko-KR" altLang="en-US" dirty="0" smtClean="0"/>
              <a:t> 해석하기 힘든 구조를 복잡성이 증가된 고차원에서 설명이 가능할 수도 있음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u="sng" dirty="0" smtClean="0"/>
              <a:t>데이터 구조에 알맞은 </a:t>
            </a:r>
            <a:r>
              <a:rPr lang="ko-KR" altLang="en-US" u="sng" dirty="0" err="1" smtClean="0"/>
              <a:t>변환함수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커널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Kernel)</a:t>
            </a:r>
            <a:r>
              <a:rPr lang="ko-KR" altLang="en-US" u="sng" dirty="0" smtClean="0"/>
              <a:t>을 </a:t>
            </a:r>
            <a:r>
              <a:rPr lang="ko-KR" altLang="en-US" u="sng" dirty="0" err="1" smtClean="0"/>
              <a:t>이용해야함</a:t>
            </a:r>
            <a:r>
              <a:rPr lang="en-US" altLang="ko-KR" u="sng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26654" y="3662661"/>
            <a:ext cx="822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데이터의 형태에 따라 최적의 </a:t>
            </a:r>
            <a:r>
              <a:rPr lang="ko-KR" altLang="en-US" dirty="0" err="1" smtClean="0"/>
              <a:t>커널함수를</a:t>
            </a:r>
            <a:r>
              <a:rPr lang="ko-KR" altLang="en-US" dirty="0" smtClean="0"/>
              <a:t> 직접 학습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테스트하며 찾아야한다</a:t>
            </a:r>
            <a:r>
              <a:rPr lang="en-US" altLang="ko-KR" dirty="0" smtClean="0"/>
              <a:t>. </a:t>
            </a:r>
          </a:p>
        </p:txBody>
      </p:sp>
      <p:sp>
        <p:nvSpPr>
          <p:cNvPr id="19" name="오른쪽 중괄호 18"/>
          <p:cNvSpPr/>
          <p:nvPr/>
        </p:nvSpPr>
        <p:spPr>
          <a:xfrm>
            <a:off x="5772150" y="4286482"/>
            <a:ext cx="695325" cy="228980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3368" y="5056721"/>
            <a:ext cx="21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Sklearn</a:t>
            </a:r>
            <a:r>
              <a:rPr lang="ko-KR" altLang="en-US" b="1" dirty="0" smtClean="0"/>
              <a:t>을 통해 쉽게 할 수 있음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84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1303</Words>
  <Application>Microsoft Office PowerPoint</Application>
  <PresentationFormat>화면 슬라이드 쇼(4:3)</PresentationFormat>
  <Paragraphs>228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medium-content-sans-serif-font</vt:lpstr>
      <vt:lpstr>Arial</vt:lpstr>
      <vt:lpstr>Calibri</vt:lpstr>
      <vt:lpstr>Calibri Light</vt:lpstr>
      <vt:lpstr>Cambria Math</vt:lpstr>
      <vt:lpstr>Trebuchet MS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15</cp:revision>
  <dcterms:created xsi:type="dcterms:W3CDTF">2019-07-15T06:00:55Z</dcterms:created>
  <dcterms:modified xsi:type="dcterms:W3CDTF">2019-07-15T09:02:16Z</dcterms:modified>
</cp:coreProperties>
</file>