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5" r:id="rId11"/>
    <p:sldId id="264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zihye121@naver.com" initials="y" lastIdx="1" clrIdx="0">
    <p:extLst>
      <p:ext uri="{19B8F6BF-5375-455C-9EA6-DF929625EA0E}">
        <p15:presenceInfo xmlns:p15="http://schemas.microsoft.com/office/powerpoint/2012/main" userId="17e7032b819b4f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5947" autoAdjust="0"/>
  </p:normalViewPr>
  <p:slideViewPr>
    <p:cSldViewPr snapToGrid="0">
      <p:cViewPr varScale="1">
        <p:scale>
          <a:sx n="55" d="100"/>
          <a:sy n="55" d="100"/>
        </p:scale>
        <p:origin x="97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3T16:39:26.21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3T16:39:26.21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3T16:39:26.21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3T16:39:26.21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3T16:39:26.21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3T16:39:26.21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3T16:39:26.21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3T16:39:26.21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3T16:39:26.214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6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06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99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26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5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4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46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0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292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827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15795-FEE4-429D-9FF4-FFEC2D23D45C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18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15795-FEE4-429D-9FF4-FFEC2D23D45C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A0588-CD08-4448-AA3A-E7FA366316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85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53120" y="11959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Environ. Analysts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83" y="2628900"/>
            <a:ext cx="4189974" cy="3047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59470" y="1873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</a:t>
            </a:r>
            <a:r>
              <a:rPr lang="ko-KR" altLang="en-US" sz="2000" b="1" dirty="0">
                <a:solidFill>
                  <a:srgbClr val="FF0000"/>
                </a:solidFill>
              </a:rPr>
              <a:t>환경</a:t>
            </a:r>
            <a:r>
              <a:rPr lang="ko-KR" altLang="en-US" sz="2000" b="1" dirty="0"/>
              <a:t>을 </a:t>
            </a:r>
            <a:r>
              <a:rPr lang="ko-KR" altLang="en-US" sz="2000" b="1" dirty="0">
                <a:solidFill>
                  <a:schemeClr val="tx2"/>
                </a:solidFill>
              </a:rPr>
              <a:t>분석</a:t>
            </a:r>
            <a:r>
              <a:rPr lang="ko-KR" altLang="en-US" sz="2000" b="1" dirty="0"/>
              <a:t>할 줄 아는 사람이 되자</a:t>
            </a:r>
            <a:r>
              <a:rPr lang="en-US" altLang="ko-KR" sz="2000" b="1" dirty="0"/>
              <a:t>!&gt;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8661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Logistic classification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09699C-E3AE-4A01-A53E-3FA54FD0D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30" y="1722973"/>
            <a:ext cx="13069455" cy="65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B56F5-53B3-49CF-9DA7-EBABA660B700}"/>
              </a:ext>
            </a:extLst>
          </p:cNvPr>
          <p:cNvSpPr txBox="1"/>
          <p:nvPr/>
        </p:nvSpPr>
        <p:spPr>
          <a:xfrm>
            <a:off x="694030" y="1912892"/>
            <a:ext cx="7059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/>
              <a:t>cost</a:t>
            </a:r>
            <a:r>
              <a:rPr lang="ko-KR" altLang="en-US" dirty="0"/>
              <a:t>를 최소화</a:t>
            </a:r>
          </a:p>
          <a:p>
            <a:pPr fontAlgn="base">
              <a:lnSpc>
                <a:spcPct val="150000"/>
              </a:lnSpc>
            </a:pPr>
            <a:r>
              <a:rPr lang="ko-KR" altLang="en-US" dirty="0"/>
              <a:t>예측 다르면 </a:t>
            </a:r>
            <a:r>
              <a:rPr lang="en-US" altLang="ko-KR" dirty="0"/>
              <a:t>cost</a:t>
            </a:r>
            <a:r>
              <a:rPr lang="ko-KR" altLang="en-US" dirty="0"/>
              <a:t>가 엄청 커서 벌을 줄 수 있다</a:t>
            </a:r>
            <a:r>
              <a:rPr lang="en-US" altLang="ko-KR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ko-KR" altLang="en-US" dirty="0"/>
              <a:t>조건이 나눠져 있어서</a:t>
            </a:r>
            <a:r>
              <a:rPr lang="en-US" altLang="ko-KR" dirty="0"/>
              <a:t> If</a:t>
            </a:r>
            <a:r>
              <a:rPr lang="ko-KR" altLang="en-US" dirty="0"/>
              <a:t>를 달고 다녀야 해 불편하니까</a:t>
            </a:r>
          </a:p>
          <a:p>
            <a:pPr fontAlgn="base">
              <a:lnSpc>
                <a:spcPct val="150000"/>
              </a:lnSpc>
            </a:pPr>
            <a:r>
              <a:rPr lang="ko-KR" altLang="en-US" dirty="0"/>
              <a:t>수식을 만듦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57BF26-3B27-4888-9E74-3D424A042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81" y="15361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37023D7-4B68-4973-BEC8-7EF95AC41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168" y="194477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37736640" descr="EMB000037a83284">
            <a:extLst>
              <a:ext uri="{FF2B5EF4-FFF2-40B4-BE49-F238E27FC236}">
                <a16:creationId xmlns:a16="http://schemas.microsoft.com/office/drawing/2014/main" id="{08415400-1B93-4A12-BFC2-51EF8EB6D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303" y="4156445"/>
            <a:ext cx="5400675" cy="52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B0A436B-8429-4C0F-A4DF-CE53BB1D4E1F}"/>
              </a:ext>
            </a:extLst>
          </p:cNvPr>
          <p:cNvSpPr txBox="1"/>
          <p:nvPr/>
        </p:nvSpPr>
        <p:spPr>
          <a:xfrm>
            <a:off x="779316" y="5090484"/>
            <a:ext cx="705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/>
              <a:t>계산하면 똑같아</a:t>
            </a:r>
            <a:r>
              <a:rPr lang="en-US" altLang="ko-KR" dirty="0"/>
              <a:t>!! </a:t>
            </a:r>
            <a:r>
              <a:rPr lang="ko-KR" altLang="en-US" dirty="0"/>
              <a:t>프로그래밍 시 </a:t>
            </a:r>
            <a:r>
              <a:rPr lang="ko-KR" altLang="en-US" dirty="0" err="1"/>
              <a:t>편하라고</a:t>
            </a:r>
            <a:r>
              <a:rPr lang="ko-KR" altLang="en-US" dirty="0"/>
              <a:t> 정리한 것</a:t>
            </a:r>
          </a:p>
          <a:p>
            <a:pPr fontAlgn="base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5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3. </a:t>
            </a:r>
            <a:r>
              <a:rPr lang="ko-KR" altLang="en-US" sz="2800" b="1" dirty="0"/>
              <a:t>추가 계획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19055" y="4568148"/>
            <a:ext cx="50100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/>
              <a:t>캐글에서</a:t>
            </a:r>
            <a:r>
              <a:rPr lang="ko-KR" altLang="en-US" sz="2200" dirty="0"/>
              <a:t> 데이터 선택해서</a:t>
            </a:r>
            <a:endParaRPr lang="en-US" altLang="ko-KR" sz="2200" dirty="0"/>
          </a:p>
          <a:p>
            <a:r>
              <a:rPr lang="ko-KR" altLang="en-US" sz="2200" dirty="0"/>
              <a:t>적용해 보기</a:t>
            </a:r>
            <a:endParaRPr lang="en-US" altLang="ko-KR" sz="2200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2D3E93-055D-4830-A316-0785A063A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05" y="4386144"/>
            <a:ext cx="2079527" cy="11053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1E7B701-531E-4E0B-8F2F-58C4471E43E0}"/>
              </a:ext>
            </a:extLst>
          </p:cNvPr>
          <p:cNvSpPr txBox="1"/>
          <p:nvPr/>
        </p:nvSpPr>
        <p:spPr>
          <a:xfrm>
            <a:off x="3589667" y="2568959"/>
            <a:ext cx="50100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/>
              <a:t>데이터 </a:t>
            </a:r>
            <a:r>
              <a:rPr lang="ko-KR" altLang="en-US" sz="2200" dirty="0" err="1"/>
              <a:t>로딩하는</a:t>
            </a:r>
            <a:r>
              <a:rPr lang="ko-KR" altLang="en-US" sz="2200" dirty="0"/>
              <a:t> 것 배우기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978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multi-variable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linear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regression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B30C0E-7A21-46CF-90C8-8D7FA6D616D5}"/>
                  </a:ext>
                </a:extLst>
              </p:cNvPr>
              <p:cNvSpPr txBox="1"/>
              <p:nvPr/>
            </p:nvSpPr>
            <p:spPr>
              <a:xfrm>
                <a:off x="513140" y="2150004"/>
                <a:ext cx="6102813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2, 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3+</m:t>
                      </m:r>
                      <m:r>
                        <a:rPr lang="en-US" altLang="ko-KR" sz="25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2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B30C0E-7A21-46CF-90C8-8D7FA6D61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40" y="2150004"/>
                <a:ext cx="6102813" cy="384721"/>
              </a:xfrm>
              <a:prstGeom prst="rect">
                <a:avLst/>
              </a:prstGeom>
              <a:blipFill>
                <a:blip r:embed="rId3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D1603F2-7073-4C51-85EC-E8F5EB0B2D9A}"/>
              </a:ext>
            </a:extLst>
          </p:cNvPr>
          <p:cNvSpPr txBox="1"/>
          <p:nvPr/>
        </p:nvSpPr>
        <p:spPr>
          <a:xfrm>
            <a:off x="600635" y="2841130"/>
            <a:ext cx="72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Cost</a:t>
            </a:r>
            <a:r>
              <a:rPr lang="ko-KR" altLang="en-US" dirty="0"/>
              <a:t>함수는 변수가 하나인 </a:t>
            </a:r>
            <a:r>
              <a:rPr lang="ko-KR" altLang="en-US" dirty="0" err="1"/>
              <a:t>경사하강법처럼</a:t>
            </a:r>
            <a:r>
              <a:rPr lang="ko-KR" altLang="en-US" dirty="0"/>
              <a:t> 실제 값과의 차이를 의미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D6D1882-C556-4660-AE74-BA8AF8A3C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03" y="364753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47558744" descr="EMB00001f9c3cad">
            <a:extLst>
              <a:ext uri="{FF2B5EF4-FFF2-40B4-BE49-F238E27FC236}">
                <a16:creationId xmlns:a16="http://schemas.microsoft.com/office/drawing/2014/main" id="{9BE0D82A-43D1-41BF-B1EA-6BA917864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03" y="4104739"/>
            <a:ext cx="5400675" cy="18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2DA874-7058-4199-8428-62C31773D167}"/>
              </a:ext>
            </a:extLst>
          </p:cNvPr>
          <p:cNvSpPr txBox="1"/>
          <p:nvPr/>
        </p:nvSpPr>
        <p:spPr>
          <a:xfrm>
            <a:off x="817672" y="5041364"/>
            <a:ext cx="2573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Matrix(</a:t>
            </a:r>
            <a:r>
              <a:rPr lang="ko-KR" altLang="en-US" dirty="0"/>
              <a:t>행렬</a:t>
            </a:r>
            <a:r>
              <a:rPr lang="en-US" altLang="ko-KR" dirty="0"/>
              <a:t>) </a:t>
            </a:r>
            <a:r>
              <a:rPr lang="ko-KR" altLang="en-US" dirty="0"/>
              <a:t>곱셈</a:t>
            </a:r>
          </a:p>
        </p:txBody>
      </p:sp>
    </p:spTree>
    <p:extLst>
      <p:ext uri="{BB962C8B-B14F-4D97-AF65-F5344CB8AC3E}">
        <p14:creationId xmlns:p14="http://schemas.microsoft.com/office/powerpoint/2010/main" val="205217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multi-variable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linear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regression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D6D1882-C556-4660-AE74-BA8AF8A3C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03" y="364753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217D184-7186-4D74-A68E-247A433E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990" y="1854169"/>
            <a:ext cx="12336401" cy="572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47558240" descr="EMB00001f9c3cae">
            <a:extLst>
              <a:ext uri="{FF2B5EF4-FFF2-40B4-BE49-F238E27FC236}">
                <a16:creationId xmlns:a16="http://schemas.microsoft.com/office/drawing/2014/main" id="{0E46C761-70D2-486E-B3E3-DCB0421A2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991" y="2311369"/>
            <a:ext cx="7286187" cy="385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B51AF3-FBDB-4D27-B843-1EC94071BEB1}"/>
              </a:ext>
            </a:extLst>
          </p:cNvPr>
          <p:cNvSpPr txBox="1"/>
          <p:nvPr/>
        </p:nvSpPr>
        <p:spPr>
          <a:xfrm>
            <a:off x="422898" y="1708727"/>
            <a:ext cx="401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Hypothesis</a:t>
            </a:r>
            <a:r>
              <a:rPr lang="ko-KR" altLang="en-US" dirty="0"/>
              <a:t>를 </a:t>
            </a:r>
            <a:r>
              <a:rPr lang="en-US" altLang="ko-KR" dirty="0"/>
              <a:t>matrix</a:t>
            </a:r>
            <a:r>
              <a:rPr lang="ko-KR" altLang="en-US" dirty="0"/>
              <a:t>이용해 표현하기</a:t>
            </a: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1482EDF9-D93D-4A57-BB60-C7A67B3D2B94}"/>
              </a:ext>
            </a:extLst>
          </p:cNvPr>
          <p:cNvCxnSpPr>
            <a:cxnSpLocks/>
          </p:cNvCxnSpPr>
          <p:nvPr/>
        </p:nvCxnSpPr>
        <p:spPr>
          <a:xfrm>
            <a:off x="5283200" y="5794719"/>
            <a:ext cx="525809" cy="457199"/>
          </a:xfrm>
          <a:prstGeom prst="bentConnector3">
            <a:avLst>
              <a:gd name="adj1" fmla="val 43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31B60F-76DF-4FF6-A7A8-916AE9BF9A73}"/>
              </a:ext>
            </a:extLst>
          </p:cNvPr>
          <p:cNvSpPr txBox="1"/>
          <p:nvPr/>
        </p:nvSpPr>
        <p:spPr>
          <a:xfrm>
            <a:off x="6094706" y="6089219"/>
            <a:ext cx="231847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대문자가 </a:t>
            </a:r>
            <a:r>
              <a:rPr lang="en-US" altLang="ko-KR" sz="1500" dirty="0"/>
              <a:t>matrix</a:t>
            </a:r>
            <a:r>
              <a:rPr lang="ko-KR" altLang="en-US" sz="1500" dirty="0"/>
              <a:t>라는 뜻</a:t>
            </a:r>
          </a:p>
        </p:txBody>
      </p:sp>
    </p:spTree>
    <p:extLst>
      <p:ext uri="{BB962C8B-B14F-4D97-AF65-F5344CB8AC3E}">
        <p14:creationId xmlns:p14="http://schemas.microsoft.com/office/powerpoint/2010/main" val="397275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multi-variable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linear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regression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D6D1882-C556-4660-AE74-BA8AF8A3C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03" y="364753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09699C-E3AE-4A01-A53E-3FA54FD0D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30" y="1722973"/>
            <a:ext cx="13069455" cy="65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347578688" descr="EMB00001f9c3caf">
            <a:extLst>
              <a:ext uri="{FF2B5EF4-FFF2-40B4-BE49-F238E27FC236}">
                <a16:creationId xmlns:a16="http://schemas.microsoft.com/office/drawing/2014/main" id="{AF6D14FF-1640-4DEF-95AC-4753E157B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67" y="1737878"/>
            <a:ext cx="7719147" cy="294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B10D6DD-717F-4262-A069-40A494982E52}"/>
              </a:ext>
            </a:extLst>
          </p:cNvPr>
          <p:cNvCxnSpPr>
            <a:cxnSpLocks/>
          </p:cNvCxnSpPr>
          <p:nvPr/>
        </p:nvCxnSpPr>
        <p:spPr>
          <a:xfrm>
            <a:off x="1191491" y="2586182"/>
            <a:ext cx="350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DFFC271-F628-4E5A-BE4D-38D78BC4DC2B}"/>
              </a:ext>
            </a:extLst>
          </p:cNvPr>
          <p:cNvSpPr txBox="1"/>
          <p:nvPr/>
        </p:nvSpPr>
        <p:spPr>
          <a:xfrm>
            <a:off x="173124" y="2431611"/>
            <a:ext cx="107860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Instance 1</a:t>
            </a:r>
            <a:endParaRPr lang="ko-KR" altLang="en-US" sz="15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626DC3-2F9D-44CC-BC86-FC4353504069}"/>
              </a:ext>
            </a:extLst>
          </p:cNvPr>
          <p:cNvSpPr txBox="1"/>
          <p:nvPr/>
        </p:nvSpPr>
        <p:spPr>
          <a:xfrm>
            <a:off x="318325" y="3652169"/>
            <a:ext cx="1369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개의</a:t>
            </a:r>
            <a:endParaRPr lang="en-US" altLang="ko-KR" dirty="0"/>
          </a:p>
          <a:p>
            <a:r>
              <a:rPr lang="en-US" altLang="ko-KR" dirty="0"/>
              <a:t>instance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58CAD6-46C5-42B3-8569-B0C6E552CD1B}"/>
              </a:ext>
            </a:extLst>
          </p:cNvPr>
          <p:cNvSpPr txBox="1"/>
          <p:nvPr/>
        </p:nvSpPr>
        <p:spPr>
          <a:xfrm>
            <a:off x="1251729" y="5224303"/>
            <a:ext cx="610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똑같은 식을 가지고 여러 번 반복해 계산할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46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multi-variable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linear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regression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D6D1882-C556-4660-AE74-BA8AF8A3C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03" y="364753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09699C-E3AE-4A01-A53E-3FA54FD0D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30" y="1722973"/>
            <a:ext cx="13069455" cy="65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347558240" descr="EMB00001f9c3cb2">
            <a:extLst>
              <a:ext uri="{FF2B5EF4-FFF2-40B4-BE49-F238E27FC236}">
                <a16:creationId xmlns:a16="http://schemas.microsoft.com/office/drawing/2014/main" id="{422B8316-6959-4B2D-BB5E-276AF5A4B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732" y="2951854"/>
            <a:ext cx="6853382" cy="390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845DD8-B495-4D68-AC6A-3E79201D054F}"/>
              </a:ext>
            </a:extLst>
          </p:cNvPr>
          <p:cNvSpPr txBox="1"/>
          <p:nvPr/>
        </p:nvSpPr>
        <p:spPr>
          <a:xfrm>
            <a:off x="422899" y="1722973"/>
            <a:ext cx="5137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Instance</a:t>
            </a:r>
            <a:r>
              <a:rPr lang="ko-KR" altLang="en-US" dirty="0"/>
              <a:t>의 수대로 </a:t>
            </a:r>
            <a:r>
              <a:rPr lang="en-US" altLang="ko-KR" dirty="0"/>
              <a:t>matrix</a:t>
            </a:r>
            <a:r>
              <a:rPr lang="ko-KR" altLang="en-US" dirty="0"/>
              <a:t>를 만들 수 있음</a:t>
            </a:r>
            <a:endParaRPr lang="en-US" altLang="ko-KR" dirty="0"/>
          </a:p>
          <a:p>
            <a:r>
              <a:rPr lang="ko-KR" altLang="en-US" dirty="0"/>
              <a:t>가중치 </a:t>
            </a:r>
            <a:r>
              <a:rPr lang="en-US" altLang="ko-KR" dirty="0"/>
              <a:t>W</a:t>
            </a:r>
            <a:r>
              <a:rPr lang="ko-KR" altLang="en-US" dirty="0"/>
              <a:t>는 변하지 </a:t>
            </a:r>
            <a:r>
              <a:rPr lang="en-US" altLang="ko-KR" dirty="0"/>
              <a:t>x</a:t>
            </a:r>
          </a:p>
          <a:p>
            <a:pPr fontAlgn="base"/>
            <a:r>
              <a:rPr lang="en-US" altLang="ko-KR" dirty="0"/>
              <a:t>=&gt; matrix</a:t>
            </a:r>
            <a:r>
              <a:rPr lang="ko-KR" altLang="en-US" dirty="0"/>
              <a:t>의 장점 </a:t>
            </a:r>
            <a:r>
              <a:rPr lang="en-US" altLang="ko-KR" dirty="0"/>
              <a:t>: </a:t>
            </a:r>
            <a:r>
              <a:rPr lang="ko-KR" altLang="en-US" dirty="0"/>
              <a:t>원하는 값이 한번에 계산됨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159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Logistic classification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D6D1882-C556-4660-AE74-BA8AF8A3C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03" y="364753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09699C-E3AE-4A01-A53E-3FA54FD0D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30" y="1722973"/>
            <a:ext cx="13069455" cy="65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45DD8-B495-4D68-AC6A-3E79201D054F}"/>
              </a:ext>
            </a:extLst>
          </p:cNvPr>
          <p:cNvSpPr txBox="1"/>
          <p:nvPr/>
        </p:nvSpPr>
        <p:spPr>
          <a:xfrm>
            <a:off x="675630" y="1928589"/>
            <a:ext cx="623324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둘 중에 하나 선택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Ex) </a:t>
            </a:r>
            <a:r>
              <a:rPr lang="ko-KR" altLang="en-US" dirty="0"/>
              <a:t>스팸메일 분류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ko-KR" altLang="en-US" dirty="0"/>
              <a:t>신용카드 소비 패턴 알고 도용인지 아닌지 판단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  뇌 사진 통해 악성 </a:t>
            </a:r>
            <a:r>
              <a:rPr lang="en-US" altLang="ko-KR" dirty="0"/>
              <a:t>tumor</a:t>
            </a:r>
            <a:r>
              <a:rPr lang="ko-KR" altLang="en-US" dirty="0"/>
              <a:t>인지 판단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  이전의 시장 동향 파악해 주식 매매 결정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B453A81-4D41-44C6-B738-600FD5AEE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380151"/>
            <a:ext cx="4432451" cy="332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Logistic classification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D6D1882-C556-4660-AE74-BA8AF8A3C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2503" y="364753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09699C-E3AE-4A01-A53E-3FA54FD0D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30" y="1722973"/>
            <a:ext cx="13069455" cy="65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845DD8-B495-4D68-AC6A-3E79201D054F}"/>
              </a:ext>
            </a:extLst>
          </p:cNvPr>
          <p:cNvSpPr txBox="1"/>
          <p:nvPr/>
        </p:nvSpPr>
        <p:spPr>
          <a:xfrm>
            <a:off x="694029" y="1733133"/>
            <a:ext cx="6233243" cy="1931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1900" dirty="0"/>
              <a:t>왜 </a:t>
            </a:r>
            <a:r>
              <a:rPr lang="ko-KR" altLang="en-US" sz="1900" dirty="0" err="1"/>
              <a:t>경사하강법으로는</a:t>
            </a:r>
            <a:r>
              <a:rPr lang="ko-KR" altLang="en-US" sz="1900" dirty="0"/>
              <a:t> 분류를 못하냐고</a:t>
            </a:r>
            <a:r>
              <a:rPr lang="en-US" altLang="ko-KR" sz="1900" dirty="0"/>
              <a:t>?!</a:t>
            </a:r>
          </a:p>
          <a:p>
            <a:pPr fontAlgn="base">
              <a:lnSpc>
                <a:spcPct val="150000"/>
              </a:lnSpc>
            </a:pPr>
            <a:endParaRPr lang="en-US" altLang="ko-KR" sz="1000" dirty="0"/>
          </a:p>
          <a:p>
            <a:pPr fontAlgn="base"/>
            <a:r>
              <a:rPr lang="en-US" altLang="ko-KR" sz="1900" dirty="0"/>
              <a:t>0 </a:t>
            </a:r>
            <a:r>
              <a:rPr lang="ko-KR" altLang="en-US" sz="1900" dirty="0"/>
              <a:t>또는 </a:t>
            </a:r>
            <a:r>
              <a:rPr lang="en-US" altLang="ko-KR" sz="1900" dirty="0"/>
              <a:t>1</a:t>
            </a:r>
            <a:r>
              <a:rPr lang="ko-KR" altLang="en-US" sz="1900" dirty="0"/>
              <a:t>로 분류되어야 하는데</a:t>
            </a:r>
            <a:endParaRPr lang="en-US" altLang="ko-KR" sz="1900" dirty="0"/>
          </a:p>
          <a:p>
            <a:pPr fontAlgn="base"/>
            <a:r>
              <a:rPr lang="ko-KR" altLang="en-US" sz="1900" dirty="0" err="1"/>
              <a:t>경사하강법으로는</a:t>
            </a:r>
            <a:endParaRPr lang="en-US" altLang="ko-KR" sz="1900" dirty="0"/>
          </a:p>
          <a:p>
            <a:pPr fontAlgn="base"/>
            <a:r>
              <a:rPr lang="en-US" altLang="ko-KR" sz="1900" dirty="0"/>
              <a:t>0</a:t>
            </a:r>
            <a:r>
              <a:rPr lang="ko-KR" altLang="en-US" sz="1900" dirty="0"/>
              <a:t>보다 작거나 </a:t>
            </a:r>
            <a:r>
              <a:rPr lang="en-US" altLang="ko-KR" sz="1900" dirty="0"/>
              <a:t>1</a:t>
            </a:r>
            <a:r>
              <a:rPr lang="ko-KR" altLang="en-US" sz="1900" dirty="0"/>
              <a:t>보다</a:t>
            </a:r>
            <a:endParaRPr lang="en-US" altLang="ko-KR" sz="1900" dirty="0"/>
          </a:p>
          <a:p>
            <a:pPr fontAlgn="base"/>
            <a:r>
              <a:rPr lang="ko-KR" altLang="en-US" sz="1900" dirty="0"/>
              <a:t>큰 값이 나올 수도 있음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D373878-71EA-458B-9C6A-0FBAC5DF89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2836" y="2577123"/>
            <a:ext cx="3928473" cy="37977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DCB4A3-FF34-4C6C-ACE5-B67B585E0049}"/>
              </a:ext>
            </a:extLst>
          </p:cNvPr>
          <p:cNvSpPr txBox="1"/>
          <p:nvPr/>
        </p:nvSpPr>
        <p:spPr>
          <a:xfrm>
            <a:off x="694029" y="4198723"/>
            <a:ext cx="475579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900" dirty="0"/>
              <a:t>sigmoid</a:t>
            </a:r>
            <a:r>
              <a:rPr lang="ko-KR" altLang="en-US" sz="1900" dirty="0"/>
              <a:t>함수를 도입</a:t>
            </a:r>
            <a:endParaRPr lang="en-US" altLang="ko-KR" sz="1900" dirty="0"/>
          </a:p>
          <a:p>
            <a:pPr fontAlgn="base"/>
            <a:endParaRPr lang="ko-KR" altLang="en-US" sz="1000" dirty="0"/>
          </a:p>
          <a:p>
            <a:pPr fontAlgn="base"/>
            <a:r>
              <a:rPr lang="en-US" altLang="ko-KR" sz="1900" dirty="0"/>
              <a:t>S</a:t>
            </a:r>
            <a:r>
              <a:rPr lang="ko-KR" altLang="en-US" sz="1900" dirty="0"/>
              <a:t>자 곡선 모양 </a:t>
            </a:r>
          </a:p>
          <a:p>
            <a:pPr fontAlgn="base"/>
            <a:r>
              <a:rPr lang="en-US" altLang="ko-KR" sz="1900" dirty="0"/>
              <a:t>x</a:t>
            </a:r>
            <a:r>
              <a:rPr lang="ko-KR" altLang="en-US" sz="1900" dirty="0"/>
              <a:t>가 엄청 커지면 </a:t>
            </a:r>
            <a:r>
              <a:rPr lang="en-US" altLang="ko-KR" sz="1900" dirty="0"/>
              <a:t>1</a:t>
            </a:r>
            <a:r>
              <a:rPr lang="ko-KR" altLang="en-US" sz="1900" dirty="0"/>
              <a:t>에 가까워지고</a:t>
            </a:r>
          </a:p>
          <a:p>
            <a:pPr fontAlgn="base"/>
            <a:r>
              <a:rPr lang="en-US" altLang="ko-KR" sz="1900" dirty="0"/>
              <a:t>x</a:t>
            </a:r>
            <a:r>
              <a:rPr lang="ko-KR" altLang="en-US" sz="1900" dirty="0"/>
              <a:t>가 엄청 작아져도 </a:t>
            </a:r>
            <a:r>
              <a:rPr lang="en-US" altLang="ko-KR" sz="1900" dirty="0"/>
              <a:t>0</a:t>
            </a:r>
            <a:r>
              <a:rPr lang="ko-KR" altLang="en-US" sz="1900" dirty="0"/>
              <a:t>에 가까워지고</a:t>
            </a:r>
          </a:p>
        </p:txBody>
      </p:sp>
    </p:spTree>
    <p:extLst>
      <p:ext uri="{BB962C8B-B14F-4D97-AF65-F5344CB8AC3E}">
        <p14:creationId xmlns:p14="http://schemas.microsoft.com/office/powerpoint/2010/main" val="348040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Logistic classification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09699C-E3AE-4A01-A53E-3FA54FD0D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30" y="1722973"/>
            <a:ext cx="13069455" cy="65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7B7F84-03EE-4B51-855A-19B3EA1C1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77" y="2648942"/>
            <a:ext cx="4171950" cy="3171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9B56F5-53B3-49CF-9DA7-EBABA660B700}"/>
              </a:ext>
            </a:extLst>
          </p:cNvPr>
          <p:cNvSpPr txBox="1"/>
          <p:nvPr/>
        </p:nvSpPr>
        <p:spPr>
          <a:xfrm>
            <a:off x="5016822" y="3194826"/>
            <a:ext cx="3590729" cy="1888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/>
              <a:t>시그모이드</a:t>
            </a:r>
            <a:r>
              <a:rPr lang="ko-KR" altLang="en-US" sz="2000" dirty="0"/>
              <a:t> 함수에 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 err="1"/>
              <a:t>경사하강법</a:t>
            </a:r>
            <a:r>
              <a:rPr lang="ko-KR" altLang="en-US" sz="2000" dirty="0"/>
              <a:t> 적용하면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Local</a:t>
            </a:r>
            <a:r>
              <a:rPr lang="ko-KR" altLang="en-US" sz="2000" dirty="0"/>
              <a:t> </a:t>
            </a:r>
            <a:r>
              <a:rPr lang="en-US" altLang="ko-KR" sz="2000" dirty="0"/>
              <a:t>minimize</a:t>
            </a:r>
            <a:r>
              <a:rPr lang="ko-KR" altLang="en-US" sz="2000" dirty="0"/>
              <a:t> 시키기 때문에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적용이 불가능</a:t>
            </a:r>
            <a:r>
              <a:rPr lang="en-US" altLang="ko-KR" sz="20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22045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8E3FD6-52BA-486C-B659-A80EACCFFE31}"/>
              </a:ext>
            </a:extLst>
          </p:cNvPr>
          <p:cNvSpPr txBox="1"/>
          <p:nvPr/>
        </p:nvSpPr>
        <p:spPr>
          <a:xfrm>
            <a:off x="4098834" y="342435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727DB-6E21-4C0A-B1B7-EBA36A8797AF}"/>
              </a:ext>
            </a:extLst>
          </p:cNvPr>
          <p:cNvSpPr txBox="1"/>
          <p:nvPr/>
        </p:nvSpPr>
        <p:spPr>
          <a:xfrm>
            <a:off x="438981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2. Logistic classification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41525" y="985218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3684" y="988393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629780" y="230716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09699C-E3AE-4A01-A53E-3FA54FD0D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030" y="1722973"/>
            <a:ext cx="13069455" cy="65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9B56F5-53B3-49CF-9DA7-EBABA660B700}"/>
              </a:ext>
            </a:extLst>
          </p:cNvPr>
          <p:cNvSpPr txBox="1"/>
          <p:nvPr/>
        </p:nvSpPr>
        <p:spPr>
          <a:xfrm>
            <a:off x="1776870" y="5202418"/>
            <a:ext cx="6636308" cy="9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왜 두 가지 경우를 나눠서 함수를 정의하는가</a:t>
            </a:r>
            <a:r>
              <a:rPr lang="en-US" altLang="ko-KR" sz="20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=&gt;  Log</a:t>
            </a:r>
            <a:r>
              <a:rPr lang="ko-KR" altLang="en-US" sz="2000" dirty="0"/>
              <a:t>를 이용해 울퉁불퉁한 것을 매끈하게 만들기 위해</a:t>
            </a:r>
            <a:endParaRPr lang="en-US" altLang="ko-KR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57BF26-3B27-4888-9E74-3D424A042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81" y="15361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36824552" descr="EMB000037a83283">
            <a:extLst>
              <a:ext uri="{FF2B5EF4-FFF2-40B4-BE49-F238E27FC236}">
                <a16:creationId xmlns:a16="http://schemas.microsoft.com/office/drawing/2014/main" id="{1C41A4AD-11A1-4A95-A49E-871D60AB5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81" y="1993394"/>
            <a:ext cx="8399371" cy="305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81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1956</TotalTime>
  <Words>382</Words>
  <Application>Microsoft Office PowerPoint</Application>
  <PresentationFormat>화면 슬라이드 쇼(4:3)</PresentationFormat>
  <Paragraphs>76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태호</dc:creator>
  <cp:lastModifiedBy>yuzihye121@naver.com</cp:lastModifiedBy>
  <cp:revision>41</cp:revision>
  <dcterms:created xsi:type="dcterms:W3CDTF">2019-09-03T09:13:39Z</dcterms:created>
  <dcterms:modified xsi:type="dcterms:W3CDTF">2019-10-04T07:42:23Z</dcterms:modified>
</cp:coreProperties>
</file>