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60" r:id="rId4"/>
    <p:sldId id="268" r:id="rId5"/>
    <p:sldId id="270" r:id="rId6"/>
    <p:sldId id="271" r:id="rId7"/>
    <p:sldId id="267" r:id="rId8"/>
    <p:sldId id="272" r:id="rId9"/>
    <p:sldId id="274" r:id="rId10"/>
    <p:sldId id="275" r:id="rId11"/>
    <p:sldId id="273" r:id="rId12"/>
    <p:sldId id="278" r:id="rId13"/>
    <p:sldId id="280" r:id="rId14"/>
    <p:sldId id="276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6" autoAdjust="0"/>
    <p:restoredTop sz="75334" autoAdjust="0"/>
  </p:normalViewPr>
  <p:slideViewPr>
    <p:cSldViewPr snapToGrid="0">
      <p:cViewPr varScale="1">
        <p:scale>
          <a:sx n="67" d="100"/>
          <a:sy n="67" d="100"/>
        </p:scale>
        <p:origin x="10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3AD7F-B9FA-489A-BC3B-36FE8BEFA3A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4E37F-A961-48F6-BD76-5263DB86BB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02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s.com/ko_kr/solutions/ai-mic/blog/machine-learning-algorithm-cheat-sheet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s.com/ko_kr/solutions/ai-mic/blog/machine-learning-algorithm-cheat-sheet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1556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12.03385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E37F-A961-48F6-BD76-5263DB86BB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180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E37F-A961-48F6-BD76-5263DB86BB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17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E37F-A961-48F6-BD76-5263DB86BB4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13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E37F-A961-48F6-BD76-5263DB86BB4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337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E37F-A961-48F6-BD76-5263DB86BB4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35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E37F-A961-48F6-BD76-5263DB86BB4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66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https://www.sas.com/ko_kr/solutions/ai-mic/blog/machine-learning-algorithm-cheat-sheet.html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E37F-A961-48F6-BD76-5263DB86BB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4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https://www.sas.com/ko_kr/solutions/ai-mic/blog/machine-learning-algorithm-cheat-sheet.html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E37F-A961-48F6-BD76-5263DB86BB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60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VGG-16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committed by </a:t>
            </a:r>
            <a:r>
              <a:rPr lang="sv-S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Karen Simonyan, Andrew Zisserman</a:t>
            </a:r>
            <a:br>
              <a:rPr lang="sv-SE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sv-SE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https://arxiv.org/abs/1409.1556</a:t>
            </a:r>
            <a:r>
              <a:rPr lang="sv-SE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사전 훈련된 모델 사용으로 시간 절약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.(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훈련된 데이터에 대한 가중치와 바이어스를 그대로 적용 가능</a:t>
            </a: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sv-SE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v-SE" altLang="ko-KR" dirty="0" smtClean="0"/>
              <a:t/>
            </a:r>
            <a:br>
              <a:rPr lang="sv-SE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E37F-A961-48F6-BD76-5263DB86BB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785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Authors: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Kaiming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Xiangyu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Zhang,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Shaoqing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Jian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Sun</a:t>
            </a:r>
            <a:b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https://arxiv.org/abs/1512.03385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신경망의 층 수가 많아질 수록 학습은 더 어려워짐</a:t>
            </a:r>
            <a:r>
              <a:rPr lang="en-US" altLang="ko-KR" dirty="0" smtClean="0"/>
              <a:t>.. </a:t>
            </a:r>
            <a:r>
              <a:rPr lang="ko-KR" altLang="en-US" dirty="0" smtClean="0"/>
              <a:t>그 학습을 용이하게 하기 위해 개발한 </a:t>
            </a:r>
            <a:r>
              <a:rPr lang="en-US" altLang="ko-KR" dirty="0" smtClean="0"/>
              <a:t>ResNet50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참조되지 않은 함수를 배우는 대신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레이어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입력을 참조하여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잔차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함수를 학습함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세트에서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VGG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망보다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 더 깊지만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복잡성은 낮게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152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층 깊이로 평가</a:t>
            </a:r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감지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현지화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COCO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감지 및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COCO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분할 작업에서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위를 차지함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E37F-A961-48F6-BD76-5263DB86BB4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21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E37F-A961-48F6-BD76-5263DB86BB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8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E37F-A961-48F6-BD76-5263DB86BB4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804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E37F-A961-48F6-BD76-5263DB86BB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61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E37F-A961-48F6-BD76-5263DB86BB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9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2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2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72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78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49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4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8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6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8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8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5795-FEE4-429D-9FF4-FFEC2D23D45C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28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7120" y="11959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이지은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83" y="2628900"/>
            <a:ext cx="4189974" cy="3047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3470" y="1873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세번째</a:t>
            </a:r>
            <a:r>
              <a:rPr lang="ko-KR" altLang="en-US" sz="2000" b="1" dirty="0"/>
              <a:t> 모임</a:t>
            </a:r>
            <a:r>
              <a:rPr lang="en-US" altLang="ko-KR" sz="2000" b="1" dirty="0"/>
              <a:t>(2019.10.07.)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866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2625" y="1021881"/>
            <a:ext cx="86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 err="1"/>
              <a:t>텐서플로우에서의</a:t>
            </a:r>
            <a:r>
              <a:rPr lang="ko-KR" altLang="en-US" sz="2800" b="1" dirty="0"/>
              <a:t> 코드</a:t>
            </a:r>
            <a:endParaRPr lang="en-US" altLang="ko-KR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219" y="0"/>
            <a:ext cx="8877300" cy="780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3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2625" y="1021881"/>
            <a:ext cx="86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 smtClean="0"/>
              <a:t>코드</a:t>
            </a:r>
            <a:endParaRPr lang="en-US" altLang="ko-KR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b="74205"/>
          <a:stretch/>
        </p:blipFill>
        <p:spPr>
          <a:xfrm>
            <a:off x="1132839" y="3208399"/>
            <a:ext cx="10170006" cy="144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2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2625" y="1021881"/>
            <a:ext cx="86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예측 시각화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결과</a:t>
            </a:r>
            <a:r>
              <a:rPr lang="en-US" altLang="ko-KR" sz="2800" b="1" dirty="0" smtClean="0"/>
              <a:t>)</a:t>
            </a:r>
            <a:endParaRPr lang="en-US" altLang="ko-KR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62" y="22069"/>
            <a:ext cx="10651959" cy="660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1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9068" y="990152"/>
            <a:ext cx="86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예측 시각화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결과</a:t>
            </a:r>
            <a:r>
              <a:rPr lang="en-US" altLang="ko-KR" sz="2800" b="1" dirty="0" smtClean="0"/>
              <a:t>) </a:t>
            </a:r>
            <a:endParaRPr lang="en-US" altLang="ko-KR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07" y="157028"/>
            <a:ext cx="8248650" cy="665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9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2625" y="1021881"/>
            <a:ext cx="86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en-US" altLang="ko-KR" sz="2800" b="1" dirty="0" smtClean="0"/>
              <a:t>+</a:t>
            </a:r>
            <a:r>
              <a:rPr lang="en-US" altLang="ko-KR" sz="2800" b="1" dirty="0" err="1" smtClean="0"/>
              <a:t>Jupyter</a:t>
            </a:r>
            <a:r>
              <a:rPr lang="ko-KR" altLang="en-US" sz="2800" b="1" dirty="0" smtClean="0"/>
              <a:t>영업</a:t>
            </a:r>
            <a:endParaRPr lang="en-US" altLang="ko-KR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rcRect l="18462" t="38919" r="13718" b="23732"/>
          <a:stretch/>
        </p:blipFill>
        <p:spPr>
          <a:xfrm>
            <a:off x="228600" y="3290735"/>
            <a:ext cx="4160520" cy="14579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65525" y="1796436"/>
            <a:ext cx="8080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http://localhost:8888/notebooks/FollowingKaggle_project_dog.ipynb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4821" y="3579600"/>
            <a:ext cx="2138934" cy="7639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3730" y="3504315"/>
            <a:ext cx="3063778" cy="51743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658" y="4172488"/>
            <a:ext cx="1256559" cy="44877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526433" y="4186513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Powered by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896" y="5359314"/>
            <a:ext cx="5395112" cy="7879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80301" y="2754832"/>
            <a:ext cx="1420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IDLE</a:t>
            </a:r>
            <a:endParaRPr lang="ko-KR" alt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4629875" y="3536372"/>
            <a:ext cx="317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&lt;</a:t>
            </a:r>
            <a:endParaRPr lang="ko-KR" altLang="en-US" sz="4400" dirty="0"/>
          </a:p>
        </p:txBody>
      </p:sp>
      <p:sp>
        <p:nvSpPr>
          <p:cNvPr id="19" name="TextBox 18"/>
          <p:cNvSpPr txBox="1"/>
          <p:nvPr/>
        </p:nvSpPr>
        <p:spPr>
          <a:xfrm>
            <a:off x="8885467" y="3536372"/>
            <a:ext cx="3174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&lt;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027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9068" y="990152"/>
            <a:ext cx="86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4. </a:t>
            </a:r>
            <a:r>
              <a:rPr lang="ko-KR" altLang="en-US" sz="2800" b="1" dirty="0" smtClean="0"/>
              <a:t>데이터 시각화 프로젝트 팀원 모집</a:t>
            </a:r>
            <a:r>
              <a:rPr lang="en-US" altLang="ko-KR" sz="2800" b="1" dirty="0" smtClean="0"/>
              <a:t> </a:t>
            </a:r>
            <a:endParaRPr lang="en-US" altLang="ko-KR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90781" y="6093839"/>
            <a:ext cx="586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 err="1" smtClean="0"/>
              <a:t>관심있으신</a:t>
            </a:r>
            <a:r>
              <a:rPr lang="ko-KR" altLang="en-US" dirty="0" smtClean="0"/>
              <a:t> 분은 </a:t>
            </a:r>
            <a:r>
              <a:rPr lang="ko-KR" altLang="en-US" dirty="0" err="1" smtClean="0"/>
              <a:t>카톡이나</a:t>
            </a:r>
            <a:r>
              <a:rPr lang="ko-KR" altLang="en-US" dirty="0" smtClean="0"/>
              <a:t> 직접 제게 문의 바랍니다 </a:t>
            </a:r>
            <a:r>
              <a:rPr lang="en-US" altLang="ko-KR" dirty="0" smtClean="0"/>
              <a:t>*^^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0878" y="1754189"/>
            <a:ext cx="1153392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 smtClean="0"/>
              <a:t>2019 </a:t>
            </a:r>
            <a:r>
              <a:rPr lang="ko-KR" altLang="en-US" u="sng" dirty="0" smtClean="0"/>
              <a:t>대학혁신지원사업 </a:t>
            </a:r>
            <a:r>
              <a:rPr lang="en-US" altLang="ko-KR" u="sng" dirty="0" smtClean="0"/>
              <a:t>: </a:t>
            </a:r>
            <a:r>
              <a:rPr lang="ko-KR" altLang="en-US" u="sng" dirty="0" err="1" smtClean="0"/>
              <a:t>빅데이터</a:t>
            </a:r>
            <a:r>
              <a:rPr lang="ko-KR" altLang="en-US" u="sng" dirty="0" smtClean="0"/>
              <a:t> 연계경진대회 </a:t>
            </a:r>
            <a:endParaRPr lang="en-US" altLang="ko-KR" u="sng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대상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학과 상관없이 대학생 </a:t>
            </a:r>
            <a:r>
              <a:rPr lang="en-US" altLang="ko-KR" dirty="0" smtClean="0"/>
              <a:t>2</a:t>
            </a:r>
            <a:r>
              <a:rPr lang="ko-KR" altLang="en-US" dirty="0" smtClean="0"/>
              <a:t>명 이상 </a:t>
            </a:r>
            <a:r>
              <a:rPr lang="en-US" altLang="ko-KR" dirty="0" smtClean="0"/>
              <a:t>/ 10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일 금 </a:t>
            </a:r>
            <a:r>
              <a:rPr lang="en-US" altLang="ko-KR" dirty="0" smtClean="0"/>
              <a:t>17:00 </a:t>
            </a:r>
            <a:r>
              <a:rPr lang="ko-KR" altLang="en-US" dirty="0" smtClean="0"/>
              <a:t>마감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학과 사무실 방문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참가명단 작성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연계된 데이터를 통한 새로운 정보 획득 및 통찰을 발굴하는 데 초점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높은 수준의 통계분석이 포함될 필요는 없음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평가 방법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아이디어 참신성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시각화 방법 </a:t>
            </a:r>
            <a:r>
              <a:rPr lang="en-US" altLang="ko-KR" dirty="0" smtClean="0"/>
              <a:t>3.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제출서류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분석결과서</a:t>
            </a:r>
            <a:r>
              <a:rPr lang="en-US" altLang="ko-KR" dirty="0" smtClean="0"/>
              <a:t>(PPT 6</a:t>
            </a:r>
            <a:r>
              <a:rPr lang="ko-KR" altLang="en-US" dirty="0" smtClean="0"/>
              <a:t>장 이내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발표시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5</a:t>
            </a:r>
            <a:r>
              <a:rPr lang="ko-KR" altLang="en-US" dirty="0" err="1" smtClean="0"/>
              <a:t>분이내</a:t>
            </a:r>
            <a:r>
              <a:rPr lang="ko-KR" altLang="en-US" dirty="0" smtClean="0"/>
              <a:t> 분량</a:t>
            </a:r>
            <a:r>
              <a:rPr lang="en-US" altLang="ko-KR" dirty="0" smtClean="0"/>
              <a:t>) / 11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15</a:t>
            </a:r>
            <a:r>
              <a:rPr lang="ko-KR" altLang="en-US" dirty="0" smtClean="0"/>
              <a:t>일까지 제출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 smtClean="0"/>
              <a:t>대회포상</a:t>
            </a:r>
            <a:endParaRPr lang="en-US" altLang="ko-KR" dirty="0" smtClean="0"/>
          </a:p>
          <a:p>
            <a:r>
              <a:rPr lang="ko-KR" altLang="en-US" sz="2400" dirty="0" smtClean="0">
                <a:solidFill>
                  <a:srgbClr val="800080"/>
                </a:solidFill>
              </a:rPr>
              <a:t>금상</a:t>
            </a:r>
            <a:r>
              <a:rPr lang="en-US" altLang="ko-KR" sz="2400" dirty="0" smtClean="0">
                <a:solidFill>
                  <a:srgbClr val="800080"/>
                </a:solidFill>
              </a:rPr>
              <a:t>(1</a:t>
            </a:r>
            <a:r>
              <a:rPr lang="ko-KR" altLang="en-US" sz="2400" dirty="0" smtClean="0">
                <a:solidFill>
                  <a:srgbClr val="800080"/>
                </a:solidFill>
              </a:rPr>
              <a:t>팀</a:t>
            </a:r>
            <a:r>
              <a:rPr lang="en-US" altLang="ko-KR" sz="2400" dirty="0" smtClean="0">
                <a:solidFill>
                  <a:srgbClr val="800080"/>
                </a:solidFill>
              </a:rPr>
              <a:t>)100</a:t>
            </a:r>
            <a:r>
              <a:rPr lang="ko-KR" altLang="en-US" sz="2400" dirty="0" smtClean="0">
                <a:solidFill>
                  <a:srgbClr val="800080"/>
                </a:solidFill>
              </a:rPr>
              <a:t>만원   은상</a:t>
            </a:r>
            <a:r>
              <a:rPr lang="en-US" altLang="ko-KR" sz="2400" dirty="0" smtClean="0">
                <a:solidFill>
                  <a:srgbClr val="800080"/>
                </a:solidFill>
              </a:rPr>
              <a:t>(1</a:t>
            </a:r>
            <a:r>
              <a:rPr lang="ko-KR" altLang="en-US" sz="2400" dirty="0" smtClean="0">
                <a:solidFill>
                  <a:srgbClr val="800080"/>
                </a:solidFill>
              </a:rPr>
              <a:t>팀</a:t>
            </a:r>
            <a:r>
              <a:rPr lang="en-US" altLang="ko-KR" sz="2400" dirty="0" smtClean="0">
                <a:solidFill>
                  <a:srgbClr val="800080"/>
                </a:solidFill>
              </a:rPr>
              <a:t>) 80</a:t>
            </a:r>
            <a:r>
              <a:rPr lang="ko-KR" altLang="en-US" sz="2400" dirty="0" smtClean="0">
                <a:solidFill>
                  <a:srgbClr val="800080"/>
                </a:solidFill>
              </a:rPr>
              <a:t>만원   동상</a:t>
            </a:r>
            <a:r>
              <a:rPr lang="en-US" altLang="ko-KR" sz="2400" dirty="0" smtClean="0">
                <a:solidFill>
                  <a:srgbClr val="800080"/>
                </a:solidFill>
              </a:rPr>
              <a:t>(2</a:t>
            </a:r>
            <a:r>
              <a:rPr lang="ko-KR" altLang="en-US" sz="2400" dirty="0" smtClean="0">
                <a:solidFill>
                  <a:srgbClr val="800080"/>
                </a:solidFill>
              </a:rPr>
              <a:t>팀</a:t>
            </a:r>
            <a:r>
              <a:rPr lang="en-US" altLang="ko-KR" sz="2400" dirty="0" smtClean="0">
                <a:solidFill>
                  <a:srgbClr val="800080"/>
                </a:solidFill>
              </a:rPr>
              <a:t>) </a:t>
            </a:r>
            <a:r>
              <a:rPr lang="ko-KR" altLang="en-US" sz="2400" dirty="0" smtClean="0">
                <a:solidFill>
                  <a:srgbClr val="800080"/>
                </a:solidFill>
              </a:rPr>
              <a:t>각 </a:t>
            </a:r>
            <a:r>
              <a:rPr lang="en-US" altLang="ko-KR" sz="2400" dirty="0" smtClean="0">
                <a:solidFill>
                  <a:srgbClr val="800080"/>
                </a:solidFill>
              </a:rPr>
              <a:t>50</a:t>
            </a:r>
            <a:r>
              <a:rPr lang="ko-KR" altLang="en-US" sz="2400" dirty="0" smtClean="0">
                <a:solidFill>
                  <a:srgbClr val="800080"/>
                </a:solidFill>
              </a:rPr>
              <a:t>만원</a:t>
            </a:r>
            <a:endParaRPr lang="ko-KR" altLang="en-US" sz="2400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1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2727DB-6E21-4C0A-B1B7-EBA36A8797AF}"/>
              </a:ext>
            </a:extLst>
          </p:cNvPr>
          <p:cNvSpPr txBox="1"/>
          <p:nvPr/>
        </p:nvSpPr>
        <p:spPr>
          <a:xfrm>
            <a:off x="1962982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목차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962981" y="3510281"/>
            <a:ext cx="76765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 err="1" smtClean="0"/>
              <a:t>데이터셋과</a:t>
            </a:r>
            <a:r>
              <a:rPr lang="ko-KR" altLang="en-US" sz="2400" b="1" dirty="0" smtClean="0"/>
              <a:t> 사용 알고리즘</a:t>
            </a:r>
            <a:endParaRPr lang="en-US" altLang="ko-KR" sz="2400" b="1" dirty="0" smtClean="0"/>
          </a:p>
          <a:p>
            <a:pPr marL="457200" indent="-457200">
              <a:buAutoNum type="arabicPeriod"/>
            </a:pPr>
            <a:r>
              <a:rPr lang="ko-KR" altLang="en-US" sz="2400" b="1" dirty="0" smtClean="0"/>
              <a:t>코드</a:t>
            </a:r>
            <a:endParaRPr lang="en-US" altLang="ko-KR" sz="2400" b="1" dirty="0" smtClean="0"/>
          </a:p>
          <a:p>
            <a:pPr marL="457200" indent="-457200">
              <a:buAutoNum type="arabicPeriod"/>
            </a:pPr>
            <a:r>
              <a:rPr lang="ko-KR" altLang="en-US" sz="2400" b="1" dirty="0" smtClean="0"/>
              <a:t>결과 시각화 </a:t>
            </a:r>
            <a:r>
              <a:rPr lang="en-US" altLang="ko-KR" sz="2400" b="1" dirty="0" smtClean="0"/>
              <a:t>+ </a:t>
            </a:r>
            <a:r>
              <a:rPr lang="en-US" altLang="ko-KR" sz="2400" b="1" dirty="0" err="1" smtClean="0"/>
              <a:t>Jupyter</a:t>
            </a:r>
            <a:r>
              <a:rPr lang="en-US" altLang="ko-KR" sz="2400" b="1" dirty="0" smtClean="0"/>
              <a:t> </a:t>
            </a:r>
          </a:p>
          <a:p>
            <a:pPr marL="457200" indent="-457200">
              <a:buAutoNum type="arabicPeriod"/>
            </a:pPr>
            <a:r>
              <a:rPr lang="ko-KR" altLang="en-US" sz="2400" b="1" dirty="0" smtClean="0"/>
              <a:t>데이터 시각화 팀원 모집</a:t>
            </a:r>
            <a:endParaRPr lang="en-US" altLang="ko-KR" sz="2400" b="1" dirty="0" smtClean="0"/>
          </a:p>
          <a:p>
            <a:pPr marL="457200" indent="-457200">
              <a:buAutoNum type="arabicPeriod"/>
            </a:pP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1165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2625" y="1021881"/>
            <a:ext cx="86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 err="1"/>
              <a:t>데이터셋과</a:t>
            </a:r>
            <a:r>
              <a:rPr lang="ko-KR" altLang="en-US" sz="2800" b="1" dirty="0"/>
              <a:t> 사용 알고리즘</a:t>
            </a:r>
            <a:endParaRPr lang="en-US" altLang="ko-KR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526" y="1699638"/>
            <a:ext cx="10048667" cy="48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2625" y="1021881"/>
            <a:ext cx="86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 err="1"/>
              <a:t>데이터셋과</a:t>
            </a:r>
            <a:r>
              <a:rPr lang="ko-KR" altLang="en-US" sz="2800" b="1" dirty="0"/>
              <a:t> 사용 알고리즘</a:t>
            </a:r>
            <a:endParaRPr lang="en-US" altLang="ko-KR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318" y="2011898"/>
            <a:ext cx="4706798" cy="26491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401" y="1883252"/>
            <a:ext cx="2464237" cy="18495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25" y="4004529"/>
            <a:ext cx="4245191" cy="28249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58" y="4073386"/>
            <a:ext cx="2932282" cy="268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815579" y="2682618"/>
            <a:ext cx="1444658" cy="9245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2625" y="1021881"/>
            <a:ext cx="86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 err="1"/>
              <a:t>데이터셋과</a:t>
            </a:r>
            <a:r>
              <a:rPr lang="ko-KR" altLang="en-US" sz="2800" b="1" dirty="0"/>
              <a:t> 사용 알고리즘</a:t>
            </a:r>
            <a:endParaRPr lang="en-US" altLang="ko-KR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2" name="직사각형 11"/>
          <p:cNvSpPr/>
          <p:nvPr/>
        </p:nvSpPr>
        <p:spPr>
          <a:xfrm>
            <a:off x="2347090" y="4392916"/>
            <a:ext cx="25830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Very Deep Convolutional Networks for Large-Scale Image Recognition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ko-KR" altLang="en-US" dirty="0">
                <a:solidFill>
                  <a:srgbClr val="000000"/>
                </a:solidFill>
              </a:rPr>
              <a:t>대규모 이미지 인식을 위한 </a:t>
            </a:r>
            <a:r>
              <a:rPr lang="ko-KR" altLang="en-US" dirty="0" err="1">
                <a:solidFill>
                  <a:srgbClr val="000000"/>
                </a:solidFill>
              </a:rPr>
              <a:t>합성곱</a:t>
            </a:r>
            <a:r>
              <a:rPr lang="ko-KR" altLang="en-US" dirty="0">
                <a:solidFill>
                  <a:srgbClr val="000000"/>
                </a:solidFill>
              </a:rPr>
              <a:t> 신경망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21305" y="2885483"/>
            <a:ext cx="1537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VGG-16</a:t>
            </a:r>
          </a:p>
        </p:txBody>
      </p:sp>
      <p:pic>
        <p:nvPicPr>
          <p:cNvPr id="1026" name="Picture 2" descr="VGG 아키텍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071" y="1599881"/>
            <a:ext cx="5042043" cy="512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48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/>
          <p:cNvSpPr/>
          <p:nvPr/>
        </p:nvSpPr>
        <p:spPr>
          <a:xfrm>
            <a:off x="2815579" y="2682618"/>
            <a:ext cx="1444658" cy="92450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52625" y="1021881"/>
            <a:ext cx="86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 err="1"/>
              <a:t>데이터셋과</a:t>
            </a:r>
            <a:r>
              <a:rPr lang="ko-KR" altLang="en-US" sz="2800" b="1" dirty="0"/>
              <a:t> 사용 알고리즘</a:t>
            </a:r>
            <a:endParaRPr lang="en-US" altLang="ko-KR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2" name="직사각형 11"/>
          <p:cNvSpPr/>
          <p:nvPr/>
        </p:nvSpPr>
        <p:spPr>
          <a:xfrm>
            <a:off x="2347090" y="4392917"/>
            <a:ext cx="25830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solidFill>
                  <a:srgbClr val="000000"/>
                </a:solidFill>
              </a:rPr>
              <a:t>Deep Residual Learning for Image </a:t>
            </a:r>
            <a:r>
              <a:rPr lang="en-US" altLang="ko-KR" dirty="0" smtClean="0">
                <a:solidFill>
                  <a:srgbClr val="000000"/>
                </a:solidFill>
              </a:rPr>
              <a:t>Recognition</a:t>
            </a:r>
          </a:p>
          <a:p>
            <a:pPr fontAlgn="base"/>
            <a:r>
              <a:rPr lang="en-US" altLang="ko-KR" dirty="0" smtClean="0">
                <a:solidFill>
                  <a:srgbClr val="000000"/>
                </a:solidFill>
              </a:rPr>
              <a:t>(</a:t>
            </a:r>
            <a:r>
              <a:rPr lang="ko-KR" altLang="en-US" dirty="0">
                <a:solidFill>
                  <a:srgbClr val="000000"/>
                </a:solidFill>
              </a:rPr>
              <a:t>이미지 인식을 위한 </a:t>
            </a:r>
            <a:endParaRPr lang="en-US" altLang="ko-KR" dirty="0" smtClean="0">
              <a:solidFill>
                <a:srgbClr val="000000"/>
              </a:solidFill>
            </a:endParaRPr>
          </a:p>
          <a:p>
            <a:pPr fontAlgn="base"/>
            <a:r>
              <a:rPr lang="ko-KR" altLang="en-US" dirty="0" smtClean="0">
                <a:solidFill>
                  <a:srgbClr val="000000"/>
                </a:solidFill>
              </a:rPr>
              <a:t>깊은 </a:t>
            </a:r>
            <a:r>
              <a:rPr lang="ko-KR" altLang="en-US" dirty="0">
                <a:solidFill>
                  <a:srgbClr val="000000"/>
                </a:solidFill>
              </a:rPr>
              <a:t>잔존 학습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2721" y="2885483"/>
            <a:ext cx="1645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ResNet50</a:t>
            </a:r>
          </a:p>
        </p:txBody>
      </p:sp>
      <p:pic>
        <p:nvPicPr>
          <p:cNvPr id="2050" name="Picture 2" descr="레스 넷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220" y="2420981"/>
            <a:ext cx="3568899" cy="819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10451" y="1760220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다른 알고리즘들과의 비교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83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2625" y="1021881"/>
            <a:ext cx="86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 smtClean="0"/>
              <a:t>코드</a:t>
            </a:r>
            <a:endParaRPr lang="en-US" altLang="ko-KR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1" y="2054542"/>
            <a:ext cx="11012357" cy="360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51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2625" y="1021881"/>
            <a:ext cx="86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 smtClean="0"/>
              <a:t>코드</a:t>
            </a:r>
            <a:endParaRPr lang="en-US" altLang="ko-KR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535" y="2273618"/>
            <a:ext cx="96583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57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52625" y="1021881"/>
            <a:ext cx="8602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 err="1"/>
              <a:t>텐서플로우에서의</a:t>
            </a:r>
            <a:r>
              <a:rPr lang="ko-KR" altLang="en-US" sz="2800" b="1" dirty="0"/>
              <a:t> 코드</a:t>
            </a:r>
            <a:endParaRPr lang="en-US" altLang="ko-KR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646045"/>
            <a:ext cx="9230678" cy="207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3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4212</TotalTime>
  <Words>419</Words>
  <Application>Microsoft Office PowerPoint</Application>
  <PresentationFormat>와이드스크린</PresentationFormat>
  <Paragraphs>102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YI JI EUN</cp:lastModifiedBy>
  <cp:revision>39</cp:revision>
  <dcterms:created xsi:type="dcterms:W3CDTF">2019-09-03T09:13:39Z</dcterms:created>
  <dcterms:modified xsi:type="dcterms:W3CDTF">2019-10-07T10:24:11Z</dcterms:modified>
</cp:coreProperties>
</file>