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9" r:id="rId4"/>
    <p:sldId id="270" r:id="rId5"/>
    <p:sldId id="271" r:id="rId6"/>
    <p:sldId id="268" r:id="rId7"/>
    <p:sldId id="265" r:id="rId8"/>
    <p:sldId id="273" r:id="rId9"/>
    <p:sldId id="274" r:id="rId10"/>
    <p:sldId id="275" r:id="rId11"/>
    <p:sldId id="27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5795-FEE4-429D-9FF4-FFEC2D23D45C}" type="datetimeFigureOut">
              <a:rPr lang="ko-KR" altLang="en-US" smtClean="0"/>
              <a:t>2019-10-01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22456" y="230716"/>
            <a:ext cx="567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</a:t>
            </a:r>
            <a:r>
              <a:rPr lang="en-US" altLang="ko-KR" sz="3600" b="1" dirty="0" smtClean="0"/>
              <a:t>Study_2_10/08</a:t>
            </a:r>
            <a:endParaRPr lang="ko-KR" altLang="en-US" sz="3600" b="1" dirty="0"/>
          </a:p>
        </p:txBody>
      </p:sp>
      <p:sp>
        <p:nvSpPr>
          <p:cNvPr id="12" name="직사각형 11"/>
          <p:cNvSpPr/>
          <p:nvPr/>
        </p:nvSpPr>
        <p:spPr>
          <a:xfrm>
            <a:off x="412404" y="1044169"/>
            <a:ext cx="308725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0070C0"/>
                </a:solidFill>
              </a:rPr>
              <a:t>나의 첫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딥러닝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r>
              <a:rPr lang="en-US" altLang="ko-KR" sz="1000" b="1" dirty="0" smtClean="0">
                <a:solidFill>
                  <a:srgbClr val="0070C0"/>
                </a:solidFill>
              </a:rPr>
              <a:t>1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장 최고급 요리를 먹을 시간</a:t>
            </a:r>
            <a:endParaRPr lang="en-US" altLang="ko-KR" sz="1000" b="1" dirty="0" smtClean="0">
              <a:solidFill>
                <a:srgbClr val="0070C0"/>
              </a:solidFill>
            </a:endParaRPr>
          </a:p>
          <a:p>
            <a:r>
              <a:rPr lang="ko-KR" altLang="en-US" sz="1000" b="1" dirty="0" smtClean="0">
                <a:solidFill>
                  <a:srgbClr val="0070C0"/>
                </a:solidFill>
              </a:rPr>
              <a:t>2</a:t>
            </a:r>
            <a:r>
              <a:rPr lang="ko-KR" altLang="en-US" sz="1000" b="1" dirty="0">
                <a:solidFill>
                  <a:srgbClr val="0070C0"/>
                </a:solidFill>
              </a:rPr>
              <a:t>장 처음 해 보는 </a:t>
            </a:r>
            <a:r>
              <a:rPr lang="ko-KR" altLang="en-US" sz="1000" b="1" dirty="0" err="1" smtClean="0">
                <a:solidFill>
                  <a:srgbClr val="0070C0"/>
                </a:solidFill>
              </a:rPr>
              <a:t>딥러닝</a:t>
            </a:r>
            <a:endParaRPr lang="en-US" altLang="ko-KR" sz="1000" b="1" dirty="0" smtClean="0">
              <a:solidFill>
                <a:srgbClr val="0070C0"/>
              </a:solidFill>
            </a:endParaRPr>
          </a:p>
          <a:p>
            <a:endParaRPr lang="en-US" altLang="ko-KR" sz="800" b="1" dirty="0">
              <a:solidFill>
                <a:srgbClr val="0070C0"/>
              </a:solidFill>
            </a:endParaRPr>
          </a:p>
          <a:p>
            <a:r>
              <a:rPr lang="ko-KR" altLang="en-US" sz="1400" b="1" dirty="0" err="1" smtClean="0">
                <a:solidFill>
                  <a:srgbClr val="C00000"/>
                </a:solidFill>
              </a:rPr>
              <a:t>딥러닝의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동작 원리</a:t>
            </a:r>
          </a:p>
          <a:p>
            <a:r>
              <a:rPr lang="ko-KR" altLang="en-US" sz="1000" b="1" dirty="0">
                <a:solidFill>
                  <a:srgbClr val="C00000"/>
                </a:solidFill>
              </a:rPr>
              <a:t>3장 가장 훌륭한 예측선 긋기: 선형 회귀</a:t>
            </a:r>
          </a:p>
          <a:p>
            <a:r>
              <a:rPr lang="ko-KR" altLang="en-US" sz="1000" b="1" dirty="0">
                <a:solidFill>
                  <a:srgbClr val="C00000"/>
                </a:solidFill>
              </a:rPr>
              <a:t>4장 오차 수정하기: 경사 </a:t>
            </a:r>
            <a:r>
              <a:rPr lang="ko-KR" altLang="en-US" sz="1000" b="1" dirty="0" err="1">
                <a:solidFill>
                  <a:srgbClr val="C00000"/>
                </a:solidFill>
              </a:rPr>
              <a:t>하강법</a:t>
            </a:r>
            <a:endParaRPr lang="ko-KR" altLang="en-US" sz="1000" b="1" dirty="0">
              <a:solidFill>
                <a:srgbClr val="C00000"/>
              </a:solidFill>
            </a:endParaRPr>
          </a:p>
          <a:p>
            <a:r>
              <a:rPr lang="ko-KR" altLang="en-US" sz="1000" b="1" dirty="0">
                <a:solidFill>
                  <a:srgbClr val="0070C0"/>
                </a:solidFill>
              </a:rPr>
              <a:t>5장 참 거짓 판단 장치: 로지스틱 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회귀</a:t>
            </a:r>
            <a:endParaRPr lang="en-US" altLang="ko-KR" sz="1000" b="1" dirty="0" smtClean="0">
              <a:solidFill>
                <a:srgbClr val="0070C0"/>
              </a:solidFill>
            </a:endParaRPr>
          </a:p>
          <a:p>
            <a:endParaRPr lang="ko-KR" altLang="en-US" sz="800" dirty="0">
              <a:solidFill>
                <a:srgbClr val="0070C0"/>
              </a:solidFill>
            </a:endParaRPr>
          </a:p>
          <a:p>
            <a:r>
              <a:rPr lang="ko-KR" altLang="en-US" sz="1400" b="1" dirty="0" smtClean="0">
                <a:solidFill>
                  <a:srgbClr val="0070C0"/>
                </a:solidFill>
              </a:rPr>
              <a:t>신경망의 </a:t>
            </a:r>
            <a:r>
              <a:rPr lang="ko-KR" altLang="en-US" sz="1400" b="1" dirty="0">
                <a:solidFill>
                  <a:srgbClr val="0070C0"/>
                </a:solidFill>
              </a:rPr>
              <a:t>이해</a:t>
            </a:r>
          </a:p>
          <a:p>
            <a:r>
              <a:rPr lang="ko-KR" altLang="en-US" sz="1000" b="1" dirty="0">
                <a:solidFill>
                  <a:srgbClr val="0070C0"/>
                </a:solidFill>
              </a:rPr>
              <a:t>6장 </a:t>
            </a:r>
            <a:r>
              <a:rPr lang="ko-KR" altLang="en-US" sz="1000" b="1" dirty="0" err="1">
                <a:solidFill>
                  <a:srgbClr val="0070C0"/>
                </a:solidFill>
              </a:rPr>
              <a:t>퍼셉트론</a:t>
            </a:r>
            <a:endParaRPr lang="ko-KR" altLang="en-US" sz="1000" b="1" dirty="0">
              <a:solidFill>
                <a:srgbClr val="0070C0"/>
              </a:solidFill>
            </a:endParaRPr>
          </a:p>
          <a:p>
            <a:r>
              <a:rPr lang="ko-KR" altLang="en-US" sz="1000" b="1" dirty="0">
                <a:solidFill>
                  <a:srgbClr val="0070C0"/>
                </a:solidFill>
              </a:rPr>
              <a:t>7장 다층 </a:t>
            </a:r>
            <a:r>
              <a:rPr lang="ko-KR" altLang="en-US" sz="1000" b="1" dirty="0" err="1">
                <a:solidFill>
                  <a:srgbClr val="0070C0"/>
                </a:solidFill>
              </a:rPr>
              <a:t>퍼셉트론</a:t>
            </a:r>
            <a:endParaRPr lang="ko-KR" altLang="en-US" sz="1000" b="1" dirty="0">
              <a:solidFill>
                <a:srgbClr val="0070C0"/>
              </a:solidFill>
            </a:endParaRPr>
          </a:p>
          <a:p>
            <a:r>
              <a:rPr lang="ko-KR" altLang="en-US" sz="1000" b="1" dirty="0">
                <a:solidFill>
                  <a:srgbClr val="0070C0"/>
                </a:solidFill>
              </a:rPr>
              <a:t>8장 오차 </a:t>
            </a:r>
            <a:r>
              <a:rPr lang="ko-KR" altLang="en-US" sz="1000" b="1" dirty="0" err="1">
                <a:solidFill>
                  <a:srgbClr val="0070C0"/>
                </a:solidFill>
              </a:rPr>
              <a:t>역전파</a:t>
            </a:r>
            <a:endParaRPr lang="ko-KR" altLang="en-US" sz="1000" b="1" dirty="0">
              <a:solidFill>
                <a:srgbClr val="0070C0"/>
              </a:solidFill>
            </a:endParaRPr>
          </a:p>
          <a:p>
            <a:r>
              <a:rPr lang="ko-KR" altLang="en-US" sz="1000" b="1" dirty="0">
                <a:solidFill>
                  <a:srgbClr val="0070C0"/>
                </a:solidFill>
              </a:rPr>
              <a:t>9장 신경망에서 </a:t>
            </a:r>
            <a:r>
              <a:rPr lang="ko-KR" altLang="en-US" sz="1000" b="1" dirty="0" err="1" smtClean="0">
                <a:solidFill>
                  <a:srgbClr val="0070C0"/>
                </a:solidFill>
              </a:rPr>
              <a:t>딥러닝으로</a:t>
            </a:r>
            <a:endParaRPr lang="en-US" altLang="ko-KR" sz="1000" b="1" dirty="0" smtClean="0">
              <a:solidFill>
                <a:srgbClr val="0070C0"/>
              </a:solidFill>
            </a:endParaRPr>
          </a:p>
          <a:p>
            <a:endParaRPr lang="ko-KR" altLang="en-US" sz="800" dirty="0">
              <a:solidFill>
                <a:srgbClr val="0070C0"/>
              </a:solidFill>
            </a:endParaRPr>
          </a:p>
          <a:p>
            <a:r>
              <a:rPr lang="ko-KR" altLang="en-US" sz="1400" b="1" dirty="0" err="1" smtClean="0">
                <a:solidFill>
                  <a:srgbClr val="0070C0"/>
                </a:solidFill>
              </a:rPr>
              <a:t>딥러닝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기본기 다지기</a:t>
            </a:r>
          </a:p>
          <a:p>
            <a:r>
              <a:rPr lang="ko-KR" altLang="en-US" sz="1000" b="1" dirty="0">
                <a:solidFill>
                  <a:srgbClr val="0070C0"/>
                </a:solidFill>
              </a:rPr>
              <a:t>10장 모델 설계하기</a:t>
            </a:r>
          </a:p>
          <a:p>
            <a:r>
              <a:rPr lang="ko-KR" altLang="en-US" sz="1000" b="1" dirty="0" smtClean="0">
                <a:solidFill>
                  <a:srgbClr val="0070C0"/>
                </a:solidFill>
              </a:rPr>
              <a:t>11</a:t>
            </a:r>
            <a:r>
              <a:rPr lang="ko-KR" altLang="en-US" sz="1000" b="1" dirty="0">
                <a:solidFill>
                  <a:srgbClr val="0070C0"/>
                </a:solidFill>
              </a:rPr>
              <a:t>장 데이터 다루기</a:t>
            </a:r>
          </a:p>
          <a:p>
            <a:r>
              <a:rPr lang="ko-KR" altLang="en-US" sz="1000" b="1" dirty="0" smtClean="0">
                <a:solidFill>
                  <a:srgbClr val="0070C0"/>
                </a:solidFill>
              </a:rPr>
              <a:t>12</a:t>
            </a:r>
            <a:r>
              <a:rPr lang="ko-KR" altLang="en-US" sz="1000" b="1" dirty="0">
                <a:solidFill>
                  <a:srgbClr val="0070C0"/>
                </a:solidFill>
              </a:rPr>
              <a:t>장 다중 분류 문제 해결하기</a:t>
            </a:r>
          </a:p>
          <a:p>
            <a:r>
              <a:rPr lang="ko-KR" altLang="en-US" sz="1000" b="1" dirty="0" smtClean="0">
                <a:solidFill>
                  <a:srgbClr val="0070C0"/>
                </a:solidFill>
              </a:rPr>
              <a:t>13</a:t>
            </a:r>
            <a:r>
              <a:rPr lang="ko-KR" altLang="en-US" sz="1000" b="1" dirty="0">
                <a:solidFill>
                  <a:srgbClr val="0070C0"/>
                </a:solidFill>
              </a:rPr>
              <a:t>장 </a:t>
            </a:r>
            <a:r>
              <a:rPr lang="ko-KR" altLang="en-US" sz="1000" b="1" dirty="0" err="1">
                <a:solidFill>
                  <a:srgbClr val="0070C0"/>
                </a:solidFill>
              </a:rPr>
              <a:t>과적합</a:t>
            </a:r>
            <a:r>
              <a:rPr lang="ko-KR" altLang="en-US" sz="1000" b="1" dirty="0">
                <a:solidFill>
                  <a:srgbClr val="0070C0"/>
                </a:solidFill>
              </a:rPr>
              <a:t> 피하기</a:t>
            </a:r>
          </a:p>
          <a:p>
            <a:r>
              <a:rPr lang="ko-KR" altLang="en-US" sz="1000" b="1" dirty="0" smtClean="0">
                <a:solidFill>
                  <a:srgbClr val="0070C0"/>
                </a:solidFill>
              </a:rPr>
              <a:t>14</a:t>
            </a:r>
            <a:r>
              <a:rPr lang="ko-KR" altLang="en-US" sz="1000" b="1" dirty="0">
                <a:solidFill>
                  <a:srgbClr val="0070C0"/>
                </a:solidFill>
              </a:rPr>
              <a:t>장 베스트 모델 만들기</a:t>
            </a:r>
          </a:p>
          <a:p>
            <a:r>
              <a:rPr lang="ko-KR" altLang="en-US" sz="1000" b="1" dirty="0" smtClean="0">
                <a:solidFill>
                  <a:srgbClr val="0070C0"/>
                </a:solidFill>
              </a:rPr>
              <a:t>15</a:t>
            </a:r>
            <a:r>
              <a:rPr lang="ko-KR" altLang="en-US" sz="1000" b="1" dirty="0">
                <a:solidFill>
                  <a:srgbClr val="0070C0"/>
                </a:solidFill>
              </a:rPr>
              <a:t>장 선형 회귀 적용하기</a:t>
            </a:r>
          </a:p>
          <a:p>
            <a:endParaRPr lang="en-US" altLang="ko-KR" sz="800" b="1" dirty="0">
              <a:solidFill>
                <a:srgbClr val="0070C0"/>
              </a:solidFill>
            </a:endParaRPr>
          </a:p>
          <a:p>
            <a:r>
              <a:rPr lang="ko-KR" altLang="en-US" sz="1400" b="1" dirty="0" err="1" smtClean="0">
                <a:solidFill>
                  <a:srgbClr val="0070C0"/>
                </a:solidFill>
              </a:rPr>
              <a:t>딥러닝의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활용</a:t>
            </a:r>
          </a:p>
          <a:p>
            <a:r>
              <a:rPr lang="ko-KR" altLang="en-US" sz="1000" b="1" dirty="0">
                <a:solidFill>
                  <a:srgbClr val="0070C0"/>
                </a:solidFill>
              </a:rPr>
              <a:t>16장 이미지 인식의 꽃, CNN 익히기 204</a:t>
            </a:r>
          </a:p>
          <a:p>
            <a:r>
              <a:rPr lang="ko-KR" altLang="en-US" sz="1000" b="1" dirty="0">
                <a:solidFill>
                  <a:srgbClr val="0070C0"/>
                </a:solidFill>
              </a:rPr>
              <a:t>17장 시퀀스 배열로 다루는 순환 신경망(RNN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30393" y="988766"/>
            <a:ext cx="35827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1장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서울시 구별 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CCTV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현황분석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C00000"/>
                </a:solidFill>
              </a:rPr>
              <a:t>2장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서울시 범죄현황분석</a:t>
            </a:r>
            <a:endParaRPr lang="en-US" altLang="ko-KR" sz="1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70C0"/>
                </a:solidFill>
              </a:rPr>
              <a:t>3</a:t>
            </a:r>
            <a:r>
              <a:rPr lang="ko-KR" altLang="en-US" sz="1400" b="1" dirty="0">
                <a:solidFill>
                  <a:srgbClr val="0070C0"/>
                </a:solidFill>
              </a:rPr>
              <a:t>장 시카고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샌드위치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맛집분석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4장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셀프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주요소는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 정말 저렴할까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70C0"/>
                </a:solidFill>
              </a:rPr>
              <a:t>5</a:t>
            </a:r>
            <a:r>
              <a:rPr lang="ko-KR" altLang="en-US" sz="1400" b="1" dirty="0">
                <a:solidFill>
                  <a:srgbClr val="0070C0"/>
                </a:solidFill>
              </a:rPr>
              <a:t>장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우리나라 인구 소멸 위기 지역 분석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70C0"/>
                </a:solidFill>
              </a:rPr>
              <a:t>6</a:t>
            </a:r>
            <a:r>
              <a:rPr lang="ko-KR" altLang="en-US" sz="1400" b="1" dirty="0">
                <a:solidFill>
                  <a:srgbClr val="0070C0"/>
                </a:solidFill>
              </a:rPr>
              <a:t>장 19대 대선 결과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분석</a:t>
            </a:r>
            <a:endParaRPr lang="ko-KR" alt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7장 </a:t>
            </a:r>
            <a:r>
              <a:rPr lang="ko-KR" altLang="en-US" sz="1400" b="1" dirty="0" err="1">
                <a:solidFill>
                  <a:srgbClr val="0070C0"/>
                </a:solidFill>
              </a:rPr>
              <a:t>시계열</a:t>
            </a:r>
            <a:r>
              <a:rPr lang="ko-KR" altLang="en-US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데이터를 </a:t>
            </a:r>
            <a:r>
              <a:rPr lang="ko-KR" altLang="en-US" sz="1400" b="1" dirty="0" err="1" smtClean="0">
                <a:solidFill>
                  <a:srgbClr val="0070C0"/>
                </a:solidFill>
              </a:rPr>
              <a:t>다루어보자</a:t>
            </a:r>
            <a:endParaRPr lang="en-US" altLang="ko-KR" sz="14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70C0"/>
                </a:solidFill>
              </a:rPr>
              <a:t>8</a:t>
            </a:r>
            <a:r>
              <a:rPr lang="ko-KR" altLang="en-US" sz="1400" b="1" dirty="0">
                <a:solidFill>
                  <a:srgbClr val="0070C0"/>
                </a:solidFill>
              </a:rPr>
              <a:t>장 자연어 </a:t>
            </a:r>
            <a:r>
              <a:rPr lang="ko-KR" altLang="en-US" sz="1400" b="1" dirty="0" smtClean="0">
                <a:solidFill>
                  <a:srgbClr val="0070C0"/>
                </a:solidFill>
              </a:rPr>
              <a:t>처리 시작하기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5682671" y="1496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 err="1" smtClean="0">
                <a:solidFill>
                  <a:srgbClr val="C00000"/>
                </a:solidFill>
              </a:rPr>
              <a:t>딥러닝의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 동작원리</a:t>
            </a:r>
            <a:endParaRPr lang="en-US" altLang="ko-KR" sz="3200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4</a:t>
            </a:r>
            <a:r>
              <a:rPr lang="ko-KR" altLang="en-US" b="1" dirty="0" smtClean="0">
                <a:solidFill>
                  <a:srgbClr val="C00000"/>
                </a:solidFill>
              </a:rPr>
              <a:t>장 오차수정하기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경사하강법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842" y="1110285"/>
            <a:ext cx="4076467" cy="3231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 smtClean="0">
                <a:solidFill>
                  <a:schemeClr val="bg1"/>
                </a:solidFill>
              </a:rPr>
              <a:t>경사하강법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(Gradient-Descent)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 실습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-</a:t>
            </a:r>
            <a:r>
              <a:rPr lang="ko-KR" altLang="en-US" sz="1500" b="1" dirty="0" err="1" smtClean="0">
                <a:solidFill>
                  <a:schemeClr val="bg1"/>
                </a:solidFill>
              </a:rPr>
              <a:t>다중회귀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8805" y="1107500"/>
            <a:ext cx="1587731" cy="3231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실행결과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0" y="1521230"/>
            <a:ext cx="2947988" cy="50874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805" y="1521230"/>
            <a:ext cx="3954570" cy="22519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139" y="4064958"/>
            <a:ext cx="3207154" cy="26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4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2. Section: Data analysis</a:t>
            </a:r>
            <a:endParaRPr lang="ko-KR" altLang="en-US" sz="3200" b="1" dirty="0"/>
          </a:p>
        </p:txBody>
      </p:sp>
      <p:sp>
        <p:nvSpPr>
          <p:cNvPr id="4" name="직사각형 3"/>
          <p:cNvSpPr/>
          <p:nvPr/>
        </p:nvSpPr>
        <p:spPr>
          <a:xfrm>
            <a:off x="5527963" y="28558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ko-KR" altLang="en-US" b="1" dirty="0" smtClean="0">
                <a:solidFill>
                  <a:srgbClr val="0070C0"/>
                </a:solidFill>
              </a:rPr>
              <a:t>장 </a:t>
            </a:r>
            <a:r>
              <a:rPr lang="ko-KR" altLang="en-US" b="1" dirty="0" smtClean="0">
                <a:solidFill>
                  <a:srgbClr val="0070C0"/>
                </a:solidFill>
              </a:rPr>
              <a:t>서울시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범죄현황</a:t>
            </a:r>
            <a:r>
              <a:rPr lang="ko-KR" altLang="en-US" b="1" dirty="0" smtClean="0">
                <a:solidFill>
                  <a:srgbClr val="0070C0"/>
                </a:solidFill>
              </a:rPr>
              <a:t> 분석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018" y="1110780"/>
            <a:ext cx="8005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https://notebooks.azure.com/leisureurban/projects/my-session-2019-2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65017" y="1935978"/>
            <a:ext cx="80051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&gt;</a:t>
            </a:r>
            <a:r>
              <a:rPr lang="ko-KR" altLang="en-US" dirty="0" smtClean="0"/>
              <a:t>데이터 획득하기</a:t>
            </a:r>
            <a:endParaRPr lang="en-US" altLang="ko-KR" dirty="0" smtClean="0"/>
          </a:p>
          <a:p>
            <a:r>
              <a:rPr lang="en-US" altLang="ko-KR" dirty="0" smtClean="0"/>
              <a:t>&gt;Pandas</a:t>
            </a:r>
            <a:r>
              <a:rPr lang="ko-KR" altLang="en-US" dirty="0" smtClean="0"/>
              <a:t>를 이용하여 데이터 정리하기</a:t>
            </a:r>
            <a:endParaRPr lang="en-US" altLang="ko-KR" dirty="0" smtClean="0"/>
          </a:p>
          <a:p>
            <a:r>
              <a:rPr lang="en-US" altLang="ko-KR" dirty="0" smtClean="0"/>
              <a:t>&gt;</a:t>
            </a:r>
            <a:r>
              <a:rPr lang="ko-KR" altLang="en-US" dirty="0" err="1" smtClean="0"/>
              <a:t>지도정보를</a:t>
            </a:r>
            <a:r>
              <a:rPr lang="ko-KR" altLang="en-US" dirty="0" smtClean="0"/>
              <a:t> 얻을 수 있는 </a:t>
            </a:r>
            <a:r>
              <a:rPr lang="en-US" altLang="ko-KR" dirty="0" smtClean="0"/>
              <a:t>Google Maps</a:t>
            </a:r>
          </a:p>
          <a:p>
            <a:r>
              <a:rPr lang="en-US" altLang="ko-KR" dirty="0" smtClean="0"/>
              <a:t>&gt;Google Maps</a:t>
            </a:r>
            <a:r>
              <a:rPr lang="ko-KR" altLang="en-US" dirty="0" smtClean="0"/>
              <a:t>를 이용해서 주소와 위도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경도 정보 얻기</a:t>
            </a:r>
            <a:endParaRPr lang="en-US" altLang="ko-KR" dirty="0" smtClean="0"/>
          </a:p>
          <a:p>
            <a:r>
              <a:rPr lang="en-US" altLang="ko-KR" dirty="0" smtClean="0"/>
              <a:t>&gt;</a:t>
            </a:r>
            <a:r>
              <a:rPr lang="en-US" altLang="ko-KR" dirty="0" smtClean="0"/>
              <a:t>Pandas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pivot_table</a:t>
            </a:r>
            <a:r>
              <a:rPr lang="ko-KR" altLang="en-US" dirty="0" smtClean="0"/>
              <a:t>학습하기</a:t>
            </a:r>
            <a:endParaRPr lang="en-US" altLang="ko-KR" dirty="0" smtClean="0"/>
          </a:p>
          <a:p>
            <a:r>
              <a:rPr lang="en-US" altLang="ko-KR" dirty="0" smtClean="0"/>
              <a:t>&gt;</a:t>
            </a:r>
            <a:r>
              <a:rPr lang="en-US" altLang="ko-KR" dirty="0" err="1" smtClean="0"/>
              <a:t>pivot_table</a:t>
            </a:r>
            <a:r>
              <a:rPr lang="ko-KR" altLang="en-US" dirty="0" smtClean="0"/>
              <a:t>을 이용해서 데이터 정리하기</a:t>
            </a:r>
            <a:endParaRPr lang="en-US" altLang="ko-KR" dirty="0" smtClean="0"/>
          </a:p>
          <a:p>
            <a:r>
              <a:rPr lang="en-US" altLang="ko-KR" dirty="0" smtClean="0"/>
              <a:t>&gt;</a:t>
            </a:r>
            <a:r>
              <a:rPr lang="ko-KR" altLang="en-US" dirty="0" smtClean="0"/>
              <a:t>데이터 표현을 위해 다듬기</a:t>
            </a:r>
            <a:endParaRPr lang="en-US" altLang="ko-KR" dirty="0" smtClean="0"/>
          </a:p>
          <a:p>
            <a:r>
              <a:rPr lang="en-US" altLang="ko-KR" dirty="0" smtClean="0"/>
              <a:t>&gt;</a:t>
            </a:r>
            <a:r>
              <a:rPr lang="ko-KR" altLang="en-US" dirty="0" smtClean="0"/>
              <a:t>좀 더 편리한 시각화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Seaborn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단락은 진행 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026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5682671" y="149666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 err="1" smtClean="0">
                <a:solidFill>
                  <a:srgbClr val="C00000"/>
                </a:solidFill>
              </a:rPr>
              <a:t>딥러닝의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 동작원리</a:t>
            </a:r>
            <a:endParaRPr lang="en-US" altLang="ko-KR" sz="3200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3</a:t>
            </a:r>
            <a:r>
              <a:rPr lang="ko-KR" altLang="en-US" b="1" dirty="0" smtClean="0">
                <a:solidFill>
                  <a:srgbClr val="C00000"/>
                </a:solidFill>
              </a:rPr>
              <a:t>장 가장 훌륭한 예측선 긋기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선형회귀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288439"/>
            <a:ext cx="6096000" cy="981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b="26772"/>
          <a:stretch/>
        </p:blipFill>
        <p:spPr>
          <a:xfrm>
            <a:off x="2812475" y="2110588"/>
            <a:ext cx="6067425" cy="73236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3264"/>
          <a:stretch/>
        </p:blipFill>
        <p:spPr>
          <a:xfrm>
            <a:off x="296024" y="3805516"/>
            <a:ext cx="5027813" cy="27489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122" y="2851266"/>
            <a:ext cx="5984647" cy="90563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43327" t="1" r="36998" b="86512"/>
          <a:stretch/>
        </p:blipFill>
        <p:spPr>
          <a:xfrm>
            <a:off x="1901603" y="6265150"/>
            <a:ext cx="1066866" cy="42349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494772" y="4986376"/>
            <a:ext cx="5357997" cy="1487385"/>
            <a:chOff x="3494772" y="4495926"/>
            <a:chExt cx="5357997" cy="148738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6"/>
            <a:srcRect b="54820"/>
            <a:stretch/>
          </p:blipFill>
          <p:spPr>
            <a:xfrm>
              <a:off x="3494772" y="4495926"/>
              <a:ext cx="5357997" cy="79697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74048" y="5466336"/>
              <a:ext cx="2042884" cy="516975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0621" y="4517378"/>
            <a:ext cx="11620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7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5682671" y="149666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 err="1" smtClean="0">
                <a:solidFill>
                  <a:srgbClr val="C00000"/>
                </a:solidFill>
              </a:rPr>
              <a:t>딥러닝의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 동작원리</a:t>
            </a:r>
            <a:endParaRPr lang="en-US" altLang="ko-KR" sz="3200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3</a:t>
            </a:r>
            <a:r>
              <a:rPr lang="ko-KR" altLang="en-US" b="1" dirty="0" smtClean="0">
                <a:solidFill>
                  <a:srgbClr val="C00000"/>
                </a:solidFill>
              </a:rPr>
              <a:t>장 가장 훌륭한 예측선 긋기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선형회귀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4" y="1434555"/>
            <a:ext cx="3161347" cy="5274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451" y="1126911"/>
            <a:ext cx="1587731" cy="3231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</a:rPr>
              <a:t>선형 회귀 실습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1" y="6594937"/>
            <a:ext cx="1147156" cy="20933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770913" y="1146307"/>
            <a:ext cx="1587731" cy="1663396"/>
            <a:chOff x="5322917" y="1886140"/>
            <a:chExt cx="1587731" cy="1663396"/>
          </a:xfrm>
        </p:grpSpPr>
        <p:sp>
          <p:nvSpPr>
            <p:cNvPr id="16" name="TextBox 15"/>
            <p:cNvSpPr txBox="1"/>
            <p:nvPr/>
          </p:nvSpPr>
          <p:spPr>
            <a:xfrm>
              <a:off x="5322917" y="1886140"/>
              <a:ext cx="1587731" cy="3231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500" dirty="0" smtClean="0">
                  <a:solidFill>
                    <a:schemeClr val="bg1"/>
                  </a:solidFill>
                </a:rPr>
                <a:t>실행결과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4"/>
            <a:srcRect l="1987" t="6647" r="75067" b="13447"/>
            <a:stretch/>
          </p:blipFill>
          <p:spPr>
            <a:xfrm>
              <a:off x="5322917" y="2377440"/>
              <a:ext cx="1438102" cy="1172096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3133900" y="3626218"/>
            <a:ext cx="5588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‘</a:t>
            </a:r>
            <a:r>
              <a:rPr lang="ko-KR" altLang="en-US" b="1" dirty="0" err="1" smtClean="0"/>
              <a:t>최소제곱법</a:t>
            </a:r>
            <a:r>
              <a:rPr lang="en-US" altLang="ko-KR" b="1" dirty="0" smtClean="0"/>
              <a:t>’</a:t>
            </a:r>
            <a:r>
              <a:rPr lang="ko-KR" altLang="en-US" dirty="0" smtClean="0"/>
              <a:t>만으로는 한계가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왜냐하면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여라개의</a:t>
            </a:r>
            <a:r>
              <a:rPr lang="ko-KR" altLang="en-US" sz="1200" dirty="0" smtClean="0"/>
              <a:t> 입력을 처리하기 위해서는 하나하나 구하는 것보다는 </a:t>
            </a:r>
            <a:r>
              <a:rPr lang="ko-KR" altLang="en-US" sz="1500" dirty="0" smtClean="0"/>
              <a:t>임의의 선을 그리고 난 후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이선이 얼마나 잘 </a:t>
            </a:r>
            <a:r>
              <a:rPr lang="ko-KR" altLang="en-US" sz="1500" dirty="0" err="1" smtClean="0"/>
              <a:t>그렸는지를</a:t>
            </a:r>
            <a:r>
              <a:rPr lang="ko-KR" altLang="en-US" sz="1500" dirty="0" smtClean="0"/>
              <a:t> 평가하여 수정하는 것</a:t>
            </a:r>
            <a:r>
              <a:rPr lang="ko-KR" altLang="en-US" sz="1200" dirty="0" smtClean="0"/>
              <a:t>이 오히려 </a:t>
            </a:r>
            <a:r>
              <a:rPr lang="ko-KR" altLang="en-US" dirty="0" smtClean="0"/>
              <a:t>효율적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ym typeface="Wingdings" panose="05000000000000000000" pitchFamily="2" charset="2"/>
              </a:rPr>
              <a:t>그래서 </a:t>
            </a:r>
            <a:r>
              <a:rPr lang="en-US" altLang="ko-KR" dirty="0" smtClean="0">
                <a:sym typeface="Wingdings" panose="05000000000000000000" pitchFamily="2" charset="2"/>
              </a:rPr>
              <a:t>‘</a:t>
            </a:r>
            <a:r>
              <a:rPr lang="ko-KR" altLang="en-US" b="1" dirty="0" smtClean="0">
                <a:sym typeface="Wingdings" panose="05000000000000000000" pitchFamily="2" charset="2"/>
              </a:rPr>
              <a:t>평균제곱근오차</a:t>
            </a:r>
            <a:r>
              <a:rPr lang="en-US" altLang="ko-KR" b="1" dirty="0" smtClean="0">
                <a:sym typeface="Wingdings" panose="05000000000000000000" pitchFamily="2" charset="2"/>
              </a:rPr>
              <a:t>(root mean square error)’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적용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992583" y="5815770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한마다로</a:t>
            </a:r>
            <a:r>
              <a:rPr lang="ko-KR" altLang="en-US" dirty="0" smtClean="0">
                <a:sym typeface="Wingdings" panose="05000000000000000000" pitchFamily="2" charset="2"/>
              </a:rPr>
              <a:t> 요약하면</a:t>
            </a:r>
            <a:r>
              <a:rPr lang="en-US" altLang="ko-KR" dirty="0" smtClean="0">
                <a:sym typeface="Wingdings" panose="05000000000000000000" pitchFamily="2" charset="2"/>
              </a:rPr>
              <a:t>&lt;&lt;</a:t>
            </a:r>
            <a:r>
              <a:rPr lang="ko-KR" altLang="en-US" dirty="0" smtClean="0">
                <a:sym typeface="Wingdings" panose="05000000000000000000" pitchFamily="2" charset="2"/>
              </a:rPr>
              <a:t>일단 그리고 조금씩 수정해 나가기</a:t>
            </a:r>
            <a:r>
              <a:rPr lang="en-US" altLang="ko-KR" dirty="0" smtClean="0">
                <a:sym typeface="Wingdings" panose="05000000000000000000" pitchFamily="2" charset="2"/>
              </a:rPr>
              <a:t>&gt;&gt;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9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5682671" y="149666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 err="1" smtClean="0">
                <a:solidFill>
                  <a:srgbClr val="C00000"/>
                </a:solidFill>
              </a:rPr>
              <a:t>딥러닝의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 동작원리</a:t>
            </a:r>
            <a:endParaRPr lang="en-US" altLang="ko-KR" sz="3200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3</a:t>
            </a:r>
            <a:r>
              <a:rPr lang="ko-KR" altLang="en-US" b="1" dirty="0" smtClean="0">
                <a:solidFill>
                  <a:srgbClr val="C00000"/>
                </a:solidFill>
              </a:rPr>
              <a:t>장 가장 훌륭한 예측선 긋기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선형회귀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72" y="1288439"/>
            <a:ext cx="6200775" cy="25527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476" y="3841139"/>
            <a:ext cx="2009775" cy="46672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97874" y="4462635"/>
            <a:ext cx="4820551" cy="542925"/>
            <a:chOff x="597874" y="4462635"/>
            <a:chExt cx="4820551" cy="54292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4300" y="4462635"/>
              <a:ext cx="2524125" cy="54292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874" y="4588798"/>
              <a:ext cx="2278330" cy="299086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457200" y="5180786"/>
            <a:ext cx="5329756" cy="609600"/>
            <a:chOff x="457200" y="5180786"/>
            <a:chExt cx="5329756" cy="60960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58031" y="5180786"/>
              <a:ext cx="2828925" cy="60960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7200" y="5376049"/>
              <a:ext cx="2509145" cy="183208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5290" y="4402109"/>
            <a:ext cx="31337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1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5682671" y="149666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 err="1" smtClean="0">
                <a:solidFill>
                  <a:srgbClr val="C00000"/>
                </a:solidFill>
              </a:rPr>
              <a:t>딥러닝의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 동작원리</a:t>
            </a:r>
            <a:endParaRPr lang="en-US" altLang="ko-KR" sz="3200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3</a:t>
            </a:r>
            <a:r>
              <a:rPr lang="ko-KR" altLang="en-US" b="1" dirty="0" smtClean="0">
                <a:solidFill>
                  <a:srgbClr val="C00000"/>
                </a:solidFill>
              </a:rPr>
              <a:t>장 가장 훌륭한 예측선 긋기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선형회귀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95" y="1160163"/>
            <a:ext cx="3133725" cy="485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5" y="1645938"/>
            <a:ext cx="3305175" cy="5076825"/>
          </a:xfrm>
          <a:prstGeom prst="rect">
            <a:avLst/>
          </a:prstGeom>
        </p:spPr>
      </p:pic>
      <p:cxnSp>
        <p:nvCxnSpPr>
          <p:cNvPr id="8" name="꺾인 연결선 7"/>
          <p:cNvCxnSpPr/>
          <p:nvPr/>
        </p:nvCxnSpPr>
        <p:spPr>
          <a:xfrm rot="5400000" flipH="1" flipV="1">
            <a:off x="542166" y="3232420"/>
            <a:ext cx="5024739" cy="1673313"/>
          </a:xfrm>
          <a:prstGeom prst="bentConnector3">
            <a:avLst>
              <a:gd name="adj1" fmla="val -12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882042" y="1546169"/>
            <a:ext cx="964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1773"/>
          <a:stretch/>
        </p:blipFill>
        <p:spPr>
          <a:xfrm>
            <a:off x="4397432" y="1689714"/>
            <a:ext cx="4472247" cy="15716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397432" y="3501031"/>
            <a:ext cx="1587731" cy="3231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실행결과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rcRect l="2931"/>
          <a:stretch/>
        </p:blipFill>
        <p:spPr>
          <a:xfrm>
            <a:off x="4348477" y="3902738"/>
            <a:ext cx="2668387" cy="105650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044" y="5511338"/>
            <a:ext cx="5028121" cy="8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5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6" name="직사각형 5"/>
          <p:cNvSpPr/>
          <p:nvPr/>
        </p:nvSpPr>
        <p:spPr>
          <a:xfrm>
            <a:off x="5682671" y="149666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 err="1" smtClean="0">
                <a:solidFill>
                  <a:srgbClr val="C00000"/>
                </a:solidFill>
              </a:rPr>
              <a:t>딥러닝의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 동작원리</a:t>
            </a:r>
            <a:endParaRPr lang="en-US" altLang="ko-KR" sz="3200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4</a:t>
            </a:r>
            <a:r>
              <a:rPr lang="ko-KR" altLang="en-US" b="1" dirty="0" smtClean="0">
                <a:solidFill>
                  <a:srgbClr val="C00000"/>
                </a:solidFill>
              </a:rPr>
              <a:t>장 오차수정하기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 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경사하강법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7" y="1712422"/>
            <a:ext cx="7160846" cy="4148051"/>
          </a:xfrm>
          <a:prstGeom prst="rect">
            <a:avLst/>
          </a:prstGeom>
        </p:spPr>
      </p:pic>
      <p:sp>
        <p:nvSpPr>
          <p:cNvPr id="5" name="포인트가 5개인 별 4"/>
          <p:cNvSpPr/>
          <p:nvPr/>
        </p:nvSpPr>
        <p:spPr>
          <a:xfrm>
            <a:off x="2227810" y="4954386"/>
            <a:ext cx="207818" cy="182880"/>
          </a:xfrm>
          <a:prstGeom prst="star5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4"/>
          </p:cNvCxnSpPr>
          <p:nvPr/>
        </p:nvCxnSpPr>
        <p:spPr>
          <a:xfrm flipV="1">
            <a:off x="2435628" y="4039985"/>
            <a:ext cx="3424845" cy="98425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35287" y="3724102"/>
            <a:ext cx="30840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오차가 가장 작은 점</a:t>
            </a: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그런데 우리가 모르는 이점을 어떻게 찾을 수 있을까</a:t>
            </a:r>
            <a:r>
              <a:rPr lang="en-US" altLang="ko-KR" sz="1400" dirty="0" smtClean="0">
                <a:sym typeface="Wingdings" panose="05000000000000000000" pitchFamily="2" charset="2"/>
              </a:rPr>
              <a:t>?</a:t>
            </a: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이 이차함수에서 기울기 </a:t>
            </a:r>
            <a:r>
              <a:rPr lang="en-US" altLang="ko-KR" sz="1400" dirty="0" smtClean="0">
                <a:sym typeface="Wingdings" panose="05000000000000000000" pitchFamily="2" charset="2"/>
              </a:rPr>
              <a:t>a</a:t>
            </a:r>
            <a:r>
              <a:rPr lang="ko-KR" altLang="en-US" sz="1400" dirty="0" smtClean="0">
                <a:sym typeface="Wingdings" panose="05000000000000000000" pitchFamily="2" charset="2"/>
              </a:rPr>
              <a:t>의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변화량이</a:t>
            </a:r>
            <a:r>
              <a:rPr lang="ko-KR" altLang="en-US" sz="1400" dirty="0" smtClean="0"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sym typeface="Wingdings" panose="05000000000000000000" pitchFamily="2" charset="2"/>
              </a:rPr>
              <a:t>0</a:t>
            </a:r>
            <a:r>
              <a:rPr lang="ko-KR" altLang="en-US" sz="1400" dirty="0" smtClean="0">
                <a:sym typeface="Wingdings" panose="05000000000000000000" pitchFamily="2" charset="2"/>
              </a:rPr>
              <a:t>에 가까울 만큼 미세하게 변화하고 </a:t>
            </a:r>
            <a:r>
              <a:rPr lang="en-US" altLang="ko-KR" sz="1400" dirty="0" smtClean="0">
                <a:sym typeface="Wingdings" panose="05000000000000000000" pitchFamily="2" charset="2"/>
              </a:rPr>
              <a:t>y</a:t>
            </a:r>
            <a:r>
              <a:rPr lang="ko-KR" altLang="en-US" sz="1400" dirty="0" smtClean="0">
                <a:sym typeface="Wingdings" panose="05000000000000000000" pitchFamily="2" charset="2"/>
              </a:rPr>
              <a:t>도 아주 미세하게 변화했다고 했을 때 이 변화율을 구하면 된다</a:t>
            </a: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</a:p>
          <a:p>
            <a:r>
              <a:rPr lang="ko-KR" altLang="en-US" sz="1400" dirty="0" err="1" smtClean="0">
                <a:sym typeface="Wingdings" panose="05000000000000000000" pitchFamily="2" charset="2"/>
              </a:rPr>
              <a:t>순간변화률</a:t>
            </a:r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sym typeface="Wingdings" panose="05000000000000000000" pitchFamily="2" charset="2"/>
              </a:rPr>
              <a:t>미분</a:t>
            </a:r>
            <a:endParaRPr lang="en-US" altLang="ko-KR" sz="1400" dirty="0" smtClean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 smtClean="0">
                <a:sym typeface="Wingdings" panose="05000000000000000000" pitchFamily="2" charset="2"/>
              </a:rPr>
              <a:t></a:t>
            </a:r>
            <a:r>
              <a:rPr lang="ko-KR" altLang="en-US" sz="1400" dirty="0" smtClean="0">
                <a:sym typeface="Wingdings" panose="05000000000000000000" pitchFamily="2" charset="2"/>
              </a:rPr>
              <a:t>미분은 한점에 순간 기울기 이므로</a:t>
            </a:r>
            <a:r>
              <a:rPr lang="en-US" altLang="ko-KR" sz="1400" dirty="0" smtClean="0">
                <a:sym typeface="Wingdings" panose="05000000000000000000" pitchFamily="2" charset="2"/>
              </a:rPr>
              <a:t>,</a:t>
            </a:r>
          </a:p>
          <a:p>
            <a:r>
              <a:rPr lang="ko-KR" altLang="en-US" sz="1400" dirty="0" smtClean="0">
                <a:sym typeface="Wingdings" panose="05000000000000000000" pitchFamily="2" charset="2"/>
              </a:rPr>
              <a:t>다음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이차함수</a:t>
            </a:r>
            <a:r>
              <a:rPr lang="ko-KR" altLang="en-US" sz="1400" dirty="0" smtClean="0">
                <a:sym typeface="Wingdings" panose="05000000000000000000" pitchFamily="2" charset="2"/>
              </a:rPr>
              <a:t> 그래프에서 </a:t>
            </a:r>
            <a:r>
              <a:rPr lang="en-US" altLang="ko-KR" sz="1400" dirty="0" smtClean="0">
                <a:sym typeface="Wingdings" panose="05000000000000000000" pitchFamily="2" charset="2"/>
              </a:rPr>
              <a:t>a1,a2,..m</a:t>
            </a:r>
            <a:r>
              <a:rPr lang="ko-KR" altLang="en-US" sz="1400" dirty="0" smtClean="0">
                <a:sym typeface="Wingdings" panose="05000000000000000000" pitchFamily="2" charset="2"/>
              </a:rPr>
              <a:t>이 최소값을 가지는 점으로 이동해 나가면 된다</a:t>
            </a:r>
            <a:r>
              <a:rPr lang="en-US" altLang="ko-KR" sz="1400" dirty="0" smtClean="0">
                <a:sym typeface="Wingdings" panose="05000000000000000000" pitchFamily="2" charset="2"/>
              </a:rPr>
              <a:t>.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경사하강법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129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4182"/>
          <a:stretch/>
        </p:blipFill>
        <p:spPr>
          <a:xfrm>
            <a:off x="382386" y="892550"/>
            <a:ext cx="1733204" cy="7239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25" y="1477325"/>
            <a:ext cx="7905750" cy="15525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43" y="3057525"/>
            <a:ext cx="5772150" cy="38004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15" name="직사각형 14"/>
          <p:cNvSpPr/>
          <p:nvPr/>
        </p:nvSpPr>
        <p:spPr>
          <a:xfrm>
            <a:off x="5682671" y="149666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 err="1" smtClean="0">
                <a:solidFill>
                  <a:srgbClr val="C00000"/>
                </a:solidFill>
              </a:rPr>
              <a:t>딥러닝의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 동작원리</a:t>
            </a:r>
            <a:endParaRPr lang="en-US" altLang="ko-KR" sz="3200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4</a:t>
            </a:r>
            <a:r>
              <a:rPr lang="ko-KR" altLang="en-US" b="1" dirty="0" smtClean="0">
                <a:solidFill>
                  <a:srgbClr val="C00000"/>
                </a:solidFill>
              </a:rPr>
              <a:t>장 오차수정하기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 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경사하강법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9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15" name="직사각형 14"/>
          <p:cNvSpPr/>
          <p:nvPr/>
        </p:nvSpPr>
        <p:spPr>
          <a:xfrm>
            <a:off x="5682671" y="149666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 err="1" smtClean="0">
                <a:solidFill>
                  <a:srgbClr val="C00000"/>
                </a:solidFill>
              </a:rPr>
              <a:t>딥러닝의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 동작원리</a:t>
            </a:r>
            <a:endParaRPr lang="en-US" altLang="ko-KR" sz="3200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4</a:t>
            </a:r>
            <a:r>
              <a:rPr lang="ko-KR" altLang="en-US" b="1" dirty="0" smtClean="0">
                <a:solidFill>
                  <a:srgbClr val="C00000"/>
                </a:solidFill>
              </a:rPr>
              <a:t>장 오차수정하기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   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경사하강법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59" y="1069364"/>
            <a:ext cx="752475" cy="438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86745"/>
          <a:stretch/>
        </p:blipFill>
        <p:spPr>
          <a:xfrm>
            <a:off x="405159" y="1707482"/>
            <a:ext cx="7407246" cy="4538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-1010" t="12689" r="56129" b="4371"/>
          <a:stretch/>
        </p:blipFill>
        <p:spPr>
          <a:xfrm>
            <a:off x="141922" y="2380607"/>
            <a:ext cx="3324485" cy="28396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b="41177"/>
          <a:stretch/>
        </p:blipFill>
        <p:spPr>
          <a:xfrm>
            <a:off x="3183775" y="2389702"/>
            <a:ext cx="5785658" cy="141752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60088"/>
          <a:stretch/>
        </p:blipFill>
        <p:spPr>
          <a:xfrm>
            <a:off x="892233" y="5612454"/>
            <a:ext cx="7869381" cy="96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6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025" y="362527"/>
            <a:ext cx="713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r>
              <a:rPr lang="en-US" altLang="ko-KR" sz="3200" b="1" dirty="0" smtClean="0"/>
              <a:t>. Section: Deep Learning</a:t>
            </a:r>
            <a:endParaRPr lang="ko-KR" altLang="en-US" sz="3200" b="1" dirty="0"/>
          </a:p>
        </p:txBody>
      </p:sp>
      <p:sp>
        <p:nvSpPr>
          <p:cNvPr id="3" name="직사각형 2"/>
          <p:cNvSpPr/>
          <p:nvPr/>
        </p:nvSpPr>
        <p:spPr>
          <a:xfrm>
            <a:off x="5682671" y="14966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3200" b="1" dirty="0" err="1" smtClean="0">
                <a:solidFill>
                  <a:srgbClr val="C00000"/>
                </a:solidFill>
              </a:rPr>
              <a:t>딥러닝의</a:t>
            </a:r>
            <a:r>
              <a:rPr lang="ko-KR" altLang="en-US" sz="3200" b="1" dirty="0" smtClean="0">
                <a:solidFill>
                  <a:srgbClr val="C00000"/>
                </a:solidFill>
              </a:rPr>
              <a:t> 동작원리</a:t>
            </a:r>
            <a:endParaRPr lang="en-US" altLang="ko-KR" sz="3200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 4</a:t>
            </a:r>
            <a:r>
              <a:rPr lang="ko-KR" altLang="en-US" b="1" dirty="0" smtClean="0">
                <a:solidFill>
                  <a:srgbClr val="C00000"/>
                </a:solidFill>
              </a:rPr>
              <a:t>장 오차수정하기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경사하강법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0842" y="1110285"/>
            <a:ext cx="3336637" cy="3231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err="1" smtClean="0">
                <a:solidFill>
                  <a:schemeClr val="bg1"/>
                </a:solidFill>
              </a:rPr>
              <a:t>경사하강법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(Gradient-Descent)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 실습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07571" y="1521616"/>
            <a:ext cx="3403256" cy="5053749"/>
            <a:chOff x="1330036" y="1596433"/>
            <a:chExt cx="3403256" cy="505374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0036" y="1596433"/>
              <a:ext cx="3403256" cy="2117747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0036" y="3797964"/>
              <a:ext cx="3328739" cy="2852218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888805" y="1107500"/>
            <a:ext cx="1587731" cy="3231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bg1"/>
                </a:solidFill>
              </a:rPr>
              <a:t>실행결과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805" y="1590863"/>
            <a:ext cx="2863631" cy="297405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805" y="4725115"/>
            <a:ext cx="3426315" cy="2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3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518</Words>
  <Application>Microsoft Office PowerPoint</Application>
  <PresentationFormat>화면 슬라이드 쇼(4:3)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Jay Yoonjeung Jang</cp:lastModifiedBy>
  <cp:revision>46</cp:revision>
  <dcterms:created xsi:type="dcterms:W3CDTF">2019-09-03T09:13:39Z</dcterms:created>
  <dcterms:modified xsi:type="dcterms:W3CDTF">2019-10-01T09:36:37Z</dcterms:modified>
</cp:coreProperties>
</file>