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1" r:id="rId4"/>
    <p:sldId id="270" r:id="rId5"/>
    <p:sldId id="260" r:id="rId6"/>
    <p:sldId id="263" r:id="rId7"/>
    <p:sldId id="258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806" autoAdjust="0"/>
  </p:normalViewPr>
  <p:slideViewPr>
    <p:cSldViewPr snapToGrid="0">
      <p:cViewPr varScale="1">
        <p:scale>
          <a:sx n="103" d="100"/>
          <a:sy n="103" d="100"/>
        </p:scale>
        <p:origin x="18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D222C-D145-40A6-B017-DF772832AC6F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A9F87-EF94-4893-AF5E-A80636697B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3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자전거를 타는 노력밖에 하지 않았지만 나는 누군가 만들어 놓은 차 위에 올라 그 이상의 경험을 즐길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7A9F87-EF94-4893-AF5E-A80636697B3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4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://cpms.byu.edu/springresearch/abstract-entry?id=861" TargetMode="External"/><Relationship Id="rId4" Type="http://schemas.openxmlformats.org/officeDocument/2006/relationships/hyperlink" Target="https://web.archive.org/web/20070801120743/http:/cpms.byu.edu/springresearch/abstract-entry?id=86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4" y="1021881"/>
            <a:ext cx="650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Transfer Learning &amp; Fine Tuning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83E75-E0F2-4EA1-BE07-FFBF5B444056}"/>
              </a:ext>
            </a:extLst>
          </p:cNvPr>
          <p:cNvSpPr txBox="1"/>
          <p:nvPr/>
        </p:nvSpPr>
        <p:spPr>
          <a:xfrm>
            <a:off x="614812" y="1648359"/>
            <a:ext cx="8416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Transfer learning is a research problem in machine learning that focuses on storing knowledge gained while solving one problem and applying it to a different but related problem(West, Jeremy et al, 2007)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Easy Concept!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B49A3A-DA9D-426C-BB1A-0BB2254C6C9F}"/>
              </a:ext>
            </a:extLst>
          </p:cNvPr>
          <p:cNvSpPr/>
          <p:nvPr/>
        </p:nvSpPr>
        <p:spPr>
          <a:xfrm>
            <a:off x="74142" y="6052126"/>
            <a:ext cx="59683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https://github.com/aditya9898/transfer-learning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00B980-C4A0-48FA-BA2F-3377C0C4A015}"/>
              </a:ext>
            </a:extLst>
          </p:cNvPr>
          <p:cNvSpPr/>
          <p:nvPr/>
        </p:nvSpPr>
        <p:spPr>
          <a:xfrm>
            <a:off x="56443" y="6411840"/>
            <a:ext cx="903111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West, Jeremy; Ventura, Dan; </a:t>
            </a:r>
            <a:r>
              <a:rPr lang="en-US" altLang="ko-KR" sz="1100" dirty="0" err="1">
                <a:solidFill>
                  <a:srgbClr val="222222"/>
                </a:solidFill>
                <a:latin typeface="Arial" panose="020B0604020202020204" pitchFamily="34" charset="0"/>
              </a:rPr>
              <a:t>Warnick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, Sean (2007). </a:t>
            </a:r>
            <a:r>
              <a:rPr lang="en-US" altLang="ko-KR" sz="1100" dirty="0">
                <a:solidFill>
                  <a:srgbClr val="3366BB"/>
                </a:solidFill>
                <a:latin typeface="Arial" panose="020B0604020202020204" pitchFamily="34" charset="0"/>
                <a:hlinkClick r:id="rId4"/>
              </a:rPr>
              <a:t>"Spring Research Presentation: A Theoretical Foundation for Inductive Transfer"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. Brigham Young University, College of Physical and Mathematical Sciences. Archived from </a:t>
            </a:r>
            <a:r>
              <a:rPr lang="en-US" altLang="ko-KR" sz="1100" dirty="0">
                <a:solidFill>
                  <a:srgbClr val="3366BB"/>
                </a:solidFill>
                <a:latin typeface="Arial" panose="020B0604020202020204" pitchFamily="34" charset="0"/>
                <a:hlinkClick r:id="rId5"/>
              </a:rPr>
              <a:t>the original</a:t>
            </a:r>
            <a:r>
              <a:rPr lang="en-US" altLang="ko-KR" sz="1100" dirty="0">
                <a:solidFill>
                  <a:srgbClr val="222222"/>
                </a:solidFill>
                <a:latin typeface="Arial" panose="020B0604020202020204" pitchFamily="34" charset="0"/>
              </a:rPr>
              <a:t> on 2007-08-01. Retrieved 2007-08-05.</a:t>
            </a:r>
            <a:endParaRPr lang="ko-KR" altLang="en-US" sz="11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6460B6-A256-45AB-BE58-1DE231B280FB}"/>
              </a:ext>
            </a:extLst>
          </p:cNvPr>
          <p:cNvSpPr/>
          <p:nvPr/>
        </p:nvSpPr>
        <p:spPr>
          <a:xfrm>
            <a:off x="74142" y="6248363"/>
            <a:ext cx="11207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dirty="0"/>
              <a:t>https://towardsdatascience.com/a-comprehensive-hands-on-guide-to-transfer-learning-with-real-world-applications-in-deep-learning-212bf3b2f27a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731E686B-640B-4A24-A77E-234E319C8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77" y="3043804"/>
            <a:ext cx="4439102" cy="26301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3F1864-480E-49F5-A084-C81D98A911A4}"/>
              </a:ext>
            </a:extLst>
          </p:cNvPr>
          <p:cNvSpPr txBox="1"/>
          <p:nvPr/>
        </p:nvSpPr>
        <p:spPr>
          <a:xfrm>
            <a:off x="2570207" y="2531554"/>
            <a:ext cx="574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‘New information is based on the past information’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16668A-492C-4CAB-ADF2-AFCB60F3F7E0}"/>
              </a:ext>
            </a:extLst>
          </p:cNvPr>
          <p:cNvSpPr txBox="1"/>
          <p:nvPr/>
        </p:nvSpPr>
        <p:spPr>
          <a:xfrm>
            <a:off x="5152768" y="4495905"/>
            <a:ext cx="3878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have</a:t>
            </a:r>
            <a:r>
              <a:rPr lang="ko-KR" altLang="en-US" dirty="0"/>
              <a:t> </a:t>
            </a:r>
            <a:r>
              <a:rPr lang="en-US" altLang="ko-KR" dirty="0"/>
              <a:t>seen</a:t>
            </a:r>
            <a:r>
              <a:rPr lang="ko-KR" altLang="en-US" dirty="0"/>
              <a:t> </a:t>
            </a:r>
            <a:r>
              <a:rPr lang="en-US" altLang="ko-KR" dirty="0"/>
              <a:t>further</a:t>
            </a:r>
            <a:r>
              <a:rPr lang="ko-KR" altLang="en-US" dirty="0"/>
              <a:t> </a:t>
            </a:r>
            <a:r>
              <a:rPr lang="en-US" altLang="ko-KR" dirty="0"/>
              <a:t>it</a:t>
            </a:r>
            <a:r>
              <a:rPr lang="ko-KR" altLang="en-US" dirty="0"/>
              <a:t> </a:t>
            </a:r>
            <a:r>
              <a:rPr lang="en-US" altLang="ko-KR" dirty="0"/>
              <a:t>is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standing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shoulders of Giants.</a:t>
            </a:r>
          </a:p>
          <a:p>
            <a:pPr algn="ctr"/>
            <a:r>
              <a:rPr lang="en-US" altLang="ko-KR" dirty="0"/>
              <a:t>-Sir Isaac Newton, 1676-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97CECB-2614-4BDA-8250-A8C626D3D7A9}"/>
              </a:ext>
            </a:extLst>
          </p:cNvPr>
          <p:cNvSpPr txBox="1"/>
          <p:nvPr/>
        </p:nvSpPr>
        <p:spPr>
          <a:xfrm>
            <a:off x="5263979" y="3227379"/>
            <a:ext cx="3878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With the small endeavor deserving riding a bike, we can experience much more delight on cars which is already made by someone.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82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4" y="1021881"/>
            <a:ext cx="650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Transfer Learning &amp; Fine Tuning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B9A3D2-0D82-47C7-8115-539E3FA6393D}"/>
              </a:ext>
            </a:extLst>
          </p:cNvPr>
          <p:cNvSpPr txBox="1"/>
          <p:nvPr/>
        </p:nvSpPr>
        <p:spPr>
          <a:xfrm>
            <a:off x="513644" y="1911324"/>
            <a:ext cx="316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Traditional Deep Learning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737193-8AE8-4568-8DAE-3F1BBD174E75}"/>
              </a:ext>
            </a:extLst>
          </p:cNvPr>
          <p:cNvSpPr txBox="1"/>
          <p:nvPr/>
        </p:nvSpPr>
        <p:spPr>
          <a:xfrm>
            <a:off x="4098834" y="1911470"/>
            <a:ext cx="316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Transfer Learning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DCF5C7-E194-4A77-BE0A-783846EB2DC7}"/>
              </a:ext>
            </a:extLst>
          </p:cNvPr>
          <p:cNvSpPr txBox="1"/>
          <p:nvPr/>
        </p:nvSpPr>
        <p:spPr>
          <a:xfrm>
            <a:off x="460067" y="2314141"/>
            <a:ext cx="316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Isolated, single task  learning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BA5DF2-357A-44D7-A975-5AD8F12457E4}"/>
              </a:ext>
            </a:extLst>
          </p:cNvPr>
          <p:cNvSpPr txBox="1"/>
          <p:nvPr/>
        </p:nvSpPr>
        <p:spPr>
          <a:xfrm>
            <a:off x="3632778" y="2271150"/>
            <a:ext cx="3166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of a new tasks relies on the previous learned tasks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DCF6448-880C-4AE4-8267-0F840B9BAC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91"/>
          <a:stretch/>
        </p:blipFill>
        <p:spPr>
          <a:xfrm>
            <a:off x="22130" y="2971282"/>
            <a:ext cx="3604293" cy="37541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C632ACC-94AF-43F6-B879-DF1D7D3A3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8"/>
          <a:stretch/>
        </p:blipFill>
        <p:spPr>
          <a:xfrm>
            <a:off x="3379285" y="3119721"/>
            <a:ext cx="3304954" cy="35588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DB9772-EE8F-4817-82CE-58938447D1D6}"/>
              </a:ext>
            </a:extLst>
          </p:cNvPr>
          <p:cNvSpPr txBox="1"/>
          <p:nvPr/>
        </p:nvSpPr>
        <p:spPr>
          <a:xfrm>
            <a:off x="6609091" y="3139973"/>
            <a:ext cx="2238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Faster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Accurate</a:t>
            </a:r>
          </a:p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Less training data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7425A7-4ED0-44C6-B36A-75E20017FC6C}"/>
              </a:ext>
            </a:extLst>
          </p:cNvPr>
          <p:cNvSpPr/>
          <p:nvPr/>
        </p:nvSpPr>
        <p:spPr>
          <a:xfrm>
            <a:off x="-10076" y="6453888"/>
            <a:ext cx="890031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https://machinelearningmastery.com/how-to-use-transfer-learning-when-developing-convolutional-neural-network-models/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ADE319-F608-4B21-BE6F-74665AD29DF2}"/>
              </a:ext>
            </a:extLst>
          </p:cNvPr>
          <p:cNvSpPr/>
          <p:nvPr/>
        </p:nvSpPr>
        <p:spPr>
          <a:xfrm>
            <a:off x="-28262" y="6649356"/>
            <a:ext cx="78647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https://medium.com/@14prakash/transfer-learning-using-keras-d804b2e04ef8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CA7262-77C3-460A-96EC-FB33A8EDAD07}"/>
              </a:ext>
            </a:extLst>
          </p:cNvPr>
          <p:cNvSpPr/>
          <p:nvPr/>
        </p:nvSpPr>
        <p:spPr>
          <a:xfrm>
            <a:off x="7063286" y="4653343"/>
            <a:ext cx="1406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555555"/>
                </a:solidFill>
                <a:latin typeface="Helvetica Neue"/>
              </a:rPr>
              <a:t>VGG, </a:t>
            </a:r>
          </a:p>
          <a:p>
            <a:pPr algn="ctr"/>
            <a:r>
              <a:rPr lang="en-US" altLang="ko-KR" dirty="0" err="1">
                <a:solidFill>
                  <a:srgbClr val="555555"/>
                </a:solidFill>
                <a:latin typeface="Helvetica Neue"/>
              </a:rPr>
              <a:t>GoogleNet</a:t>
            </a:r>
            <a:r>
              <a:rPr lang="en-US" altLang="ko-KR" dirty="0">
                <a:solidFill>
                  <a:srgbClr val="555555"/>
                </a:solidFill>
                <a:latin typeface="Helvetica Neue"/>
              </a:rPr>
              <a:t>,</a:t>
            </a:r>
          </a:p>
          <a:p>
            <a:pPr algn="ctr"/>
            <a:r>
              <a:rPr lang="en-US" altLang="ko-KR" dirty="0" err="1">
                <a:solidFill>
                  <a:srgbClr val="555555"/>
                </a:solidFill>
                <a:latin typeface="Helvetica Neue"/>
              </a:rPr>
              <a:t>ResNet</a:t>
            </a:r>
            <a:r>
              <a:rPr lang="en-US" altLang="ko-KR" dirty="0">
                <a:solidFill>
                  <a:srgbClr val="555555"/>
                </a:solidFill>
                <a:latin typeface="Helvetica Neue"/>
              </a:rPr>
              <a:t>. Etc.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094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4" y="1021881"/>
            <a:ext cx="650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Transfer Learning &amp; Fine Tuning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5440AA-94CB-4EAA-93A8-56793CEEEB88}"/>
              </a:ext>
            </a:extLst>
          </p:cNvPr>
          <p:cNvSpPr txBox="1"/>
          <p:nvPr/>
        </p:nvSpPr>
        <p:spPr>
          <a:xfrm>
            <a:off x="614812" y="1648359"/>
            <a:ext cx="8416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Fine Tuning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3DF1DD-5341-4EC7-B0EE-5FD28497DD4B}"/>
              </a:ext>
            </a:extLst>
          </p:cNvPr>
          <p:cNvSpPr txBox="1"/>
          <p:nvPr/>
        </p:nvSpPr>
        <p:spPr>
          <a:xfrm>
            <a:off x="856906" y="1997860"/>
            <a:ext cx="8087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Fine</a:t>
            </a:r>
            <a:r>
              <a:rPr lang="ko-KR" altLang="en-US" b="1" dirty="0"/>
              <a:t> </a:t>
            </a:r>
            <a:r>
              <a:rPr lang="en-US" altLang="ko-KR" b="1" dirty="0"/>
              <a:t>tuning</a:t>
            </a:r>
            <a:r>
              <a:rPr lang="ko-KR" altLang="en-US" b="1" dirty="0"/>
              <a:t> </a:t>
            </a:r>
            <a:r>
              <a:rPr lang="en-US" altLang="ko-KR" b="1" dirty="0"/>
              <a:t>means</a:t>
            </a:r>
            <a:r>
              <a:rPr lang="ko-KR" altLang="en-US" b="1" dirty="0"/>
              <a:t> </a:t>
            </a:r>
            <a:r>
              <a:rPr lang="en-US" altLang="ko-KR" b="1" dirty="0"/>
              <a:t>taking</a:t>
            </a:r>
            <a:r>
              <a:rPr lang="ko-KR" altLang="en-US" b="1" dirty="0"/>
              <a:t> </a:t>
            </a:r>
            <a:r>
              <a:rPr lang="en-US" altLang="ko-KR" b="1" dirty="0"/>
              <a:t>some</a:t>
            </a:r>
            <a:r>
              <a:rPr lang="ko-KR" altLang="en-US" b="1" dirty="0"/>
              <a:t> </a:t>
            </a:r>
            <a:r>
              <a:rPr lang="en-US" altLang="ko-KR" b="1" dirty="0"/>
              <a:t>machine</a:t>
            </a:r>
            <a:r>
              <a:rPr lang="ko-KR" altLang="en-US" b="1" dirty="0"/>
              <a:t> </a:t>
            </a:r>
            <a:r>
              <a:rPr lang="en-US" altLang="ko-KR" b="1" dirty="0"/>
              <a:t>learning</a:t>
            </a:r>
            <a:r>
              <a:rPr lang="ko-KR" altLang="en-US" b="1" dirty="0"/>
              <a:t> </a:t>
            </a:r>
            <a:r>
              <a:rPr lang="en-US" altLang="ko-KR" b="1" dirty="0"/>
              <a:t>model</a:t>
            </a:r>
            <a:r>
              <a:rPr lang="ko-KR" altLang="en-US" b="1" dirty="0"/>
              <a:t> </a:t>
            </a:r>
            <a:r>
              <a:rPr lang="en-US" altLang="ko-KR" b="1" dirty="0"/>
              <a:t>that</a:t>
            </a:r>
            <a:r>
              <a:rPr lang="ko-KR" altLang="en-US" b="1" dirty="0"/>
              <a:t> </a:t>
            </a:r>
            <a:r>
              <a:rPr lang="en-US" altLang="ko-KR" b="1" dirty="0"/>
              <a:t>has</a:t>
            </a:r>
            <a:r>
              <a:rPr lang="ko-KR" altLang="en-US" b="1" dirty="0"/>
              <a:t> </a:t>
            </a:r>
            <a:r>
              <a:rPr lang="en-US" altLang="ko-KR" b="1" dirty="0"/>
              <a:t>already</a:t>
            </a:r>
            <a:r>
              <a:rPr lang="ko-KR" altLang="en-US" b="1" dirty="0"/>
              <a:t> </a:t>
            </a:r>
            <a:r>
              <a:rPr lang="en-US" altLang="ko-KR" b="1" dirty="0"/>
              <a:t>learned</a:t>
            </a:r>
            <a:r>
              <a:rPr lang="ko-KR" altLang="en-US" b="1" dirty="0"/>
              <a:t> </a:t>
            </a:r>
            <a:r>
              <a:rPr lang="en-US" altLang="ko-KR" b="1" dirty="0"/>
              <a:t>something</a:t>
            </a:r>
            <a:r>
              <a:rPr lang="ko-KR" altLang="en-US" b="1" dirty="0"/>
              <a:t> </a:t>
            </a:r>
            <a:r>
              <a:rPr lang="en-US" altLang="ko-KR" b="1" dirty="0"/>
              <a:t>before</a:t>
            </a:r>
            <a:r>
              <a:rPr lang="ko-KR" altLang="en-US" b="1" dirty="0"/>
              <a:t> </a:t>
            </a:r>
            <a:r>
              <a:rPr lang="en-US" altLang="ko-KR" b="1" dirty="0"/>
              <a:t>and</a:t>
            </a:r>
            <a:r>
              <a:rPr lang="ko-KR" altLang="en-US" b="1" dirty="0"/>
              <a:t> </a:t>
            </a:r>
            <a:r>
              <a:rPr lang="en-US" altLang="ko-KR" b="1" dirty="0"/>
              <a:t>then training that.</a:t>
            </a:r>
          </a:p>
          <a:p>
            <a:r>
              <a:rPr lang="en-US" altLang="ko-KR" b="1" dirty="0"/>
              <a:t>It contains the finely change the model weights.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3A1727-44BD-432B-99A0-7788E52A67DC}"/>
              </a:ext>
            </a:extLst>
          </p:cNvPr>
          <p:cNvSpPr/>
          <p:nvPr/>
        </p:nvSpPr>
        <p:spPr>
          <a:xfrm>
            <a:off x="0" y="6558789"/>
            <a:ext cx="72134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/>
              <a:t>https://flyyufelix.github.io/2016/10/08/fine-tuning-in-keras-part2.html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34AFFA-9613-408B-9230-EBEBE5E6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912" y="3050044"/>
            <a:ext cx="5476461" cy="22680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83C0D47-05E8-4685-944F-7C65A8D29287}"/>
              </a:ext>
            </a:extLst>
          </p:cNvPr>
          <p:cNvSpPr txBox="1"/>
          <p:nvPr/>
        </p:nvSpPr>
        <p:spPr>
          <a:xfrm>
            <a:off x="2492234" y="5318143"/>
            <a:ext cx="5039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Make model structure using Transfer Learning Method.</a:t>
            </a:r>
          </a:p>
          <a:p>
            <a:r>
              <a:rPr lang="en-US" altLang="ko-KR" sz="1400" dirty="0"/>
              <a:t>2. Proper Model(Modify</a:t>
            </a:r>
            <a:r>
              <a:rPr lang="ko-KR" altLang="en-US" sz="1400" dirty="0"/>
              <a:t> </a:t>
            </a:r>
            <a:r>
              <a:rPr lang="en-US" altLang="ko-KR" sz="1400" dirty="0"/>
              <a:t>and append new layers.)</a:t>
            </a:r>
          </a:p>
          <a:p>
            <a:r>
              <a:rPr lang="en-US" altLang="ko-KR" sz="1400" dirty="0"/>
              <a:t>3. Warm-up(Freezing original layers, Training new appended layers)</a:t>
            </a:r>
          </a:p>
          <a:p>
            <a:r>
              <a:rPr lang="en-US" altLang="ko-KR" sz="1400" dirty="0"/>
              <a:t>4. Fine Tuning(Unfreezing original layers, Training total model.)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201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90DFB2-67B2-46FD-83E3-F5E57045DFAA}"/>
              </a:ext>
            </a:extLst>
          </p:cNvPr>
          <p:cNvSpPr txBox="1"/>
          <p:nvPr/>
        </p:nvSpPr>
        <p:spPr>
          <a:xfrm>
            <a:off x="2239346" y="1271885"/>
            <a:ext cx="441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목표 사진 수 </a:t>
            </a:r>
            <a:r>
              <a:rPr lang="en-US" altLang="ko-KR" dirty="0"/>
              <a:t>1000 </a:t>
            </a:r>
            <a:r>
              <a:rPr lang="ko-KR" altLang="en-US" dirty="0"/>
              <a:t>중 </a:t>
            </a:r>
            <a:r>
              <a:rPr lang="en-US" altLang="ko-KR" dirty="0"/>
              <a:t>10</a:t>
            </a:r>
            <a:r>
              <a:rPr lang="ko-KR" altLang="en-US" dirty="0"/>
              <a:t>장</a:t>
            </a:r>
            <a:r>
              <a:rPr lang="en-US" altLang="ko-KR" dirty="0"/>
              <a:t>(1%)</a:t>
            </a:r>
            <a:r>
              <a:rPr lang="ko-KR" altLang="en-US" dirty="0"/>
              <a:t>달성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데이터 확보 속도가 너무 늦는 상황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8810AC-6AB6-4EFE-B4A1-EEC27B79EEB5}"/>
              </a:ext>
            </a:extLst>
          </p:cNvPr>
          <p:cNvSpPr txBox="1"/>
          <p:nvPr/>
        </p:nvSpPr>
        <p:spPr>
          <a:xfrm>
            <a:off x="2281334" y="345424"/>
            <a:ext cx="4413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rgbClr val="FF0000"/>
                </a:solidFill>
              </a:rPr>
              <a:t>구름</a:t>
            </a:r>
            <a:r>
              <a:rPr lang="en-US" altLang="ko-KR" sz="2800" b="1" dirty="0">
                <a:solidFill>
                  <a:srgbClr val="FF0000"/>
                </a:solidFill>
              </a:rPr>
              <a:t> Project 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963017-F90D-4C25-A5EA-428FB34C36BB}"/>
              </a:ext>
            </a:extLst>
          </p:cNvPr>
          <p:cNvSpPr txBox="1"/>
          <p:nvPr/>
        </p:nvSpPr>
        <p:spPr>
          <a:xfrm>
            <a:off x="1748134" y="2143642"/>
            <a:ext cx="52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</a:t>
            </a:r>
            <a:r>
              <a:rPr lang="en-US" altLang="ko-KR" dirty="0"/>
              <a:t>5</a:t>
            </a:r>
            <a:r>
              <a:rPr lang="ko-KR" altLang="en-US" dirty="0"/>
              <a:t>개의 구름 사진 </a:t>
            </a:r>
            <a:r>
              <a:rPr lang="ko-KR" altLang="en-US" dirty="0" err="1"/>
              <a:t>측정망</a:t>
            </a:r>
            <a:r>
              <a:rPr lang="ko-KR" altLang="en-US" dirty="0"/>
              <a:t> 확보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FC495D-D3CC-4A68-B305-16B8E07DA285}"/>
              </a:ext>
            </a:extLst>
          </p:cNvPr>
          <p:cNvSpPr txBox="1"/>
          <p:nvPr/>
        </p:nvSpPr>
        <p:spPr>
          <a:xfrm>
            <a:off x="298578" y="2900104"/>
            <a:ext cx="829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조건</a:t>
            </a:r>
            <a:r>
              <a:rPr lang="en-US" altLang="ko-KR" dirty="0"/>
              <a:t>1, </a:t>
            </a:r>
            <a:r>
              <a:rPr lang="ko-KR" altLang="en-US" dirty="0"/>
              <a:t>일자가 달라야 합니다</a:t>
            </a:r>
            <a:endParaRPr lang="en-US" altLang="ko-KR" dirty="0"/>
          </a:p>
          <a:p>
            <a:pPr algn="ctr"/>
            <a:r>
              <a:rPr lang="ko-KR" altLang="en-US" dirty="0"/>
              <a:t>조건 </a:t>
            </a:r>
            <a:r>
              <a:rPr lang="en-US" altLang="ko-KR" dirty="0"/>
              <a:t>2, </a:t>
            </a:r>
            <a:r>
              <a:rPr lang="ko-KR" altLang="en-US" dirty="0"/>
              <a:t>고정된 장소에서 찍어야 합니다</a:t>
            </a:r>
            <a:endParaRPr lang="en-US" altLang="ko-KR" dirty="0"/>
          </a:p>
          <a:p>
            <a:pPr algn="ctr"/>
            <a:r>
              <a:rPr lang="ko-KR" altLang="en-US" dirty="0"/>
              <a:t>조건 </a:t>
            </a:r>
            <a:r>
              <a:rPr lang="en-US" altLang="ko-KR" dirty="0"/>
              <a:t>3, 90</a:t>
            </a:r>
            <a:r>
              <a:rPr lang="ko-KR" altLang="en-US" dirty="0"/>
              <a:t>도 각도로 렌즈는 깨끗한 상태로</a:t>
            </a:r>
            <a:endParaRPr lang="en-US" altLang="ko-KR" dirty="0"/>
          </a:p>
          <a:p>
            <a:pPr algn="ctr"/>
            <a:r>
              <a:rPr lang="ko-KR" altLang="en-US" dirty="0"/>
              <a:t>조건 </a:t>
            </a:r>
            <a:r>
              <a:rPr lang="en-US" altLang="ko-KR" dirty="0"/>
              <a:t>4, </a:t>
            </a:r>
            <a:r>
              <a:rPr lang="ko-KR" altLang="en-US" dirty="0"/>
              <a:t>촬영 시간은 </a:t>
            </a:r>
            <a:r>
              <a:rPr lang="en-US" altLang="ko-KR" dirty="0"/>
              <a:t>9</a:t>
            </a:r>
            <a:r>
              <a:rPr lang="ko-KR" altLang="en-US" dirty="0"/>
              <a:t>시에서 </a:t>
            </a:r>
            <a:r>
              <a:rPr lang="en-US" altLang="ko-KR" dirty="0"/>
              <a:t>18</a:t>
            </a:r>
            <a:r>
              <a:rPr lang="ko-KR" altLang="en-US" dirty="0"/>
              <a:t>시 사이 정시에</a:t>
            </a:r>
          </a:p>
        </p:txBody>
      </p:sp>
      <p:pic>
        <p:nvPicPr>
          <p:cNvPr id="9" name="그림 8" descr="실외, 하늘이(가) 표시된 사진&#10;&#10;자동 생성된 설명">
            <a:extLst>
              <a:ext uri="{FF2B5EF4-FFF2-40B4-BE49-F238E27FC236}">
                <a16:creationId xmlns:a16="http://schemas.microsoft.com/office/drawing/2014/main" id="{747C8EA4-0E08-4DBE-AEF9-25683B9F25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0" y="4114801"/>
            <a:ext cx="1517780" cy="1138335"/>
          </a:xfrm>
          <a:prstGeom prst="rect">
            <a:avLst/>
          </a:prstGeom>
        </p:spPr>
      </p:pic>
      <p:pic>
        <p:nvPicPr>
          <p:cNvPr id="11" name="그림 10" descr="실외, 하늘, 구름낀, 자연이(가) 표시된 사진&#10;&#10;자동 생성된 설명">
            <a:extLst>
              <a:ext uri="{FF2B5EF4-FFF2-40B4-BE49-F238E27FC236}">
                <a16:creationId xmlns:a16="http://schemas.microsoft.com/office/drawing/2014/main" id="{1A5E0F4C-AC9D-417D-AC3C-5E5762B91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69" y="4114801"/>
            <a:ext cx="1532935" cy="1138336"/>
          </a:xfrm>
          <a:prstGeom prst="rect">
            <a:avLst/>
          </a:prstGeom>
        </p:spPr>
      </p:pic>
      <p:pic>
        <p:nvPicPr>
          <p:cNvPr id="13" name="그림 12" descr="실외, 눈, 자연이(가) 표시된 사진&#10;&#10;자동 생성된 설명">
            <a:extLst>
              <a:ext uri="{FF2B5EF4-FFF2-40B4-BE49-F238E27FC236}">
                <a16:creationId xmlns:a16="http://schemas.microsoft.com/office/drawing/2014/main" id="{1D62AE52-C3FA-432E-9F2B-B97882033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804" y="4114801"/>
            <a:ext cx="1532935" cy="1149701"/>
          </a:xfrm>
          <a:prstGeom prst="rect">
            <a:avLst/>
          </a:prstGeom>
        </p:spPr>
      </p:pic>
      <p:pic>
        <p:nvPicPr>
          <p:cNvPr id="15" name="그림 14" descr="하늘, 실외이(가) 표시된 사진&#10;&#10;자동 생성된 설명">
            <a:extLst>
              <a:ext uri="{FF2B5EF4-FFF2-40B4-BE49-F238E27FC236}">
                <a16:creationId xmlns:a16="http://schemas.microsoft.com/office/drawing/2014/main" id="{DC11D647-24E6-42EE-A151-AD3BAD086A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38" y="4116836"/>
            <a:ext cx="1517780" cy="1138335"/>
          </a:xfrm>
          <a:prstGeom prst="rect">
            <a:avLst/>
          </a:prstGeom>
        </p:spPr>
      </p:pic>
      <p:pic>
        <p:nvPicPr>
          <p:cNvPr id="17" name="그림 16" descr="하늘, 실외, 자연, 구름낀이(가) 표시된 사진&#10;&#10;자동 생성된 설명">
            <a:extLst>
              <a:ext uri="{FF2B5EF4-FFF2-40B4-BE49-F238E27FC236}">
                <a16:creationId xmlns:a16="http://schemas.microsoft.com/office/drawing/2014/main" id="{4B72B02B-2FB1-4197-BBAC-CC908832E15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36518" y="4114801"/>
            <a:ext cx="1517779" cy="1138334"/>
          </a:xfrm>
          <a:prstGeom prst="rect">
            <a:avLst/>
          </a:prstGeom>
        </p:spPr>
      </p:pic>
      <p:pic>
        <p:nvPicPr>
          <p:cNvPr id="19" name="그림 18" descr="실외, 하늘, 구름낀, 구름이(가) 표시된 사진&#10;&#10;자동 생성된 설명">
            <a:extLst>
              <a:ext uri="{FF2B5EF4-FFF2-40B4-BE49-F238E27FC236}">
                <a16:creationId xmlns:a16="http://schemas.microsoft.com/office/drawing/2014/main" id="{B7691AD5-8005-468E-9D5D-CD6D669602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88" y="5246324"/>
            <a:ext cx="1517779" cy="1138334"/>
          </a:xfrm>
          <a:prstGeom prst="rect">
            <a:avLst/>
          </a:prstGeom>
        </p:spPr>
      </p:pic>
      <p:pic>
        <p:nvPicPr>
          <p:cNvPr id="21" name="그림 20" descr="실외, 하늘, 자연, 구름낀이(가) 표시된 사진&#10;&#10;자동 생성된 설명">
            <a:extLst>
              <a:ext uri="{FF2B5EF4-FFF2-40B4-BE49-F238E27FC236}">
                <a16:creationId xmlns:a16="http://schemas.microsoft.com/office/drawing/2014/main" id="{3741BCA6-16EC-41A9-A015-CC29AC57D19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868" y="5246324"/>
            <a:ext cx="1532934" cy="1149701"/>
          </a:xfrm>
          <a:prstGeom prst="rect">
            <a:avLst/>
          </a:prstGeom>
        </p:spPr>
      </p:pic>
      <p:pic>
        <p:nvPicPr>
          <p:cNvPr id="23" name="그림 22" descr="실외, 하늘, 구름낀, 구름이(가) 표시된 사진&#10;&#10;자동 생성된 설명">
            <a:extLst>
              <a:ext uri="{FF2B5EF4-FFF2-40B4-BE49-F238E27FC236}">
                <a16:creationId xmlns:a16="http://schemas.microsoft.com/office/drawing/2014/main" id="{10390DF2-4F9B-4BFA-B625-63D399688FC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975" y="5255655"/>
            <a:ext cx="1517779" cy="1138334"/>
          </a:xfrm>
          <a:prstGeom prst="rect">
            <a:avLst/>
          </a:prstGeom>
        </p:spPr>
      </p:pic>
      <p:pic>
        <p:nvPicPr>
          <p:cNvPr id="25" name="그림 24" descr="실외, 하늘, 구름낀, 자연이(가) 표시된 사진&#10;&#10;자동 생성된 설명">
            <a:extLst>
              <a:ext uri="{FF2B5EF4-FFF2-40B4-BE49-F238E27FC236}">
                <a16:creationId xmlns:a16="http://schemas.microsoft.com/office/drawing/2014/main" id="{E15E0817-C0D7-47AF-9811-F610AAB8976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423" y="5246324"/>
            <a:ext cx="1532935" cy="1149701"/>
          </a:xfrm>
          <a:prstGeom prst="rect">
            <a:avLst/>
          </a:prstGeom>
        </p:spPr>
      </p:pic>
      <p:pic>
        <p:nvPicPr>
          <p:cNvPr id="27" name="그림 26" descr="하늘, 실외, 구름낀, 구름이(가) 표시된 사진&#10;&#10;자동 생성된 설명">
            <a:extLst>
              <a:ext uri="{FF2B5EF4-FFF2-40B4-BE49-F238E27FC236}">
                <a16:creationId xmlns:a16="http://schemas.microsoft.com/office/drawing/2014/main" id="{52BD8C0E-5633-4D17-945B-3F2E5B42931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21358" y="5246324"/>
            <a:ext cx="1530220" cy="114766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BDD257-89AE-43F9-9C0E-1529B5DA4D10}"/>
              </a:ext>
            </a:extLst>
          </p:cNvPr>
          <p:cNvSpPr txBox="1"/>
          <p:nvPr/>
        </p:nvSpPr>
        <p:spPr>
          <a:xfrm>
            <a:off x="1292290" y="4504739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70%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F88DA-4723-4A23-B6CC-2DBDBA75FE02}"/>
              </a:ext>
            </a:extLst>
          </p:cNvPr>
          <p:cNvSpPr txBox="1"/>
          <p:nvPr/>
        </p:nvSpPr>
        <p:spPr>
          <a:xfrm>
            <a:off x="2840005" y="4504739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D8C5C9-BE2B-4016-A536-23A411645307}"/>
              </a:ext>
            </a:extLst>
          </p:cNvPr>
          <p:cNvSpPr txBox="1"/>
          <p:nvPr/>
        </p:nvSpPr>
        <p:spPr>
          <a:xfrm>
            <a:off x="4387720" y="4504739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2C24A-7794-4A2B-995F-2A978FCD5720}"/>
              </a:ext>
            </a:extLst>
          </p:cNvPr>
          <p:cNvSpPr txBox="1"/>
          <p:nvPr/>
        </p:nvSpPr>
        <p:spPr>
          <a:xfrm>
            <a:off x="5935435" y="4495897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621DF3-6E1F-4C23-8BEC-9A11BA2ACDFF}"/>
              </a:ext>
            </a:extLst>
          </p:cNvPr>
          <p:cNvSpPr txBox="1"/>
          <p:nvPr/>
        </p:nvSpPr>
        <p:spPr>
          <a:xfrm>
            <a:off x="7483151" y="4495897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029BA8-2F65-48F8-A337-408C3375C04C}"/>
              </a:ext>
            </a:extLst>
          </p:cNvPr>
          <p:cNvSpPr txBox="1"/>
          <p:nvPr/>
        </p:nvSpPr>
        <p:spPr>
          <a:xfrm>
            <a:off x="1350227" y="5643074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16B062-C62D-4561-99F6-C37E22805F73}"/>
              </a:ext>
            </a:extLst>
          </p:cNvPr>
          <p:cNvSpPr txBox="1"/>
          <p:nvPr/>
        </p:nvSpPr>
        <p:spPr>
          <a:xfrm>
            <a:off x="2858476" y="5654924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9BD2F7-8A5D-4766-B0A8-6FC6D101656F}"/>
              </a:ext>
            </a:extLst>
          </p:cNvPr>
          <p:cNvSpPr txBox="1"/>
          <p:nvPr/>
        </p:nvSpPr>
        <p:spPr>
          <a:xfrm>
            <a:off x="4366725" y="5640156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633150-DC49-4D68-A3F2-F7B3C52DB214}"/>
              </a:ext>
            </a:extLst>
          </p:cNvPr>
          <p:cNvSpPr txBox="1"/>
          <p:nvPr/>
        </p:nvSpPr>
        <p:spPr>
          <a:xfrm>
            <a:off x="5874974" y="5625385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6AFD40-50C4-446C-ABF1-8B24BCE5B1A8}"/>
              </a:ext>
            </a:extLst>
          </p:cNvPr>
          <p:cNvSpPr txBox="1"/>
          <p:nvPr/>
        </p:nvSpPr>
        <p:spPr>
          <a:xfrm>
            <a:off x="7383223" y="5654924"/>
            <a:ext cx="73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64D3D9-45BB-436A-B67F-D1F0269941F5}"/>
              </a:ext>
            </a:extLst>
          </p:cNvPr>
          <p:cNvSpPr txBox="1"/>
          <p:nvPr/>
        </p:nvSpPr>
        <p:spPr>
          <a:xfrm>
            <a:off x="1748134" y="2491992"/>
            <a:ext cx="52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지스트</a:t>
            </a:r>
            <a:r>
              <a:rPr lang="en-US" altLang="ko-KR" dirty="0"/>
              <a:t>, </a:t>
            </a:r>
            <a:r>
              <a:rPr lang="ko-KR" altLang="en-US" dirty="0"/>
              <a:t>한양대</a:t>
            </a:r>
            <a:r>
              <a:rPr lang="en-US" altLang="ko-KR" dirty="0"/>
              <a:t>, </a:t>
            </a:r>
            <a:r>
              <a:rPr lang="ko-KR" altLang="en-US" dirty="0"/>
              <a:t>서울대</a:t>
            </a:r>
            <a:r>
              <a:rPr lang="en-US" altLang="ko-KR" dirty="0"/>
              <a:t>, </a:t>
            </a:r>
            <a:r>
              <a:rPr lang="ko-KR" altLang="en-US" dirty="0" err="1"/>
              <a:t>포스텍</a:t>
            </a:r>
            <a:r>
              <a:rPr lang="en-US" altLang="ko-KR" dirty="0"/>
              <a:t>, </a:t>
            </a:r>
            <a:r>
              <a:rPr lang="ko-KR" altLang="en-US" dirty="0"/>
              <a:t>신림역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31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Contents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6600" y="1955800"/>
            <a:ext cx="4875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Stacking Block in Deep Learning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6600" y="2511931"/>
            <a:ext cx="520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Transfer Learning &amp; Fine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Tuning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0290631-0C23-49FA-8F23-3ACBAC6C1A5F}"/>
              </a:ext>
            </a:extLst>
          </p:cNvPr>
          <p:cNvSpPr/>
          <p:nvPr/>
        </p:nvSpPr>
        <p:spPr>
          <a:xfrm>
            <a:off x="711769" y="2957312"/>
            <a:ext cx="311168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270E71-E932-464F-8BA7-D685151BC357}"/>
              </a:ext>
            </a:extLst>
          </p:cNvPr>
          <p:cNvSpPr/>
          <p:nvPr/>
        </p:nvSpPr>
        <p:spPr>
          <a:xfrm>
            <a:off x="711769" y="3863380"/>
            <a:ext cx="311168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293E4E-B50B-4558-A38C-551CB8A836FC}"/>
              </a:ext>
            </a:extLst>
          </p:cNvPr>
          <p:cNvSpPr/>
          <p:nvPr/>
        </p:nvSpPr>
        <p:spPr>
          <a:xfrm>
            <a:off x="711769" y="4823694"/>
            <a:ext cx="311168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5F29930-662D-4AA4-8033-17E37BDDF7AF}"/>
              </a:ext>
            </a:extLst>
          </p:cNvPr>
          <p:cNvSpPr/>
          <p:nvPr/>
        </p:nvSpPr>
        <p:spPr>
          <a:xfrm>
            <a:off x="711769" y="5703879"/>
            <a:ext cx="311168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Stacking Block in Deep Learning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D2A97-4422-4C09-9F34-820EAB838BD5}"/>
              </a:ext>
            </a:extLst>
          </p:cNvPr>
          <p:cNvSpPr txBox="1"/>
          <p:nvPr/>
        </p:nvSpPr>
        <p:spPr>
          <a:xfrm>
            <a:off x="675654" y="2957312"/>
            <a:ext cx="318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Generation &amp; Modification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2EC53-C50A-4689-B15E-E46D813640B1}"/>
              </a:ext>
            </a:extLst>
          </p:cNvPr>
          <p:cNvSpPr txBox="1"/>
          <p:nvPr/>
        </p:nvSpPr>
        <p:spPr>
          <a:xfrm>
            <a:off x="4370342" y="2720350"/>
            <a:ext cx="46249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Selection of Variables for Inputs(X) and Outputs(Y)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Preprocessing or Pretreatment of Data, making data</a:t>
            </a:r>
            <a:r>
              <a:rPr lang="ko-KR" altLang="en-US" sz="1500" dirty="0"/>
              <a:t> </a:t>
            </a:r>
            <a:r>
              <a:rPr lang="en-US" altLang="ko-KR" sz="1500" dirty="0"/>
              <a:t>proper form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73C1F5-F56C-452A-8FAA-54292F5E3EBF}"/>
              </a:ext>
            </a:extLst>
          </p:cNvPr>
          <p:cNvSpPr txBox="1"/>
          <p:nvPr/>
        </p:nvSpPr>
        <p:spPr>
          <a:xfrm>
            <a:off x="675654" y="3826002"/>
            <a:ext cx="3183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 Construction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5AD4E-51F5-4E1E-AFDB-2556B6F8476D}"/>
              </a:ext>
            </a:extLst>
          </p:cNvPr>
          <p:cNvSpPr txBox="1"/>
          <p:nvPr/>
        </p:nvSpPr>
        <p:spPr>
          <a:xfrm>
            <a:off x="466012" y="1570874"/>
            <a:ext cx="597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Summary of Total Processes of Machine Learning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25E68-E7A0-4AAF-9E1C-E69A9E45A1CE}"/>
              </a:ext>
            </a:extLst>
          </p:cNvPr>
          <p:cNvSpPr txBox="1"/>
          <p:nvPr/>
        </p:nvSpPr>
        <p:spPr>
          <a:xfrm>
            <a:off x="618279" y="1866115"/>
            <a:ext cx="818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Deep learning is one of Machine Learning methods, which means it also follow the similar route for making the optimization models. 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502C6-706B-4799-9429-9C7F178A27C2}"/>
              </a:ext>
            </a:extLst>
          </p:cNvPr>
          <p:cNvSpPr txBox="1"/>
          <p:nvPr/>
        </p:nvSpPr>
        <p:spPr>
          <a:xfrm>
            <a:off x="774650" y="4786316"/>
            <a:ext cx="298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 &amp; Evaluation Loop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72DAA-E073-4D19-B880-9FC80251C110}"/>
              </a:ext>
            </a:extLst>
          </p:cNvPr>
          <p:cNvSpPr txBox="1"/>
          <p:nvPr/>
        </p:nvSpPr>
        <p:spPr>
          <a:xfrm>
            <a:off x="1617204" y="5707577"/>
            <a:ext cx="130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Prediction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77538E-408F-4E72-A6CE-7365AACB37E9}"/>
              </a:ext>
            </a:extLst>
          </p:cNvPr>
          <p:cNvSpPr txBox="1"/>
          <p:nvPr/>
        </p:nvSpPr>
        <p:spPr>
          <a:xfrm>
            <a:off x="4370342" y="3668259"/>
            <a:ext cx="45136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Which machine learning methods will be used? </a:t>
            </a:r>
          </a:p>
          <a:p>
            <a:r>
              <a:rPr lang="en-US" altLang="ko-KR" sz="1500" dirty="0"/>
              <a:t>(i.e. Linear Regression/SVM/Random Forest/ Ensemble/ Deep Learning etc.)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CE2A2-8EE1-4CB3-BE5D-F0EC7E40392A}"/>
              </a:ext>
            </a:extLst>
          </p:cNvPr>
          <p:cNvSpPr txBox="1"/>
          <p:nvPr/>
        </p:nvSpPr>
        <p:spPr>
          <a:xfrm>
            <a:off x="4370343" y="4605418"/>
            <a:ext cx="46249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Fitting models to be optimized.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Utilizing a part of the input data, calculating the model accuracy,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1DAD97-332A-403B-94F1-4C0A48B75621}"/>
              </a:ext>
            </a:extLst>
          </p:cNvPr>
          <p:cNvSpPr txBox="1"/>
          <p:nvPr/>
        </p:nvSpPr>
        <p:spPr>
          <a:xfrm>
            <a:off x="4370342" y="5475157"/>
            <a:ext cx="462491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Utilizing the optimized model, </a:t>
            </a:r>
            <a:r>
              <a:rPr lang="en-US" altLang="ko-KR" sz="1500" dirty="0" err="1"/>
              <a:t>X_true</a:t>
            </a:r>
            <a:r>
              <a:rPr lang="en-US" altLang="ko-KR" sz="1500" dirty="0"/>
              <a:t> is changed to </a:t>
            </a:r>
            <a:r>
              <a:rPr lang="en-US" altLang="ko-KR" sz="1500" dirty="0" err="1"/>
              <a:t>Y_predict</a:t>
            </a:r>
            <a:r>
              <a:rPr lang="en-US" altLang="ko-KR" sz="1500" dirty="0"/>
              <a:t>. Knowing the difference between </a:t>
            </a:r>
            <a:r>
              <a:rPr lang="en-US" altLang="ko-KR" sz="1500" dirty="0" err="1"/>
              <a:t>Y_true</a:t>
            </a:r>
            <a:r>
              <a:rPr lang="en-US" altLang="ko-KR" sz="1500" dirty="0"/>
              <a:t> and </a:t>
            </a:r>
            <a:r>
              <a:rPr lang="en-US" altLang="ko-KR" sz="1500" dirty="0" err="1"/>
              <a:t>Y_predict</a:t>
            </a:r>
            <a:endParaRPr lang="en-US" altLang="ko-KR" sz="1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A8CE52-857A-4FA2-BC66-1B51320F0C40}"/>
              </a:ext>
            </a:extLst>
          </p:cNvPr>
          <p:cNvSpPr txBox="1"/>
          <p:nvPr/>
        </p:nvSpPr>
        <p:spPr>
          <a:xfrm>
            <a:off x="618282" y="2439858"/>
            <a:ext cx="81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4 Big steps is widely used to explain the machine learning process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31B2C3-2FFB-4D9D-A0DB-64C673958208}"/>
              </a:ext>
            </a:extLst>
          </p:cNvPr>
          <p:cNvSpPr/>
          <p:nvPr/>
        </p:nvSpPr>
        <p:spPr>
          <a:xfrm>
            <a:off x="4370342" y="2786982"/>
            <a:ext cx="4513685" cy="6502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D51D32-AE0C-47CF-BF0F-3C6ED10FB1EF}"/>
              </a:ext>
            </a:extLst>
          </p:cNvPr>
          <p:cNvSpPr/>
          <p:nvPr/>
        </p:nvSpPr>
        <p:spPr>
          <a:xfrm>
            <a:off x="4370341" y="3738105"/>
            <a:ext cx="4513685" cy="6502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41D848-0ECC-465B-99A5-22341DE93EDC}"/>
              </a:ext>
            </a:extLst>
          </p:cNvPr>
          <p:cNvSpPr/>
          <p:nvPr/>
        </p:nvSpPr>
        <p:spPr>
          <a:xfrm>
            <a:off x="4370341" y="4670162"/>
            <a:ext cx="4513685" cy="6502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816603-12A7-42A6-88AA-F75E1766A696}"/>
              </a:ext>
            </a:extLst>
          </p:cNvPr>
          <p:cNvSpPr/>
          <p:nvPr/>
        </p:nvSpPr>
        <p:spPr>
          <a:xfrm>
            <a:off x="4370341" y="5553327"/>
            <a:ext cx="4513685" cy="65024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D8F8BB8-9C2E-404F-BF90-1632E4B817A9}"/>
              </a:ext>
            </a:extLst>
          </p:cNvPr>
          <p:cNvSpPr/>
          <p:nvPr/>
        </p:nvSpPr>
        <p:spPr>
          <a:xfrm>
            <a:off x="2017063" y="3437222"/>
            <a:ext cx="519953" cy="300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02E24A9E-18AE-4AD1-B6EF-8C29FEFE5D8D}"/>
              </a:ext>
            </a:extLst>
          </p:cNvPr>
          <p:cNvSpPr/>
          <p:nvPr/>
        </p:nvSpPr>
        <p:spPr>
          <a:xfrm>
            <a:off x="2017063" y="4360418"/>
            <a:ext cx="519953" cy="300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CDC5D2F-EFB9-4774-97C9-EC284DD7C4BC}"/>
              </a:ext>
            </a:extLst>
          </p:cNvPr>
          <p:cNvSpPr/>
          <p:nvPr/>
        </p:nvSpPr>
        <p:spPr>
          <a:xfrm>
            <a:off x="2007632" y="5320402"/>
            <a:ext cx="519953" cy="300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으로 구부러짐 32">
            <a:extLst>
              <a:ext uri="{FF2B5EF4-FFF2-40B4-BE49-F238E27FC236}">
                <a16:creationId xmlns:a16="http://schemas.microsoft.com/office/drawing/2014/main" id="{3A14393D-9DC2-4DF0-9FEA-4EEC3B3F209E}"/>
              </a:ext>
            </a:extLst>
          </p:cNvPr>
          <p:cNvSpPr/>
          <p:nvPr/>
        </p:nvSpPr>
        <p:spPr>
          <a:xfrm flipV="1">
            <a:off x="252036" y="4423806"/>
            <a:ext cx="1558837" cy="1056091"/>
          </a:xfrm>
          <a:prstGeom prst="curvedRightArrow">
            <a:avLst>
              <a:gd name="adj1" fmla="val 9609"/>
              <a:gd name="adj2" fmla="val 235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화살표: 오른쪽으로 구부러짐 33">
            <a:extLst>
              <a:ext uri="{FF2B5EF4-FFF2-40B4-BE49-F238E27FC236}">
                <a16:creationId xmlns:a16="http://schemas.microsoft.com/office/drawing/2014/main" id="{4345870B-794F-4286-850D-B8229F90FB9F}"/>
              </a:ext>
            </a:extLst>
          </p:cNvPr>
          <p:cNvSpPr/>
          <p:nvPr/>
        </p:nvSpPr>
        <p:spPr>
          <a:xfrm flipH="1" flipV="1">
            <a:off x="2779059" y="3473545"/>
            <a:ext cx="1425392" cy="1056091"/>
          </a:xfrm>
          <a:prstGeom prst="curvedRightArrow">
            <a:avLst>
              <a:gd name="adj1" fmla="val 9609"/>
              <a:gd name="adj2" fmla="val 2359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7112A-208D-4A9E-A589-A252D55B2570}"/>
              </a:ext>
            </a:extLst>
          </p:cNvPr>
          <p:cNvSpPr txBox="1"/>
          <p:nvPr/>
        </p:nvSpPr>
        <p:spPr>
          <a:xfrm>
            <a:off x="627247" y="6285718"/>
            <a:ext cx="818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But, trials and errors are necessary for complete models.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15AC94D-3383-41BD-92B1-F92DA2DB9BF3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6BF73-C5FA-4452-A015-1BB919A46F28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Stacking Block in Deep Learning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BB4EE-A569-41FA-9010-984105E93945}"/>
              </a:ext>
            </a:extLst>
          </p:cNvPr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143913-F1C7-44CA-AB4A-7EA0D36F586A}"/>
              </a:ext>
            </a:extLst>
          </p:cNvPr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965DDF-4D2E-4FAE-BC60-15767F70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26D44E-A56A-4633-B10F-3FE6DEA10332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F6CE8F-0F4C-4327-BE39-A66088EF2031}"/>
              </a:ext>
            </a:extLst>
          </p:cNvPr>
          <p:cNvSpPr txBox="1"/>
          <p:nvPr/>
        </p:nvSpPr>
        <p:spPr>
          <a:xfrm>
            <a:off x="438981" y="1632856"/>
            <a:ext cx="591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Basic Model Structure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369679-1D4E-4187-89DC-45FD1C04A0BD}"/>
              </a:ext>
            </a:extLst>
          </p:cNvPr>
          <p:cNvSpPr txBox="1"/>
          <p:nvPr/>
        </p:nvSpPr>
        <p:spPr>
          <a:xfrm>
            <a:off x="691232" y="1988429"/>
            <a:ext cx="2201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Fully Connected layer(FC) or </a:t>
            </a:r>
          </a:p>
          <a:p>
            <a:r>
              <a:rPr lang="en-US" altLang="ko-KR" sz="1200" dirty="0"/>
              <a:t>Dense layer</a:t>
            </a:r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D9FD69-F06D-4A37-87D8-67A364F81767}"/>
              </a:ext>
            </a:extLst>
          </p:cNvPr>
          <p:cNvSpPr txBox="1"/>
          <p:nvPr/>
        </p:nvSpPr>
        <p:spPr>
          <a:xfrm>
            <a:off x="3243680" y="1988429"/>
            <a:ext cx="2415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Convolutional Neural Network(CNN)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13985-4279-4902-9995-1E77BE731753}"/>
              </a:ext>
            </a:extLst>
          </p:cNvPr>
          <p:cNvSpPr txBox="1"/>
          <p:nvPr/>
        </p:nvSpPr>
        <p:spPr>
          <a:xfrm>
            <a:off x="6354147" y="1988429"/>
            <a:ext cx="2201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Recurrent Neural Network(RNN)</a:t>
            </a:r>
            <a:endParaRPr lang="ko-KR" altLang="en-US" sz="12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C64884A-AD46-4FD4-81D5-D652A945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16" y="2450094"/>
            <a:ext cx="3112657" cy="170840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A53F6A3-80A6-404F-9E37-28A138CC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60" y="4181759"/>
            <a:ext cx="2761792" cy="130698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07F319C-F05C-44D3-81FE-BF8355DEEEFF}"/>
              </a:ext>
            </a:extLst>
          </p:cNvPr>
          <p:cNvSpPr txBox="1"/>
          <p:nvPr/>
        </p:nvSpPr>
        <p:spPr>
          <a:xfrm>
            <a:off x="103403" y="5803550"/>
            <a:ext cx="9040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There are so many model structures(i.e. GAN, LSTM, GRU, Autoencoder etc.) and we need to make them proper to the inputs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CFAD0421-3A1D-4D13-938E-92889E2616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6566" y="2569733"/>
            <a:ext cx="2115418" cy="146912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A932A2F-EEF1-4574-9911-C80D7D47F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4714" y="4202318"/>
            <a:ext cx="3126523" cy="1306989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4D0D43F3-6D4E-4517-87D1-3B3D9EEEF978}"/>
              </a:ext>
            </a:extLst>
          </p:cNvPr>
          <p:cNvSpPr/>
          <p:nvPr/>
        </p:nvSpPr>
        <p:spPr>
          <a:xfrm>
            <a:off x="2696547" y="4158496"/>
            <a:ext cx="575126" cy="184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D68861E-049F-4F52-9604-E3D2499E93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6220" y="2660673"/>
            <a:ext cx="2997437" cy="128724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11C46923-06D7-46F0-9A4D-7CF3ACB764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5814" y="4139881"/>
            <a:ext cx="2155232" cy="141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5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5" y="1021881"/>
            <a:ext cx="539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Stacking Blocks in Deep Learning 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B01457-AC6D-47DE-A9E2-E505760EDEF5}"/>
              </a:ext>
            </a:extLst>
          </p:cNvPr>
          <p:cNvSpPr txBox="1"/>
          <p:nvPr/>
        </p:nvSpPr>
        <p:spPr>
          <a:xfrm>
            <a:off x="601309" y="1627334"/>
            <a:ext cx="8185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Among the Big 4 steps, this part deals with the construction of model structure of deep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structure of deep learning is undefined before we made its structure.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So, we need to ‘Build the model which seems to be proper at the first time’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552B0-31B1-47A9-A567-93A3ED4BB7FE}"/>
              </a:ext>
            </a:extLst>
          </p:cNvPr>
          <p:cNvSpPr txBox="1"/>
          <p:nvPr/>
        </p:nvSpPr>
        <p:spPr>
          <a:xfrm>
            <a:off x="1524001" y="2872854"/>
            <a:ext cx="8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Inputs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18118-A73C-4A3E-9DE2-7E39DBFA0DAD}"/>
              </a:ext>
            </a:extLst>
          </p:cNvPr>
          <p:cNvSpPr txBox="1"/>
          <p:nvPr/>
        </p:nvSpPr>
        <p:spPr>
          <a:xfrm>
            <a:off x="4121900" y="2922015"/>
            <a:ext cx="8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ACC974-A174-4BA5-9910-7167B84A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72" y="3485029"/>
            <a:ext cx="875562" cy="9077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F3CC748-9FBA-43B8-8623-C81641AF8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44" y="3411682"/>
            <a:ext cx="1306428" cy="105447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F549A1-E6EF-413B-8F70-25A8772E80E1}"/>
              </a:ext>
            </a:extLst>
          </p:cNvPr>
          <p:cNvSpPr txBox="1"/>
          <p:nvPr/>
        </p:nvSpPr>
        <p:spPr>
          <a:xfrm>
            <a:off x="1367617" y="4450986"/>
            <a:ext cx="102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&lt;Image&gt;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6A1FB-4635-4501-AA69-B37DCE0FEC35}"/>
              </a:ext>
            </a:extLst>
          </p:cNvPr>
          <p:cNvSpPr txBox="1"/>
          <p:nvPr/>
        </p:nvSpPr>
        <p:spPr>
          <a:xfrm>
            <a:off x="1277970" y="5360979"/>
            <a:ext cx="120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&lt;Number&gt;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AB62C2-6E96-4403-A776-8D82EA6C1735}"/>
              </a:ext>
            </a:extLst>
          </p:cNvPr>
          <p:cNvSpPr txBox="1"/>
          <p:nvPr/>
        </p:nvSpPr>
        <p:spPr>
          <a:xfrm>
            <a:off x="1207180" y="6295132"/>
            <a:ext cx="134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&lt;Category&gt;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640557E-047E-4684-94E4-CDCFB9AE2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96" y="4774099"/>
            <a:ext cx="1856558" cy="65801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1158EA7-E0A4-494B-8325-14DFC81113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241" y="5682793"/>
            <a:ext cx="1977667" cy="6884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A50C02-381D-4D98-A987-77085F83BF3B}"/>
              </a:ext>
            </a:extLst>
          </p:cNvPr>
          <p:cNvSpPr txBox="1"/>
          <p:nvPr/>
        </p:nvSpPr>
        <p:spPr>
          <a:xfrm>
            <a:off x="3719643" y="3683278"/>
            <a:ext cx="179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Dense Layer(NN)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E1E17D-DF8E-4676-8934-E228537FABC6}"/>
              </a:ext>
            </a:extLst>
          </p:cNvPr>
          <p:cNvSpPr txBox="1"/>
          <p:nvPr/>
        </p:nvSpPr>
        <p:spPr>
          <a:xfrm>
            <a:off x="3261914" y="4199143"/>
            <a:ext cx="263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CNN, </a:t>
            </a:r>
            <a:r>
              <a:rPr lang="en-US" altLang="ko-KR" dirty="0" err="1"/>
              <a:t>ResNet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D35E4-913B-4823-8636-5862A3288AE9}"/>
              </a:ext>
            </a:extLst>
          </p:cNvPr>
          <p:cNvSpPr txBox="1"/>
          <p:nvPr/>
        </p:nvSpPr>
        <p:spPr>
          <a:xfrm>
            <a:off x="3847464" y="4774000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RNN, LSTM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84E4F0-C3C1-4AB6-B9BF-DD1275AAD214}"/>
              </a:ext>
            </a:extLst>
          </p:cNvPr>
          <p:cNvSpPr txBox="1"/>
          <p:nvPr/>
        </p:nvSpPr>
        <p:spPr>
          <a:xfrm>
            <a:off x="3847464" y="5319361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Autoencoder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B4DDFB-5607-4D68-80D6-3C969ED5517A}"/>
              </a:ext>
            </a:extLst>
          </p:cNvPr>
          <p:cNvSpPr txBox="1"/>
          <p:nvPr/>
        </p:nvSpPr>
        <p:spPr>
          <a:xfrm>
            <a:off x="3847464" y="5864721"/>
            <a:ext cx="144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2008D5-11E1-4F10-9128-BE7C0B94D4DA}"/>
              </a:ext>
            </a:extLst>
          </p:cNvPr>
          <p:cNvSpPr txBox="1"/>
          <p:nvPr/>
        </p:nvSpPr>
        <p:spPr>
          <a:xfrm>
            <a:off x="6217536" y="3086705"/>
            <a:ext cx="2370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What is the optimal determination of the model structure?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546A61-FB55-4837-A556-FB45F39EBEF8}"/>
              </a:ext>
            </a:extLst>
          </p:cNvPr>
          <p:cNvSpPr txBox="1"/>
          <p:nvPr/>
        </p:nvSpPr>
        <p:spPr>
          <a:xfrm>
            <a:off x="6217536" y="4760814"/>
            <a:ext cx="2370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Nobody knows the perfect structure in the first time without trials and errors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3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535633-5BBA-4187-B4F8-E92F17DBE647}"/>
              </a:ext>
            </a:extLst>
          </p:cNvPr>
          <p:cNvSpPr txBox="1"/>
          <p:nvPr/>
        </p:nvSpPr>
        <p:spPr>
          <a:xfrm>
            <a:off x="428625" y="1021881"/>
            <a:ext cx="539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Stacking Blocks in Deep Learning </a:t>
            </a:r>
            <a:endParaRPr lang="ko-KR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8CC6E-DE0F-4C1F-ADFB-B8DAF9E09A97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7C97A8-52C0-45E6-BA6E-3F5FABC7C659}"/>
              </a:ext>
            </a:extLst>
          </p:cNvPr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C5F996-D6FE-4107-9601-5FDD9D3406DC}"/>
              </a:ext>
            </a:extLst>
          </p:cNvPr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71B780-6B74-460F-B068-AB9F124C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372A85-1A6B-4E51-A399-2CB7ABAB66BB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69AEA6E-665E-47AB-8BEC-AB46EAFB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9" y="2093757"/>
            <a:ext cx="8367140" cy="45335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59A2B9-FBAC-4F43-A0C0-5535FBB3AA32}"/>
              </a:ext>
            </a:extLst>
          </p:cNvPr>
          <p:cNvSpPr/>
          <p:nvPr/>
        </p:nvSpPr>
        <p:spPr>
          <a:xfrm>
            <a:off x="1591814" y="6627284"/>
            <a:ext cx="847049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https://www.ibm.com/blogs/research/wp-content/uploads/2018/08/NewFigure3MartinWistuba.png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0044F-8B2C-4FA0-A295-BEF6A7D4B0FA}"/>
              </a:ext>
            </a:extLst>
          </p:cNvPr>
          <p:cNvSpPr txBox="1"/>
          <p:nvPr/>
        </p:nvSpPr>
        <p:spPr>
          <a:xfrm>
            <a:off x="422899" y="1648359"/>
            <a:ext cx="35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Different Model Structures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427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4" y="1021881"/>
            <a:ext cx="650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Stacking Blocks in Deep Learning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83E75-E0F2-4EA1-BE07-FFBF5B444056}"/>
              </a:ext>
            </a:extLst>
          </p:cNvPr>
          <p:cNvSpPr txBox="1"/>
          <p:nvPr/>
        </p:nvSpPr>
        <p:spPr>
          <a:xfrm>
            <a:off x="614812" y="1648359"/>
            <a:ext cx="762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 are two versions to stack blocks in deep learning model structure in </a:t>
            </a:r>
            <a:r>
              <a:rPr lang="en-US" altLang="ko-KR" dirty="0" err="1"/>
              <a:t>Keras</a:t>
            </a:r>
            <a:r>
              <a:rPr lang="en-US" altLang="ko-KR" dirty="0"/>
              <a:t>, ‘Sequential Models’ and ‘Functional Models.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FC22B-19B5-4CBB-A791-27F62DFA7ABA}"/>
              </a:ext>
            </a:extLst>
          </p:cNvPr>
          <p:cNvSpPr txBox="1"/>
          <p:nvPr/>
        </p:nvSpPr>
        <p:spPr>
          <a:xfrm>
            <a:off x="614812" y="2246023"/>
            <a:ext cx="7626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Sequential Models, we can more easily construct model structure in the simplest way. However, it can only make literally sequential model but cannot make complex structure of models.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D5796A-EF01-4D26-90F1-529F169A8B57}"/>
              </a:ext>
            </a:extLst>
          </p:cNvPr>
          <p:cNvSpPr txBox="1"/>
          <p:nvPr/>
        </p:nvSpPr>
        <p:spPr>
          <a:xfrm>
            <a:off x="625923" y="3120686"/>
            <a:ext cx="7626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 Functional Models are used to make models in the purpose of model structure customization.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6F722A0-8437-49AF-A847-0093159B8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53" y="3900133"/>
            <a:ext cx="1044107" cy="2619016"/>
          </a:xfrm>
          <a:prstGeom prst="rect">
            <a:avLst/>
          </a:prstGeom>
        </p:spPr>
      </p:pic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FE913C44-F34C-4CC0-8C8A-1D4B47C1A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44044"/>
            <a:ext cx="2654791" cy="313119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35C322A-7914-457C-B4C9-736DC3264A16}"/>
              </a:ext>
            </a:extLst>
          </p:cNvPr>
          <p:cNvSpPr txBox="1"/>
          <p:nvPr/>
        </p:nvSpPr>
        <p:spPr>
          <a:xfrm>
            <a:off x="374700" y="4528020"/>
            <a:ext cx="132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Sequential Models in </a:t>
            </a:r>
            <a:r>
              <a:rPr lang="en-US" altLang="ko-KR" b="1" dirty="0" err="1"/>
              <a:t>Keras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25F2CF-4B0D-4DDB-9104-8419AF3D7135}"/>
              </a:ext>
            </a:extLst>
          </p:cNvPr>
          <p:cNvSpPr txBox="1"/>
          <p:nvPr/>
        </p:nvSpPr>
        <p:spPr>
          <a:xfrm>
            <a:off x="7629480" y="4655797"/>
            <a:ext cx="13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CNN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27CD38-0929-415B-ABD4-67E856A91C5C}"/>
              </a:ext>
            </a:extLst>
          </p:cNvPr>
          <p:cNvSpPr txBox="1"/>
          <p:nvPr/>
        </p:nvSpPr>
        <p:spPr>
          <a:xfrm>
            <a:off x="7589601" y="6212353"/>
            <a:ext cx="13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NN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D19D61-3075-40CA-8EEE-9C1F18090A9D}"/>
              </a:ext>
            </a:extLst>
          </p:cNvPr>
          <p:cNvSpPr txBox="1"/>
          <p:nvPr/>
        </p:nvSpPr>
        <p:spPr>
          <a:xfrm>
            <a:off x="3178917" y="4901795"/>
            <a:ext cx="132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NN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D30BFC2-EC7E-4FAE-8132-645538939A20}"/>
              </a:ext>
            </a:extLst>
          </p:cNvPr>
          <p:cNvSpPr/>
          <p:nvPr/>
        </p:nvSpPr>
        <p:spPr>
          <a:xfrm>
            <a:off x="4353920" y="3995349"/>
            <a:ext cx="4600357" cy="2031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F64299-DA0A-4671-B1F5-A544B75C0DB5}"/>
              </a:ext>
            </a:extLst>
          </p:cNvPr>
          <p:cNvSpPr/>
          <p:nvPr/>
        </p:nvSpPr>
        <p:spPr>
          <a:xfrm>
            <a:off x="4347905" y="6026791"/>
            <a:ext cx="4600357" cy="865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80DDE4-F6DD-4D19-90F7-3A526137D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812" y="5589030"/>
            <a:ext cx="833759" cy="118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5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77D9D0-DF64-4193-8FE4-4EB939443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84" y="1914144"/>
            <a:ext cx="4051364" cy="4703826"/>
          </a:xfrm>
          <a:prstGeom prst="rect">
            <a:avLst/>
          </a:prstGeom>
        </p:spPr>
      </p:pic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4FA96D40-4F45-4C81-85C5-5140AA9F4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496" y="1792224"/>
            <a:ext cx="4468082" cy="47891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3252B-ECEE-4211-BF65-6F36D443B1C3}"/>
              </a:ext>
            </a:extLst>
          </p:cNvPr>
          <p:cNvSpPr txBox="1"/>
          <p:nvPr/>
        </p:nvSpPr>
        <p:spPr>
          <a:xfrm>
            <a:off x="428624" y="1021881"/>
            <a:ext cx="650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Stacking Blocks in Deep Learning</a:t>
            </a:r>
            <a:endParaRPr lang="ko-KR" altLang="en-US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499B2-F8B2-47B2-ACA5-9D806CE51B92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0C557-514B-4A89-AAC9-B583CFD355EF}"/>
              </a:ext>
            </a:extLst>
          </p:cNvPr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3A5C77-D00E-4283-9C27-4FD92204BE4E}"/>
              </a:ext>
            </a:extLst>
          </p:cNvPr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45AFA30-4F73-4315-8CA4-4B7EE743F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150A91-EF38-437C-B8BC-D323757AE334}"/>
              </a:ext>
            </a:extLst>
          </p:cNvPr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2DE91B-D0D6-45F6-A1BA-646686EEB49C}"/>
              </a:ext>
            </a:extLst>
          </p:cNvPr>
          <p:cNvSpPr txBox="1"/>
          <p:nvPr/>
        </p:nvSpPr>
        <p:spPr>
          <a:xfrm>
            <a:off x="241525" y="1578589"/>
            <a:ext cx="318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Functional Models in </a:t>
            </a:r>
            <a:r>
              <a:rPr lang="en-US" altLang="ko-KR" b="1" dirty="0" err="1"/>
              <a:t>Keras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55011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ACF8E4F-D944-4CF3-BF34-C29611A6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925369" y="2805229"/>
            <a:ext cx="2270299" cy="44087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8624" y="1021881"/>
            <a:ext cx="6502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Stacking Blocks in Deep Learning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83E75-E0F2-4EA1-BE07-FFBF5B444056}"/>
              </a:ext>
            </a:extLst>
          </p:cNvPr>
          <p:cNvSpPr txBox="1"/>
          <p:nvPr/>
        </p:nvSpPr>
        <p:spPr>
          <a:xfrm>
            <a:off x="614812" y="1648359"/>
            <a:ext cx="8416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This structure is essential when applying for multiple form data(i.e. numeric with image, image with categories)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And most of models solving complex problems use considerably deep and complex structures.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 my project, the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of input</a:t>
            </a:r>
            <a:r>
              <a:rPr lang="ko-KR" altLang="en-US" dirty="0"/>
              <a:t> </a:t>
            </a:r>
            <a:r>
              <a:rPr lang="en-US" altLang="ko-KR" dirty="0"/>
              <a:t>data will be ‘image and numeric’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27A36-9602-4D8A-B31B-6FFD6DEEFBDE}"/>
              </a:ext>
            </a:extLst>
          </p:cNvPr>
          <p:cNvSpPr txBox="1"/>
          <p:nvPr/>
        </p:nvSpPr>
        <p:spPr>
          <a:xfrm>
            <a:off x="6615103" y="4813995"/>
            <a:ext cx="170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Probability of </a:t>
            </a:r>
            <a:r>
              <a:rPr lang="en-US" altLang="ko-KR" sz="2000" b="1" dirty="0" err="1"/>
              <a:t>Precipitatioin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40D80-6033-46E4-A443-B158FD2A8752}"/>
              </a:ext>
            </a:extLst>
          </p:cNvPr>
          <p:cNvSpPr txBox="1"/>
          <p:nvPr/>
        </p:nvSpPr>
        <p:spPr>
          <a:xfrm>
            <a:off x="6835038" y="4240149"/>
            <a:ext cx="17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0.813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73AD76D-E81F-47E2-84C4-5BBC97C2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49" y="5143993"/>
            <a:ext cx="1246787" cy="704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69992FE-7D51-4C14-9C55-99E75E86EA6E}"/>
              </a:ext>
            </a:extLst>
          </p:cNvPr>
          <p:cNvSpPr txBox="1"/>
          <p:nvPr/>
        </p:nvSpPr>
        <p:spPr>
          <a:xfrm>
            <a:off x="1024532" y="3639011"/>
            <a:ext cx="2027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Temperature</a:t>
            </a:r>
          </a:p>
          <a:p>
            <a:pPr algn="ctr"/>
            <a:r>
              <a:rPr lang="en-US" altLang="ko-KR" sz="1400" b="1" dirty="0"/>
              <a:t>Humidity</a:t>
            </a:r>
          </a:p>
          <a:p>
            <a:pPr algn="ctr"/>
            <a:r>
              <a:rPr lang="en-US" altLang="ko-KR" sz="1400" b="1" dirty="0"/>
              <a:t>PM2.5, PM10</a:t>
            </a:r>
          </a:p>
          <a:p>
            <a:pPr algn="ctr"/>
            <a:r>
              <a:rPr lang="en-US" altLang="ko-KR" sz="1400" b="1" dirty="0"/>
              <a:t>….</a:t>
            </a:r>
            <a:endParaRPr lang="ko-KR" alt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00ABE-2814-4CE0-A4A5-DC493EB4821F}"/>
              </a:ext>
            </a:extLst>
          </p:cNvPr>
          <p:cNvSpPr txBox="1"/>
          <p:nvPr/>
        </p:nvSpPr>
        <p:spPr>
          <a:xfrm>
            <a:off x="652136" y="5867736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&lt;Image&gt;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37EE46-EA81-4499-9A75-C570A4260568}"/>
              </a:ext>
            </a:extLst>
          </p:cNvPr>
          <p:cNvSpPr txBox="1"/>
          <p:nvPr/>
        </p:nvSpPr>
        <p:spPr>
          <a:xfrm>
            <a:off x="1611638" y="4461891"/>
            <a:ext cx="152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&lt;Number&gt;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8FD8F-F99B-4883-8F7F-1E29F48FAF5F}"/>
              </a:ext>
            </a:extLst>
          </p:cNvPr>
          <p:cNvSpPr txBox="1"/>
          <p:nvPr/>
        </p:nvSpPr>
        <p:spPr>
          <a:xfrm>
            <a:off x="2607272" y="3429000"/>
            <a:ext cx="13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NN</a:t>
            </a:r>
            <a:endParaRPr lang="ko-KR" alt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2DA8F2-172E-4605-95E9-C91F5324E993}"/>
              </a:ext>
            </a:extLst>
          </p:cNvPr>
          <p:cNvSpPr txBox="1"/>
          <p:nvPr/>
        </p:nvSpPr>
        <p:spPr>
          <a:xfrm>
            <a:off x="2604958" y="6144735"/>
            <a:ext cx="13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CNN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9F26C-88E7-4851-BB57-134FA0A3B76D}"/>
              </a:ext>
            </a:extLst>
          </p:cNvPr>
          <p:cNvSpPr txBox="1"/>
          <p:nvPr/>
        </p:nvSpPr>
        <p:spPr>
          <a:xfrm>
            <a:off x="5189071" y="3967024"/>
            <a:ext cx="1334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NN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839BF-A358-451B-8E74-89EACB091F47}"/>
              </a:ext>
            </a:extLst>
          </p:cNvPr>
          <p:cNvSpPr/>
          <p:nvPr/>
        </p:nvSpPr>
        <p:spPr>
          <a:xfrm>
            <a:off x="2710699" y="3833873"/>
            <a:ext cx="1726288" cy="870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7C3057-43FC-4C0B-8AEE-5D24FD3C50BA}"/>
              </a:ext>
            </a:extLst>
          </p:cNvPr>
          <p:cNvSpPr/>
          <p:nvPr/>
        </p:nvSpPr>
        <p:spPr>
          <a:xfrm>
            <a:off x="1829133" y="4754840"/>
            <a:ext cx="2607853" cy="14254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D9E884-755A-4B8D-B963-965FB84F26B5}"/>
              </a:ext>
            </a:extLst>
          </p:cNvPr>
          <p:cNvSpPr/>
          <p:nvPr/>
        </p:nvSpPr>
        <p:spPr>
          <a:xfrm>
            <a:off x="5007149" y="4357840"/>
            <a:ext cx="1388019" cy="8703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34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</TotalTime>
  <Words>1112</Words>
  <Application>Microsoft Office PowerPoint</Application>
  <PresentationFormat>화면 슬라이드 쇼(4:3)</PresentationFormat>
  <Paragraphs>148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Helvetica Neue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61</cp:revision>
  <dcterms:created xsi:type="dcterms:W3CDTF">2019-09-03T09:13:39Z</dcterms:created>
  <dcterms:modified xsi:type="dcterms:W3CDTF">2019-09-23T09:34:35Z</dcterms:modified>
</cp:coreProperties>
</file>