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9"/>
  </p:notesMasterIdLst>
  <p:handoutMasterIdLst>
    <p:handoutMasterId r:id="rId40"/>
  </p:handoutMasterIdLst>
  <p:sldIdLst>
    <p:sldId id="453" r:id="rId2"/>
    <p:sldId id="257" r:id="rId3"/>
    <p:sldId id="264" r:id="rId4"/>
    <p:sldId id="317" r:id="rId5"/>
    <p:sldId id="318" r:id="rId6"/>
    <p:sldId id="383" r:id="rId7"/>
    <p:sldId id="455" r:id="rId8"/>
    <p:sldId id="456" r:id="rId9"/>
    <p:sldId id="457" r:id="rId10"/>
    <p:sldId id="275" r:id="rId11"/>
    <p:sldId id="413" r:id="rId12"/>
    <p:sldId id="414" r:id="rId13"/>
    <p:sldId id="415" r:id="rId14"/>
    <p:sldId id="416" r:id="rId15"/>
    <p:sldId id="418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47" r:id="rId24"/>
    <p:sldId id="458" r:id="rId25"/>
    <p:sldId id="459" r:id="rId26"/>
    <p:sldId id="448" r:id="rId27"/>
    <p:sldId id="432" r:id="rId28"/>
    <p:sldId id="433" r:id="rId29"/>
    <p:sldId id="435" r:id="rId30"/>
    <p:sldId id="452" r:id="rId31"/>
    <p:sldId id="437" r:id="rId32"/>
    <p:sldId id="441" r:id="rId33"/>
    <p:sldId id="442" r:id="rId34"/>
    <p:sldId id="443" r:id="rId35"/>
    <p:sldId id="444" r:id="rId36"/>
    <p:sldId id="445" r:id="rId37"/>
    <p:sldId id="446" r:id="rId38"/>
  </p:sldIdLst>
  <p:sldSz cx="12192000" cy="685800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89D408-E2AF-4F8E-9541-9D6E37E2FA8C}">
          <p14:sldIdLst>
            <p14:sldId id="453"/>
            <p14:sldId id="257"/>
            <p14:sldId id="264"/>
            <p14:sldId id="317"/>
            <p14:sldId id="318"/>
            <p14:sldId id="383"/>
            <p14:sldId id="455"/>
            <p14:sldId id="456"/>
            <p14:sldId id="457"/>
            <p14:sldId id="275"/>
            <p14:sldId id="413"/>
            <p14:sldId id="414"/>
            <p14:sldId id="415"/>
            <p14:sldId id="416"/>
            <p14:sldId id="418"/>
            <p14:sldId id="423"/>
            <p14:sldId id="424"/>
            <p14:sldId id="425"/>
            <p14:sldId id="426"/>
            <p14:sldId id="427"/>
            <p14:sldId id="428"/>
            <p14:sldId id="429"/>
          </p14:sldIdLst>
        </p14:section>
        <p14:section name="Untitled Section" id="{EDC8B9E0-83E5-4D6B-B3AC-FFE908B51A9E}">
          <p14:sldIdLst>
            <p14:sldId id="447"/>
            <p14:sldId id="458"/>
            <p14:sldId id="459"/>
            <p14:sldId id="448"/>
            <p14:sldId id="432"/>
            <p14:sldId id="433"/>
            <p14:sldId id="435"/>
            <p14:sldId id="452"/>
            <p14:sldId id="437"/>
            <p14:sldId id="441"/>
            <p14:sldId id="442"/>
            <p14:sldId id="443"/>
            <p14:sldId id="444"/>
            <p14:sldId id="445"/>
            <p14:sldId id="4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79298" autoAdjust="0"/>
  </p:normalViewPr>
  <p:slideViewPr>
    <p:cSldViewPr>
      <p:cViewPr varScale="1">
        <p:scale>
          <a:sx n="82" d="100"/>
          <a:sy n="82" d="100"/>
        </p:scale>
        <p:origin x="470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54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454"/>
    </p:cViewPr>
  </p:sorterViewPr>
  <p:notesViewPr>
    <p:cSldViewPr>
      <p:cViewPr varScale="1">
        <p:scale>
          <a:sx n="52" d="100"/>
          <a:sy n="52" d="100"/>
        </p:scale>
        <p:origin x="-2934" y="-90"/>
      </p:cViewPr>
      <p:guideLst>
        <p:guide orient="horz" pos="3107"/>
        <p:guide pos="212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3DA71-5C91-493E-8C01-DD531149B4E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E0DBD-EE07-44F0-AE3F-D654B696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652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3B711-8C1C-4226-BFB0-3E1AF1579F4F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9C705-7D05-40DE-B084-E9CB3D2AA7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466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69C705-7D05-40DE-B084-E9CB3D2AA74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11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9C705-7D05-40DE-B084-E9CB3D2AA74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74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9C705-7D05-40DE-B084-E9CB3D2AA74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0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9C705-7D05-40DE-B084-E9CB3D2AA74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8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9C705-7D05-40DE-B084-E9CB3D2AA74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33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9C705-7D05-40DE-B084-E9CB3D2AA74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73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9C705-7D05-40DE-B084-E9CB3D2AA74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75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9C705-7D05-40DE-B084-E9CB3D2AA74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33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9C705-7D05-40DE-B084-E9CB3D2AA74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30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9C705-7D05-40DE-B084-E9CB3D2AA74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02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9C705-7D05-40DE-B084-E9CB3D2AA74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80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0B75-7894-4090-BC3F-97B735D55335}" type="datetime1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DD2E-F4DD-4D14-84D8-B16D4EB090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5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1219-600B-431C-9153-F84783E6B28A}" type="datetime1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DD2E-F4DD-4D14-84D8-B16D4EB090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4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B149-F000-4FEF-AB3A-9F61F7213BCC}" type="datetime1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DD2E-F4DD-4D14-84D8-B16D4EB090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9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4DFD-90EE-4F29-A6F0-5509C3C1311B}" type="datetime1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DD2E-F4DD-4D14-84D8-B16D4EB090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8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9C6F-0EC5-461B-9B4D-305895DE9BFF}" type="datetime1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DD2E-F4DD-4D14-84D8-B16D4EB090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0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C7AE-9F0A-45A8-967E-BA9E648CBA36}" type="datetime1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DD2E-F4DD-4D14-84D8-B16D4EB090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9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112D-4636-4375-9F6C-CC1FFC3150C4}" type="datetime1">
              <a:rPr lang="en-US" smtClean="0"/>
              <a:pPr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DD2E-F4DD-4D14-84D8-B16D4EB090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4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3662-004F-450D-B815-69306F7CC315}" type="datetime1">
              <a:rPr lang="en-US" smtClean="0"/>
              <a:pPr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DD2E-F4DD-4D14-84D8-B16D4EB090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0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2DA9-A539-438B-93D0-AAC9D9DD613B}" type="datetime1">
              <a:rPr lang="en-US" smtClean="0"/>
              <a:pPr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DD2E-F4DD-4D14-84D8-B16D4EB090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0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23E2-794E-4B1A-AC56-18B02DFED6F5}" type="datetime1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DD2E-F4DD-4D14-84D8-B16D4EB090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5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E60C-EA6E-4765-8A25-421BED504A6F}" type="datetime1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DD2E-F4DD-4D14-84D8-B16D4EB090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9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FA685-63CA-49FD-B4A7-F613D4FD027B}" type="datetime1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EDD2E-F4DD-4D14-84D8-B16D4EB090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4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792726" y="-76200"/>
            <a:ext cx="3036409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900113" algn="ctr"/>
                <a:tab pos="4591050" algn="ctr"/>
              </a:tabLst>
            </a:pPr>
            <a:r>
              <a:rPr lang="km-KH" sz="1600" dirty="0">
                <a:latin typeface="Khmer OS Muol Light" pitchFamily="2" charset="0"/>
                <a:ea typeface="Times New Roman" pitchFamily="18" charset="0"/>
                <a:cs typeface="Khmer OS Muol Light" pitchFamily="2" charset="0"/>
              </a:rPr>
              <a:t>ព្រះរាជាណាចក្រកម្ពុជា</a:t>
            </a:r>
            <a:endParaRPr lang="en-US" sz="1600" dirty="0">
              <a:latin typeface="Khmer OS Muol Light" pitchFamily="2" charset="0"/>
              <a:ea typeface="Times New Roman" pitchFamily="18" charset="0"/>
              <a:cs typeface="Khmer OS Muol Light" pitchFamily="2" charset="0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900113" algn="ctr"/>
                <a:tab pos="4591050" algn="ctr"/>
              </a:tabLst>
            </a:pPr>
            <a:r>
              <a:rPr lang="km-KH" sz="1600" dirty="0">
                <a:latin typeface="Khmer OS Muol Light" pitchFamily="2" charset="0"/>
                <a:ea typeface="Times New Roman" pitchFamily="18" charset="0"/>
                <a:cs typeface="Khmer OS Muol Light" pitchFamily="2" charset="0"/>
              </a:rPr>
              <a:t>ជាតិ សាសនា ព្រះមហាក្សត្រ</a:t>
            </a:r>
            <a:r>
              <a:rPr lang="en-US" sz="1600" dirty="0">
                <a:latin typeface="Khmer OS Muol Light" pitchFamily="2" charset="0"/>
                <a:cs typeface="Khmer OS Muol Light" pitchFamily="2" charset="0"/>
              </a:rPr>
              <a:t>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5800" y="1108723"/>
            <a:ext cx="3200400" cy="108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hangingPunct="0">
              <a:lnSpc>
                <a:spcPct val="150000"/>
              </a:lnSpc>
            </a:pPr>
            <a:r>
              <a:rPr lang="km-KH" sz="1600" dirty="0">
                <a:latin typeface="Khmer OS Muol Light" pitchFamily="2" charset="0"/>
                <a:cs typeface="Khmer OS Muol Light" pitchFamily="2" charset="0"/>
              </a:rPr>
              <a:t>សាកលវិទ្យាល័យ អាស៊ី អឺរ៉ុប</a:t>
            </a:r>
            <a:endParaRPr lang="en-US" sz="1600" dirty="0">
              <a:latin typeface="Khmer OS Muol Light" pitchFamily="2" charset="0"/>
              <a:cs typeface="Khmer OS Muol Light" pitchFamily="2" charset="0"/>
            </a:endParaRPr>
          </a:p>
          <a:p>
            <a:pPr algn="ctr" hangingPunct="0">
              <a:lnSpc>
                <a:spcPct val="150000"/>
              </a:lnSpc>
            </a:pPr>
            <a:r>
              <a:rPr lang="km-KH" sz="1400" dirty="0">
                <a:latin typeface="Khmer OS Siemreap" pitchFamily="2" charset="0"/>
                <a:cs typeface="Khmer OS Siemreap" pitchFamily="2" charset="0"/>
              </a:rPr>
              <a:t>មហាវិទ្យាល័យវិទ្យាសាស្រ្ត និងបច្ចេកវិទ្យា</a:t>
            </a:r>
            <a:endParaRPr lang="en-US" sz="1400" dirty="0">
              <a:latin typeface="Khmer OS Siemreap" pitchFamily="2" charset="0"/>
              <a:cs typeface="Khmer OS Siemreap" pitchFamily="2" charset="0"/>
            </a:endParaRPr>
          </a:p>
          <a:p>
            <a:pPr algn="ctr" hangingPunct="0">
              <a:lnSpc>
                <a:spcPct val="150000"/>
              </a:lnSpc>
            </a:pPr>
            <a:r>
              <a:rPr lang="km-KH" sz="1400" dirty="0">
                <a:latin typeface="Khmer OS Siemreap" pitchFamily="2" charset="0"/>
                <a:cs typeface="Khmer OS Siemreap" pitchFamily="2" charset="0"/>
              </a:rPr>
              <a:t>ដេប៉ាតឺម៉ង់វិទ្យាសាស្រ្តកុំព្យូទ័រ</a:t>
            </a:r>
            <a:endParaRPr lang="en-US" sz="1400" dirty="0">
              <a:latin typeface="Khmer OS Siemreap" pitchFamily="2" charset="0"/>
              <a:cs typeface="Khmer OS Siemreap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163" y="97580"/>
            <a:ext cx="730873" cy="1009137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133600" y="1925363"/>
            <a:ext cx="8334858" cy="130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hangingPunct="0">
              <a:lnSpc>
                <a:spcPct val="150000"/>
              </a:lnSpc>
            </a:pPr>
            <a:r>
              <a:rPr lang="km-KH" sz="1800" dirty="0">
                <a:effectLst/>
                <a:latin typeface="Times New Roman" panose="02020603050405020304" pitchFamily="18" charset="-128"/>
                <a:ea typeface="Times New Roman" panose="02020603050405020304" pitchFamily="18" charset="-128"/>
                <a:cs typeface="Khmer OS Muol Light" panose="02000500000000020004" pitchFamily="2" charset="0"/>
              </a:rPr>
              <a:t>បង្កើតគេហទំព័រពាណិជ្ជ</a:t>
            </a:r>
            <a:r>
              <a:rPr lang="km-KH" dirty="0">
                <a:latin typeface="Times New Roman" panose="02020603050405020304" pitchFamily="18" charset="-128"/>
                <a:ea typeface="Times New Roman" panose="02020603050405020304" pitchFamily="18" charset="-128"/>
                <a:cs typeface="Khmer OS Muol Light" panose="02000500000000020004" pitchFamily="2" charset="0"/>
              </a:rPr>
              <a:t>កម្មអេឡិចត្រូនិ</a:t>
            </a:r>
            <a:r>
              <a:rPr lang="ca-ES" dirty="0">
                <a:latin typeface="Times New Roman" panose="02020603050405020304" pitchFamily="18" charset="-128"/>
                <a:ea typeface="Times New Roman" panose="02020603050405020304" pitchFamily="18" charset="-128"/>
                <a:cs typeface="Khmer OS Muol Light" panose="02000500000000020004" pitchFamily="2" charset="0"/>
              </a:rPr>
              <a:t>ក</a:t>
            </a:r>
            <a:br>
              <a:rPr lang="en-US" sz="1800" dirty="0">
                <a:effectLst/>
                <a:latin typeface="Times New Roman" panose="02020603050405020304" pitchFamily="18" charset="-128"/>
                <a:ea typeface="Times New Roman" panose="02020603050405020304" pitchFamily="18" charset="-128"/>
                <a:cs typeface="Khmer OS Muol Light" panose="02000500000000020004" pitchFamily="2" charset="0"/>
              </a:rPr>
            </a:br>
            <a:r>
              <a:rPr lang="km-KH" sz="1800" dirty="0">
                <a:effectLst/>
                <a:latin typeface="Times New Roman" panose="02020603050405020304" pitchFamily="18" charset="-128"/>
                <a:ea typeface="Times New Roman" panose="02020603050405020304" pitchFamily="18" charset="-128"/>
                <a:cs typeface="Khmer OS Muol Light" panose="02000500000000020004" pitchFamily="2" charset="0"/>
              </a:rPr>
              <a:t>នៃក្រុមហ៊ុន អាយ អឹម រ៉ាយ ត្រេឌីង ឯ.ក</a:t>
            </a:r>
            <a:endParaRPr lang="en-US" sz="1800" dirty="0">
              <a:effectLst/>
              <a:latin typeface="Times New Roman" panose="02020603050405020304" pitchFamily="18" charset="-128"/>
              <a:ea typeface="Times New Roman" panose="02020603050405020304" pitchFamily="18" charset="-128"/>
            </a:endParaRPr>
          </a:p>
          <a:p>
            <a:pPr marL="0" marR="0" algn="ctr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Khmer OS Muol Light" panose="02000500000000020004" pitchFamily="2" charset="0"/>
                <a:ea typeface="Times New Roman" panose="02020603050405020304" pitchFamily="18" charset="-128"/>
              </a:rPr>
              <a:t>Create E-Commerce Website </a:t>
            </a:r>
            <a:r>
              <a:rPr lang="en-GB" dirty="0">
                <a:latin typeface="Khmer OS Muol Light" panose="02000500000000020004" pitchFamily="2" charset="0"/>
                <a:ea typeface="Times New Roman" panose="02020603050405020304" pitchFamily="18" charset="-128"/>
              </a:rPr>
              <a:t>o</a:t>
            </a:r>
            <a:r>
              <a:rPr lang="en-GB" sz="1800" dirty="0">
                <a:effectLst/>
                <a:latin typeface="Khmer OS Muol Light" panose="02000500000000020004" pitchFamily="2" charset="0"/>
                <a:ea typeface="Times New Roman" panose="02020603050405020304" pitchFamily="18" charset="-128"/>
              </a:rPr>
              <a:t>f I M Y</a:t>
            </a:r>
            <a:r>
              <a:rPr lang="km-KH" sz="1800" dirty="0">
                <a:effectLst/>
                <a:latin typeface="Times New Roman" panose="02020603050405020304" pitchFamily="18" charset="-128"/>
                <a:ea typeface="Times New Roman" panose="02020603050405020304" pitchFamily="18" charset="-128"/>
                <a:cs typeface="Khmer OS Muol Light" panose="02000500000000020004" pitchFamily="2" charset="0"/>
              </a:rPr>
              <a:t>​ </a:t>
            </a:r>
            <a:r>
              <a:rPr lang="en-US" sz="1800" dirty="0">
                <a:effectLst/>
                <a:latin typeface="Khmer OS Muol Light" panose="02000500000000020004" pitchFamily="2" charset="0"/>
                <a:ea typeface="Times New Roman" panose="02020603050405020304" pitchFamily="18" charset="-128"/>
              </a:rPr>
              <a:t>Trading </a:t>
            </a:r>
            <a:r>
              <a:rPr lang="en-GB" sz="1800" dirty="0">
                <a:effectLst/>
                <a:latin typeface="Khmer OS Muol Light" panose="02000500000000020004" pitchFamily="2" charset="0"/>
                <a:ea typeface="Times New Roman" panose="02020603050405020304" pitchFamily="18" charset="-128"/>
              </a:rPr>
              <a:t>Co., Ltd.</a:t>
            </a:r>
            <a:endParaRPr lang="en-US" sz="1800" dirty="0">
              <a:effectLst/>
              <a:latin typeface="Times New Roman" panose="02020603050405020304" pitchFamily="18" charset="-128"/>
              <a:ea typeface="Times New Roman" panose="02020603050405020304" pitchFamily="18" charset="-128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505020" y="3197332"/>
            <a:ext cx="3422732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hangingPunct="0">
              <a:lnSpc>
                <a:spcPct val="150000"/>
              </a:lnSpc>
            </a:pPr>
            <a:r>
              <a:rPr lang="km-KH" sz="1600" dirty="0">
                <a:latin typeface="Khmer OS Siemreap" pitchFamily="2" charset="0"/>
                <a:cs typeface="Khmer OS Siemreap" pitchFamily="2" charset="0"/>
              </a:rPr>
              <a:t>សារណាបញ្ចប់ថ្នាក់បរិញ្ញាបត្រ ជំនាន់២៣</a:t>
            </a:r>
            <a:endParaRPr lang="en-US" sz="1600" dirty="0">
              <a:latin typeface="Khmer OS Siemreap" pitchFamily="2" charset="0"/>
              <a:cs typeface="Khmer OS Siemreap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km-KH" sz="1600" dirty="0">
                <a:latin typeface="Khmer OS Siemreap" pitchFamily="2" charset="0"/>
                <a:cs typeface="Khmer OS Siemreap" pitchFamily="2" charset="0"/>
              </a:rPr>
              <a:t>ជំនាញៈ វិទ្យាសាស្ដ្រកុំព្យូទ័រ</a:t>
            </a:r>
            <a:endParaRPr lang="en-US" sz="1600" dirty="0">
              <a:latin typeface="Khmer OS Siemreap" pitchFamily="2" charset="0"/>
              <a:cs typeface="Khmer OS Siemreap" pitchFamily="2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417053" y="3842939"/>
            <a:ext cx="2625078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km-KH" sz="1600" dirty="0">
                <a:latin typeface="Khmer OS Siemreap" pitchFamily="2" charset="0"/>
                <a:cs typeface="Khmer OS Siemreap" pitchFamily="2" charset="0"/>
              </a:rPr>
              <a:t>រៀបរៀង និងចងក្រងដោយ៖</a:t>
            </a:r>
          </a:p>
          <a:p>
            <a:pPr marL="0" marR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540385" algn="l"/>
                <a:tab pos="1080135" algn="l"/>
              </a:tabLst>
            </a:pPr>
            <a:r>
              <a:rPr lang="km-KH" sz="1600" dirty="0">
                <a:latin typeface="Khmer OS Siemreap" pitchFamily="2" charset="0"/>
                <a:cs typeface="Khmer OS Siemreap" pitchFamily="2" charset="0"/>
              </a:rPr>
              <a:t>	</a:t>
            </a:r>
            <a:r>
              <a:rPr lang="km-KH" sz="1600" dirty="0">
                <a:effectLst/>
                <a:latin typeface="Khmer OS Siemreap" panose="02000500000000020004" pitchFamily="2" charset="0"/>
                <a:ea typeface="Times New Roman" panose="02020603050405020304" pitchFamily="18" charset="-128"/>
                <a:cs typeface="Khmer OS Siemreap" panose="02000500000000020004" pitchFamily="2" charset="0"/>
              </a:rPr>
              <a:t>១. លោក ធឿន ភក្តី</a:t>
            </a:r>
            <a:endParaRPr lang="en-US" sz="1600" dirty="0">
              <a:effectLst/>
              <a:latin typeface="Khmer OS Siemreap" panose="02000500000000020004" pitchFamily="2" charset="0"/>
              <a:ea typeface="Times New Roman" panose="02020603050405020304" pitchFamily="18" charset="-128"/>
              <a:cs typeface="Khmer OS Siemreap" panose="02000500000000020004" pitchFamily="2" charset="0"/>
            </a:endParaRPr>
          </a:p>
          <a:p>
            <a:pPr marL="0" marR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540385" algn="l"/>
                <a:tab pos="1080135" algn="l"/>
              </a:tabLst>
            </a:pPr>
            <a:r>
              <a:rPr lang="km-KH" sz="1600" dirty="0">
                <a:effectLst/>
                <a:latin typeface="Khmer OS Siemreap" panose="02000500000000020004" pitchFamily="2" charset="0"/>
                <a:ea typeface="Times New Roman" panose="02020603050405020304" pitchFamily="18" charset="-128"/>
                <a:cs typeface="Khmer OS Siemreap" panose="02000500000000020004" pitchFamily="2" charset="0"/>
              </a:rPr>
              <a:t>	២. លោក ស​ ធារ៉ា</a:t>
            </a:r>
            <a:endParaRPr lang="en-US" sz="1600" dirty="0">
              <a:effectLst/>
              <a:latin typeface="Khmer OS Siemreap" panose="02000500000000020004" pitchFamily="2" charset="0"/>
              <a:ea typeface="Times New Roman" panose="02020603050405020304" pitchFamily="18" charset="-128"/>
              <a:cs typeface="Khmer OS Siemreap" panose="02000500000000020004" pitchFamily="2" charset="0"/>
            </a:endParaRPr>
          </a:p>
          <a:p>
            <a:pPr marL="0" marR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540385" algn="l"/>
                <a:tab pos="1080135" algn="l"/>
              </a:tabLst>
            </a:pPr>
            <a:r>
              <a:rPr lang="km-KH" sz="1600" dirty="0">
                <a:effectLst/>
                <a:latin typeface="Khmer OS Siemreap" panose="02000500000000020004" pitchFamily="2" charset="0"/>
                <a:ea typeface="Times New Roman" panose="02020603050405020304" pitchFamily="18" charset="-128"/>
                <a:cs typeface="Khmer OS Siemreap" panose="02000500000000020004" pitchFamily="2" charset="0"/>
              </a:rPr>
              <a:t>	៣. លោក ហួន លីហួ</a:t>
            </a:r>
            <a:endParaRPr lang="en-US" sz="1600" dirty="0">
              <a:effectLst/>
              <a:latin typeface="Khmer OS Siemreap" panose="02000500000000020004" pitchFamily="2" charset="0"/>
              <a:ea typeface="Times New Roman" panose="02020603050405020304" pitchFamily="18" charset="-128"/>
              <a:cs typeface="Khmer OS Siemreap" panose="02000500000000020004" pitchFamily="2" charset="0"/>
            </a:endParaRPr>
          </a:p>
          <a:p>
            <a:pPr marL="0" marR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540385" algn="l"/>
                <a:tab pos="1080135" algn="l"/>
              </a:tabLst>
            </a:pPr>
            <a:r>
              <a:rPr lang="km-KH" sz="1600" dirty="0">
                <a:effectLst/>
                <a:latin typeface="Khmer OS Siemreap" panose="02000500000000020004" pitchFamily="2" charset="0"/>
                <a:ea typeface="Times New Roman" panose="02020603050405020304" pitchFamily="18" charset="-128"/>
                <a:cs typeface="Khmer OS Siemreap" panose="02000500000000020004" pitchFamily="2" charset="0"/>
              </a:rPr>
              <a:t>	៤. លោក ម៉េង សុរ៉ាត់ឆា</a:t>
            </a:r>
            <a:endParaRPr lang="en-US" sz="1600" dirty="0">
              <a:effectLst/>
              <a:latin typeface="Khmer OS Siemreap" panose="02000500000000020004" pitchFamily="2" charset="0"/>
              <a:ea typeface="Times New Roman" panose="02020603050405020304" pitchFamily="18" charset="-128"/>
              <a:cs typeface="Khmer OS Siemreap" panose="02000500000000020004" pitchFamily="2" charset="0"/>
            </a:endParaRPr>
          </a:p>
          <a:p>
            <a:pPr marL="0" marR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540385" algn="l"/>
                <a:tab pos="1080135" algn="l"/>
              </a:tabLst>
            </a:pPr>
            <a:r>
              <a:rPr lang="km-KH" sz="1600" dirty="0">
                <a:effectLst/>
                <a:latin typeface="Khmer OS Siemreap" panose="02000500000000020004" pitchFamily="2" charset="0"/>
                <a:ea typeface="Times New Roman" panose="02020603050405020304" pitchFamily="18" charset="-128"/>
                <a:cs typeface="Khmer OS Siemreap" panose="02000500000000020004" pitchFamily="2" charset="0"/>
              </a:rPr>
              <a:t>	៥. លោក បូរ សុងហៀង</a:t>
            </a:r>
            <a:endParaRPr lang="en-US" sz="1600" dirty="0">
              <a:effectLst/>
              <a:latin typeface="Khmer OS Siemreap" panose="02000500000000020004" pitchFamily="2" charset="0"/>
              <a:ea typeface="Times New Roman" panose="02020603050405020304" pitchFamily="18" charset="-128"/>
              <a:cs typeface="Khmer OS Siemreap" panose="02000500000000020004" pitchFamily="2" charset="0"/>
            </a:endParaRPr>
          </a:p>
          <a:p>
            <a:pPr marL="0" marR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540385" algn="l"/>
                <a:tab pos="1080135" algn="l"/>
              </a:tabLst>
            </a:pPr>
            <a:r>
              <a:rPr lang="km-KH" sz="1600" dirty="0">
                <a:effectLst/>
                <a:latin typeface="Khmer OS Siemreap" panose="02000500000000020004" pitchFamily="2" charset="0"/>
                <a:ea typeface="Times New Roman" panose="02020603050405020304" pitchFamily="18" charset="-128"/>
                <a:cs typeface="Khmer OS Siemreap" panose="02000500000000020004" pitchFamily="2" charset="0"/>
              </a:rPr>
              <a:t>	៦. លោក ជួន ហ៊ុន</a:t>
            </a:r>
            <a:endParaRPr lang="en-US" sz="1600" dirty="0">
              <a:latin typeface="Khmer OS Siemreap" panose="02000500000000020004" pitchFamily="2" charset="0"/>
              <a:cs typeface="Khmer OS Siemreap" pitchFamily="2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933035" y="5437074"/>
            <a:ext cx="45473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hangingPunct="0">
              <a:tabLst>
                <a:tab pos="4320336" algn="ctr"/>
              </a:tabLst>
            </a:pPr>
            <a:r>
              <a:rPr lang="km-KH" sz="1600" dirty="0">
                <a:latin typeface="Times New Roman" panose="020206030504050203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ណែនាំ</a:t>
            </a:r>
            <a:r>
              <a:rPr lang="km-KH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ដោយ</a:t>
            </a:r>
            <a:r>
              <a:rPr lang="km-KH" sz="1600" dirty="0">
                <a:latin typeface="Times New Roman" panose="020206030504050203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សាស្ដ្រាចារ្យ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hangingPunct="0">
              <a:tabLst>
                <a:tab pos="4320336" algn="ctr"/>
              </a:tabLst>
            </a:pPr>
            <a:r>
              <a:rPr lang="en-US" sz="1600" dirty="0">
                <a:latin typeface="Khmer Kep"/>
                <a:ea typeface="Times New Roman" panose="02020603050405020304" pitchFamily="18" charset="0"/>
                <a:cs typeface="Limon S2" pitchFamily="2" charset="0"/>
              </a:rPr>
              <a:t>	</a:t>
            </a:r>
          </a:p>
          <a:p>
            <a:pPr algn="ctr" hangingPunct="0">
              <a:tabLst>
                <a:tab pos="4320336" algn="ctr"/>
              </a:tabLst>
            </a:pPr>
            <a:r>
              <a:rPr lang="km-KH" sz="1600" dirty="0">
                <a:latin typeface="Times New Roman" panose="02020603050405020304" pitchFamily="18" charset="0"/>
                <a:ea typeface="Times New Roman" panose="02020603050405020304" pitchFamily="18" charset="0"/>
                <a:cs typeface="Khmer OS Muol Light" panose="02000500000000020004" pitchFamily="2" charset="0"/>
              </a:rPr>
              <a:t>កែវ តុងហេង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5504689" y="5915091"/>
            <a:ext cx="1500732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hangingPunct="0">
              <a:lnSpc>
                <a:spcPct val="150000"/>
              </a:lnSpc>
            </a:pPr>
            <a:endParaRPr lang="en-US" sz="16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algn="ctr" hangingPunct="0">
              <a:lnSpc>
                <a:spcPct val="150000"/>
              </a:lnSpc>
            </a:pPr>
            <a:r>
              <a:rPr lang="km-KH" sz="16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តុលា ២០២៣</a:t>
            </a:r>
            <a:endParaRPr lang="en-US" sz="16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39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685800"/>
            <a:ext cx="8534400" cy="61722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km-KH" sz="1800" dirty="0">
                <a:latin typeface="Khmer OS Muol Light" panose="02000500000000020004" pitchFamily="2" charset="0"/>
                <a:cs typeface="Khmer OS Muol Light" pitchFamily="2" charset="0"/>
              </a:rPr>
              <a:t>​១</a:t>
            </a:r>
            <a:r>
              <a:rPr lang="en-US" sz="1800" dirty="0">
                <a:latin typeface="Khmer OS Muol Light" panose="02000500000000020004" pitchFamily="2" charset="0"/>
                <a:cs typeface="Khmer OS Muol Light" pitchFamily="2" charset="0"/>
              </a:rPr>
              <a:t>.</a:t>
            </a:r>
            <a:r>
              <a:rPr lang="km-KH" sz="1800" dirty="0">
                <a:latin typeface="Khmer OS Muol Light" panose="02000500000000020004" pitchFamily="2" charset="0"/>
                <a:cs typeface="Khmer OS Muol Light" pitchFamily="2" charset="0"/>
              </a:rPr>
              <a:t>៥ វិសាលភាព​ និងដែនកំណត់នៃការសិក្សា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km-KH" sz="1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​​​​​​វិសាលភាព​</a:t>
            </a:r>
          </a:p>
          <a:p>
            <a:pPr lvl="3" algn="just">
              <a:lnSpc>
                <a:spcPct val="15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អាចកំណត់សិទ្ធិក្នុងការចូលប្រើប្រាស់ប្រព័ន្ធ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3" algn="just">
              <a:lnSpc>
                <a:spcPct val="15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អាចផុសលក់ផលិតផលនៅលើគេហទំព័របាន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3" algn="just">
              <a:lnSpc>
                <a:spcPct val="15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អតិថិជនអាចធ្វើការកម្មង់ទំនិញបាន</a:t>
            </a:r>
          </a:p>
          <a:p>
            <a:pPr lvl="3" algn="just">
              <a:lnSpc>
                <a:spcPct val="15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មានមុងារ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Promotion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និង​ </a:t>
            </a:r>
            <a:r>
              <a:rPr lang="en-US" sz="1800" dirty="0">
                <a:latin typeface="Khmer OS Siemreap" panose="02000500000000020004" pitchFamily="2" charset="0"/>
                <a:ea typeface="Times New Roman" panose="02020603050405020304" pitchFamily="18" charset="0"/>
                <a:cs typeface="Khmer OS Siemreap" panose="02000500000000020004" pitchFamily="2" charset="0"/>
              </a:rPr>
              <a:t>Coupon Discount</a:t>
            </a:r>
            <a:endParaRPr lang="km-KH" sz="1800" dirty="0">
              <a:latin typeface="Khmer OS Siemreap" panose="02000500000000020004" pitchFamily="2" charset="0"/>
              <a:ea typeface="Times New Roman" panose="02020603050405020304" pitchFamily="18" charset="0"/>
              <a:cs typeface="Khmer OS Siemreap" panose="02000500000000020004" pitchFamily="2" charset="0"/>
            </a:endParaRPr>
          </a:p>
          <a:p>
            <a:pPr lvl="3" algn="just">
              <a:lnSpc>
                <a:spcPct val="15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មានមុខងារ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Blog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សម្រាប់ ផុសពត៌មានផ្សេងៗរបស់ក្រុមហ៊ុន</a:t>
            </a:r>
          </a:p>
          <a:p>
            <a:pPr lvl="3" algn="just">
              <a:lnSpc>
                <a:spcPct val="150000"/>
              </a:lnSpc>
            </a:pPr>
            <a:r>
              <a:rPr lang="km-KH" dirty="0">
                <a:latin typeface="Khmer OS Siemreap" panose="02000500000000020004" pitchFamily="2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មានមុខងារ </a:t>
            </a:r>
            <a:r>
              <a:rPr lang="en-US" dirty="0">
                <a:latin typeface="Khmer OS Siemreap" panose="02000500000000020004" pitchFamily="2" charset="0"/>
                <a:ea typeface="Times New Roman" panose="02020603050405020304" pitchFamily="18" charset="0"/>
                <a:cs typeface="Khmer OS Siemreap" panose="02000500000000020004" pitchFamily="2" charset="0"/>
              </a:rPr>
              <a:t>Compare </a:t>
            </a:r>
            <a:r>
              <a:rPr lang="km-KH" dirty="0">
                <a:latin typeface="Khmer OS Siemreap" panose="02000500000000020004" pitchFamily="2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អាចអោយអតិថិជនធ្វើការប្រៀបធៀបផលិតផល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3" algn="just">
              <a:lnSpc>
                <a:spcPct val="15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និងធ្វើរបាយការណ៍ប្រចាំថ្ងៃ ខែ ឆ្នាំផងដែរ។</a:t>
            </a:r>
          </a:p>
          <a:p>
            <a:pPr marL="0" indent="0" algn="just">
              <a:lnSpc>
                <a:spcPct val="160000"/>
              </a:lnSpc>
              <a:buNone/>
            </a:pPr>
            <a:endParaRPr lang="km-KH" sz="1800" dirty="0">
              <a:latin typeface="Khmer OS Siemreap" panose="02000500000000020004" pitchFamily="2" charset="0"/>
              <a:ea typeface="Times New Roman" panose="02020603050405020304" pitchFamily="18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60000"/>
              </a:lnSpc>
              <a:buNone/>
            </a:pPr>
            <a:endParaRPr lang="en-US" sz="1800" dirty="0">
              <a:latin typeface="Khmer OS Siemreap" panose="02000500000000020004" pitchFamily="2" charset="0"/>
              <a:ea typeface="Times New Roman" panose="02020603050405020304" pitchFamily="18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60000"/>
              </a:lnSpc>
              <a:buNone/>
            </a:pPr>
            <a:endParaRPr lang="km-KH" sz="1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AC54A2D-49B2-48BF-9576-2E55EDDE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41914"/>
            <a:ext cx="685801" cy="365125"/>
          </a:xfrm>
        </p:spPr>
        <p:txBody>
          <a:bodyPr/>
          <a:lstStyle/>
          <a:p>
            <a:pPr algn="ctr"/>
            <a:r>
              <a:rPr lang="km-KH" sz="1600" dirty="0">
                <a:solidFill>
                  <a:schemeClr val="tx1"/>
                </a:solidFill>
                <a:latin typeface="Khmer OS Muol Light" pitchFamily="2" charset="0"/>
                <a:cs typeface="Khmer OS Muol Light" pitchFamily="2" charset="0"/>
              </a:rPr>
              <a:t>៨</a:t>
            </a:r>
            <a:endParaRPr lang="en-US" sz="1600" dirty="0">
              <a:solidFill>
                <a:schemeClr val="tx1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828800" y="685800"/>
            <a:ext cx="8534400" cy="0"/>
          </a:xfrm>
          <a:prstGeom prst="line">
            <a:avLst/>
          </a:prstGeom>
          <a:ln w="57150" cmpd="thinThick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752600" y="0"/>
            <a:ext cx="4343400" cy="8734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ca-ES" sz="220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ជំពូក ១ : </a:t>
            </a:r>
            <a:r>
              <a:rPr lang="km-KH" sz="220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សេចក្តី</a:t>
            </a:r>
            <a:r>
              <a:rPr lang="ca-ES" sz="220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ផ្តើម</a:t>
            </a:r>
            <a:endParaRPr lang="en-US" sz="2200" dirty="0"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372B34-C219-916E-D626-A83FA7958442}"/>
              </a:ext>
            </a:extLst>
          </p:cNvPr>
          <p:cNvSpPr txBox="1"/>
          <p:nvPr/>
        </p:nvSpPr>
        <p:spPr>
          <a:xfrm>
            <a:off x="1839157" y="5416038"/>
            <a:ext cx="8534400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ca-E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មិនទាន់</a:t>
            </a:r>
            <a:r>
              <a:rPr lang="km-KH" dirty="0">
                <a:latin typeface="Khmer OS Siemreap" panose="02000500000000020004" pitchFamily="2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ទូទាត់សាច់ប្រាក់តាមរយៈវីសាកាត ឬម៉ាស្ទ័រកាត</a:t>
            </a:r>
          </a:p>
          <a:p>
            <a:pPr marL="1657350" lvl="3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m-KH" dirty="0">
                <a:latin typeface="Khmer OS Siemreap" panose="02000500000000020004" pitchFamily="2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មិនទាន់ធ្វើ </a:t>
            </a:r>
            <a:r>
              <a:rPr lang="en-US" dirty="0">
                <a:latin typeface="Khmer OS Siemreap" panose="02000500000000020004" pitchFamily="2" charset="0"/>
                <a:ea typeface="Times New Roman" panose="02020603050405020304" pitchFamily="18" charset="0"/>
                <a:cs typeface="Khmer OS Siemreap" panose="02000500000000020004" pitchFamily="2" charset="0"/>
              </a:rPr>
              <a:t>Hosting </a:t>
            </a:r>
            <a:r>
              <a:rPr lang="km-KH" dirty="0">
                <a:latin typeface="Khmer OS Siemreap" panose="02000500000000020004" pitchFamily="2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នៅឡើយ។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ECB280-FCE2-CAD7-87F3-FA85F70BA392}"/>
              </a:ext>
            </a:extLst>
          </p:cNvPr>
          <p:cNvSpPr txBox="1"/>
          <p:nvPr/>
        </p:nvSpPr>
        <p:spPr>
          <a:xfrm>
            <a:off x="2438400" y="5092872"/>
            <a:ext cx="495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m-KH" sz="1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ដែនកំណត់នៃការសិក្សា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7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3CDC1-B5EB-4385-9F99-E8563CCD2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9666" y="762000"/>
            <a:ext cx="8534400" cy="57149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ca-ES" sz="1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២</a:t>
            </a:r>
            <a:r>
              <a:rPr lang="en-US" sz="1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1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១</a:t>
            </a:r>
            <a:r>
              <a:rPr lang="en-US" sz="1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km-KH" sz="1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ឯកសារពាក់ព័ន្ធ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1800" dirty="0"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	ឯកសារពាក់ព័ន្ធនៃក្រុមហ៊ុន អាយ អឹម វ៉ាយ ត្រេឌីង ឯ.ក</a:t>
            </a:r>
            <a:endParaRPr lang="en-US" sz="1800" dirty="0">
              <a:latin typeface="Khmer OS Siemreap" panose="02000500000000020004" pitchFamily="2" charset="0"/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marL="1543050" lvl="1" indent="-285750" algn="just">
              <a:lnSpc>
                <a:spcPct val="200000"/>
              </a:lnSpc>
              <a:spcBef>
                <a:spcPts val="0"/>
              </a:spcBef>
            </a:pPr>
            <a:r>
              <a:rPr lang="km-KH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វិក្កយបត្រទូរទាត់ប្រាក់</a:t>
            </a:r>
            <a:r>
              <a:rPr lang="en-US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 (Invoice)</a:t>
            </a:r>
          </a:p>
          <a:p>
            <a:pPr marL="1543050" lvl="1" indent="-285750" algn="just">
              <a:lnSpc>
                <a:spcPct val="200000"/>
              </a:lnSpc>
              <a:spcBef>
                <a:spcPts val="0"/>
              </a:spcBef>
            </a:pPr>
            <a:r>
              <a:rPr lang="km-KH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វិក្កយបត្រ</a:t>
            </a:r>
            <a:r>
              <a:rPr lang="km-KH" sz="1800" dirty="0"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បញ្ជាក់ពីការ</a:t>
            </a:r>
            <a:r>
              <a:rPr lang="km-KH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ទូរទាត់ប្រាក់</a:t>
            </a:r>
            <a:r>
              <a:rPr lang="km-KH" sz="1800" dirty="0"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រួចរាល់</a:t>
            </a:r>
            <a:r>
              <a:rPr lang="en-US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(Receipt)</a:t>
            </a:r>
          </a:p>
          <a:p>
            <a:pPr marL="1543050" lvl="1" indent="-285750" algn="just">
              <a:lnSpc>
                <a:spcPct val="200000"/>
              </a:lnSpc>
              <a:spcBef>
                <a:spcPts val="0"/>
              </a:spcBef>
            </a:pPr>
            <a:r>
              <a:rPr lang="km-KH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បញ្ជីមុខទំនិញ និង តម្លៃ</a:t>
            </a:r>
            <a:endParaRPr lang="en-US" sz="1800" dirty="0">
              <a:effectLst/>
              <a:latin typeface="Khmer OS Siemreap" panose="02000500000000020004" pitchFamily="2" charset="0"/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marL="1543050" lvl="1" indent="-285750" algn="just">
              <a:lnSpc>
                <a:spcPct val="200000"/>
              </a:lnSpc>
              <a:spcBef>
                <a:spcPts val="0"/>
              </a:spcBef>
            </a:pPr>
            <a:r>
              <a:rPr lang="km-KH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វិញ្ញាប</a:t>
            </a:r>
            <a:r>
              <a:rPr lang="km-KH" sz="1800" dirty="0"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ញ្ញា</a:t>
            </a:r>
            <a:r>
              <a:rPr lang="km-KH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បត្រចុះបញ្ជីពាណិជ្ជកម្ម</a:t>
            </a:r>
            <a:endParaRPr lang="en-US" sz="1800" dirty="0">
              <a:effectLst/>
              <a:latin typeface="Khmer OS Siemreap" panose="02000500000000020004" pitchFamily="2" charset="0"/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marL="1543050" lvl="1" indent="-285750" algn="just">
              <a:lnSpc>
                <a:spcPct val="200000"/>
              </a:lnSpc>
              <a:spcBef>
                <a:spcPts val="0"/>
              </a:spcBef>
            </a:pPr>
            <a:r>
              <a:rPr lang="km-KH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វិញ្ញាបនបត្រចុះបញ្ជីពន្ធដារ </a:t>
            </a:r>
          </a:p>
          <a:p>
            <a:pPr marL="1543050" lvl="1" indent="-285750" algn="just">
              <a:lnSpc>
                <a:spcPct val="200000"/>
              </a:lnSpc>
              <a:spcBef>
                <a:spcPts val="0"/>
              </a:spcBef>
            </a:pPr>
            <a:r>
              <a:rPr lang="km-KH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រចនាសម្ព័ន្ធ</a:t>
            </a:r>
            <a:r>
              <a:rPr lang="km-KH" sz="1800" dirty="0"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របស់</a:t>
            </a:r>
            <a:r>
              <a:rPr lang="km-KH" sz="1800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ក្រុមហ៊ុន</a:t>
            </a:r>
            <a:endParaRPr lang="en-US" sz="1800" dirty="0">
              <a:effectLst/>
              <a:latin typeface="Khmer OS Siemreap" panose="02000500000000020004" pitchFamily="2" charset="0"/>
              <a:ea typeface="Calibri" panose="020F0502020204030204" pitchFamily="34" charset="0"/>
              <a:cs typeface="Khmer OS Siemreap" panose="02000500000000020004" pitchFamily="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24600"/>
            <a:ext cx="685801" cy="365125"/>
          </a:xfrm>
        </p:spPr>
        <p:txBody>
          <a:bodyPr/>
          <a:lstStyle/>
          <a:p>
            <a:pPr algn="ctr"/>
            <a:r>
              <a:rPr lang="km-KH" sz="1600" dirty="0">
                <a:solidFill>
                  <a:schemeClr val="tx1"/>
                </a:solidFill>
                <a:latin typeface="Khmer OS Muol Light" pitchFamily="2" charset="0"/>
                <a:cs typeface="Khmer OS Muol Light" pitchFamily="2" charset="0"/>
              </a:rPr>
              <a:t>៩</a:t>
            </a:r>
            <a:endParaRPr lang="en-US" sz="1600" dirty="0">
              <a:solidFill>
                <a:schemeClr val="tx1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828800" y="685800"/>
            <a:ext cx="8534400" cy="0"/>
          </a:xfrm>
          <a:prstGeom prst="line">
            <a:avLst/>
          </a:prstGeom>
          <a:ln w="57150" cmpd="thinThick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02370" y="-76200"/>
            <a:ext cx="6808230" cy="838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ca-ES" sz="2200" dirty="0">
                <a:latin typeface="Khmer OS Muol Light" pitchFamily="2" charset="0"/>
                <a:cs typeface="Khmer OS Muol Light" pitchFamily="2" charset="0"/>
              </a:rPr>
              <a:t>ជំពូក ២ : </a:t>
            </a:r>
            <a:r>
              <a:rPr lang="km-KH" sz="22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ឯកសារ និងទ្រឹស្តីដែលពាក់ព័ន្ធ</a:t>
            </a:r>
            <a:endParaRPr lang="en-US" sz="22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60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58916BBA-CE80-3EC1-FA2C-1AFDE6282D33}"/>
              </a:ext>
            </a:extLst>
          </p:cNvPr>
          <p:cNvSpPr txBox="1">
            <a:spLocks/>
          </p:cNvSpPr>
          <p:nvPr/>
        </p:nvSpPr>
        <p:spPr>
          <a:xfrm>
            <a:off x="10668000" y="6324600"/>
            <a:ext cx="685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m-KH" sz="1600" dirty="0">
                <a:solidFill>
                  <a:schemeClr val="tx1"/>
                </a:solidFill>
                <a:latin typeface="Khmer OS Muol Light" pitchFamily="2" charset="0"/>
                <a:cs typeface="Khmer OS Muol Light" pitchFamily="2" charset="0"/>
              </a:rPr>
              <a:t>១០</a:t>
            </a:r>
            <a:endParaRPr lang="en-US" sz="1600" dirty="0">
              <a:solidFill>
                <a:schemeClr val="tx1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DE389-55B6-FA76-0D35-BB58AC50CB94}"/>
              </a:ext>
            </a:extLst>
          </p:cNvPr>
          <p:cNvSpPr txBox="1"/>
          <p:nvPr/>
        </p:nvSpPr>
        <p:spPr>
          <a:xfrm>
            <a:off x="1828800" y="1297632"/>
            <a:ext cx="85344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dirty="0">
                <a:latin typeface="Khmer OS Siemreap" pitchFamily="2" charset="0"/>
                <a:cs typeface="Khmer OS Siemreap" pitchFamily="2" charset="0"/>
              </a:rPr>
              <a:t>	</a:t>
            </a: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91907C-DAEA-DE4D-5B52-6F6B75AA9FBD}"/>
              </a:ext>
            </a:extLst>
          </p:cNvPr>
          <p:cNvCxnSpPr/>
          <p:nvPr/>
        </p:nvCxnSpPr>
        <p:spPr>
          <a:xfrm>
            <a:off x="1828800" y="685800"/>
            <a:ext cx="8534400" cy="0"/>
          </a:xfrm>
          <a:prstGeom prst="line">
            <a:avLst/>
          </a:prstGeom>
          <a:ln w="57150" cmpd="thinThick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CDDAA9C-DE5A-28E4-2FA8-B81E8BF50E83}"/>
              </a:ext>
            </a:extLst>
          </p:cNvPr>
          <p:cNvSpPr/>
          <p:nvPr/>
        </p:nvSpPr>
        <p:spPr>
          <a:xfrm>
            <a:off x="1802370" y="-76200"/>
            <a:ext cx="6808230" cy="838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ca-ES" sz="2200" dirty="0">
                <a:latin typeface="Khmer OS Muol Light" pitchFamily="2" charset="0"/>
                <a:cs typeface="Khmer OS Muol Light" pitchFamily="2" charset="0"/>
              </a:rPr>
              <a:t>ជំពូក ២ : </a:t>
            </a:r>
            <a:r>
              <a:rPr lang="km-KH" sz="22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ឯកសារ និងទ្រឹស្តីដែលពាក់ព័ន្ធ</a:t>
            </a:r>
            <a:endParaRPr lang="en-US" sz="22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36A6D8-B328-08D0-98C9-6E0721BED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838199"/>
            <a:ext cx="8534400" cy="52577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km-KH" sz="1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២.២ ទ្រឹស្ដីដែលពាក់ព័ន្ធ និងការសិក្សា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	</a:t>
            </a: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System Development Life Cycle (SDLC) </a:t>
            </a: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គឺជាដំណើរការរៀបចំនូវ </a:t>
            </a: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Information System Development Project </a:t>
            </a: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SDLC </a:t>
            </a: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បែងចែកជា ៥ ដំណាក់កាលសំខាន់ៗគឺ៖ </a:t>
            </a:r>
            <a:endParaRPr lang="en-US" sz="1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System Planning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System Analysis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System Design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System Implementation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System Maintenance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sz="1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sz="18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sz="18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Khmer OS Siemreap" pitchFamily="2" charset="0"/>
              <a:cs typeface="Khmer OS Siemreap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416D1F-39B9-4BC8-B165-D8DBC85A08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654" y="2743202"/>
            <a:ext cx="5334000" cy="28171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1319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3CDC1-B5EB-4385-9F99-E8563CCD2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838200"/>
            <a:ext cx="8534400" cy="548639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m-KH" sz="1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២.៣ ទ្រឹស្ដីដែលពាក់ព័ន្ធ និងការវិភាគប្រព័ន្ធ</a:t>
            </a:r>
            <a:endParaRPr lang="en-US" sz="18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ដំណើរការនៃការបង្កើត </a:t>
            </a: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Database </a:t>
            </a:r>
            <a:endParaRPr lang="km-KH" sz="1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Entity Relationship Model (E-R Model)</a:t>
            </a:r>
            <a:r>
              <a:rPr lang="km-KH" sz="1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​</a:t>
            </a:r>
            <a:r>
              <a:rPr lang="km-KH" sz="18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</a:t>
            </a:r>
            <a:endParaRPr lang="km-KH" sz="18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Relationship Degree</a:t>
            </a:r>
            <a:r>
              <a:rPr lang="km-KH" sz="1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​ 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Type Of Relationship</a:t>
            </a:r>
            <a:r>
              <a:rPr lang="km-KH" sz="1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Data Flow Diagram</a:t>
            </a:r>
            <a:r>
              <a:rPr lang="km-KH" sz="1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endParaRPr lang="en-US" sz="18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km-KH" sz="18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91800" y="6324600"/>
            <a:ext cx="685801" cy="365125"/>
          </a:xfrm>
        </p:spPr>
        <p:txBody>
          <a:bodyPr/>
          <a:lstStyle/>
          <a:p>
            <a:pPr algn="ctr"/>
            <a:r>
              <a:rPr lang="km-KH" sz="1600" dirty="0">
                <a:solidFill>
                  <a:schemeClr val="tx1"/>
                </a:solidFill>
                <a:latin typeface="Khmer OS Muol Light" pitchFamily="2" charset="0"/>
                <a:cs typeface="Khmer OS Muol Light" pitchFamily="2" charset="0"/>
              </a:rPr>
              <a:t>១១</a:t>
            </a:r>
            <a:endParaRPr lang="en-US" sz="1600" dirty="0">
              <a:solidFill>
                <a:schemeClr val="tx1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828800" y="685800"/>
            <a:ext cx="8534400" cy="0"/>
          </a:xfrm>
          <a:prstGeom prst="line">
            <a:avLst/>
          </a:prstGeom>
          <a:ln w="57150" cmpd="thinThick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02370" y="-76200"/>
            <a:ext cx="6732030" cy="838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ca-ES" sz="2200" dirty="0">
                <a:latin typeface="Khmer OS Muol Light" pitchFamily="2" charset="0"/>
                <a:cs typeface="Khmer OS Muol Light" pitchFamily="2" charset="0"/>
              </a:rPr>
              <a:t>ជំពូក ២ : </a:t>
            </a:r>
            <a:r>
              <a:rPr lang="km-KH" sz="22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ឯកសារ និងទ្រឹស្តីដែលពាក់ព័ន្ធ</a:t>
            </a:r>
            <a:endParaRPr lang="en-US" sz="22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45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828800" y="685800"/>
            <a:ext cx="8534400" cy="0"/>
          </a:xfrm>
          <a:prstGeom prst="line">
            <a:avLst/>
          </a:prstGeom>
          <a:ln w="57150" cmpd="thinThick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02370" y="-76200"/>
            <a:ext cx="6732030" cy="838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ca-ES" sz="2200" dirty="0">
                <a:latin typeface="Khmer OS Muol Light" pitchFamily="2" charset="0"/>
                <a:cs typeface="Khmer OS Muol Light" pitchFamily="2" charset="0"/>
              </a:rPr>
              <a:t>ជំពូក ២ : </a:t>
            </a:r>
            <a:r>
              <a:rPr lang="km-KH" sz="22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ឯកសារ និងទ្រឹស្តីដែលពាក់ព័ន្ធ</a:t>
            </a:r>
            <a:endParaRPr lang="en-US" sz="22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93CDC1-B5EB-4385-9F99-E8563CCD2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264" y="1533331"/>
            <a:ext cx="5029200" cy="4571999"/>
          </a:xfrm>
        </p:spPr>
        <p:txBody>
          <a:bodyPr numCol="1"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ការសិក្សាលើ </a:t>
            </a: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Front-End </a:t>
            </a: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 </a:t>
            </a: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Back-End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ទ្រឹស្ដី </a:t>
            </a: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HTML (Hyper Text Markup Language)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ទ្រឹស្ដី </a:t>
            </a: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CSS (Cascading Style Sheet)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ទ្រឹស្ដី </a:t>
            </a: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JavaScript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ទ្រឹស្ដី </a:t>
            </a: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Bootstrap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ទ្រឹស្ដី​ </a:t>
            </a: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PHP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ទ្រឹស្ដី </a:t>
            </a: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Laravel Framework</a:t>
            </a:r>
            <a:endParaRPr lang="km-KH" sz="1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ទ្រឹស្ដី​ </a:t>
            </a: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MySQL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ទ្រឹស្ដី </a:t>
            </a: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Database Management System (DBMS)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79E97629-E3C6-BE7B-8B7D-1D3BBFDB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82589" y="6105330"/>
            <a:ext cx="685801" cy="365125"/>
          </a:xfrm>
        </p:spPr>
        <p:txBody>
          <a:bodyPr/>
          <a:lstStyle/>
          <a:p>
            <a:pPr algn="ctr"/>
            <a:r>
              <a:rPr lang="km-KH" sz="1600" dirty="0">
                <a:solidFill>
                  <a:schemeClr val="tx1"/>
                </a:solidFill>
                <a:latin typeface="Khmer OS Muol Light" pitchFamily="2" charset="0"/>
                <a:cs typeface="Khmer OS Muol Light" pitchFamily="2" charset="0"/>
              </a:rPr>
              <a:t>១២</a:t>
            </a:r>
            <a:endParaRPr lang="en-US" sz="1600" dirty="0">
              <a:solidFill>
                <a:schemeClr val="tx1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D52830B-9BDB-41B7-A003-AF8C58C2E2F3}"/>
              </a:ext>
            </a:extLst>
          </p:cNvPr>
          <p:cNvSpPr txBox="1">
            <a:spLocks/>
          </p:cNvSpPr>
          <p:nvPr/>
        </p:nvSpPr>
        <p:spPr>
          <a:xfrm>
            <a:off x="6752253" y="1533332"/>
            <a:ext cx="3830336" cy="493712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ទ្រឹស្ដី </a:t>
            </a: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Internet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ទ្រឹស្ដី </a:t>
            </a: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World Wide Web(WWW)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ទ្រឹស្ដី </a:t>
            </a: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Domain Name </a:t>
            </a: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 </a:t>
            </a: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Hosting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ទ្រឹស្ដី </a:t>
            </a: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OSI Internet Layer</a:t>
            </a:r>
          </a:p>
          <a:p>
            <a:pPr algn="just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ទ្រឹស្ដី </a:t>
            </a:r>
            <a:r>
              <a:rPr lang="en-GB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HTTP</a:t>
            </a: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និង </a:t>
            </a: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HTTPS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ទ្រឹស្ដី </a:t>
            </a: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Intranet</a:t>
            </a:r>
            <a:endParaRPr lang="km-KH" sz="1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ទ្រឹស្តីម៉ាស្ទ័រកាត</a:t>
            </a:r>
            <a:endParaRPr lang="en-US" sz="1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ទ្រឹស្តីវីសាកាត </a:t>
            </a:r>
            <a:endParaRPr lang="en-US" sz="1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379EBC-9D0D-4C17-B6E6-9258EB6C5FAA}"/>
              </a:ext>
            </a:extLst>
          </p:cNvPr>
          <p:cNvSpPr txBox="1"/>
          <p:nvPr/>
        </p:nvSpPr>
        <p:spPr>
          <a:xfrm>
            <a:off x="1802370" y="990600"/>
            <a:ext cx="856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២.៤ ទ្រឹស្ដីដែលពាក់ព័ន្ធ </a:t>
            </a:r>
            <a:r>
              <a:rPr lang="en-US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Website </a:t>
            </a:r>
            <a:r>
              <a:rPr lang="km-KH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និង​ </a:t>
            </a:r>
            <a:r>
              <a:rPr lang="en-US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Internet</a:t>
            </a:r>
            <a:endParaRPr lang="km-KH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72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828800" y="685800"/>
            <a:ext cx="8534400" cy="0"/>
          </a:xfrm>
          <a:prstGeom prst="line">
            <a:avLst/>
          </a:prstGeom>
          <a:ln w="57150" cmpd="thinThick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02370" y="-76200"/>
            <a:ext cx="7036830" cy="838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ca-ES" sz="2200" dirty="0">
                <a:latin typeface="Khmer OS Muol Light" pitchFamily="2" charset="0"/>
                <a:cs typeface="Khmer OS Muol Light" pitchFamily="2" charset="0"/>
              </a:rPr>
              <a:t>ជំពូក ២ : </a:t>
            </a:r>
            <a:r>
              <a:rPr lang="km-KH" sz="22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ឯកសារ និងទ្រឹស្តីដែលពាក់ព័ន្ធ</a:t>
            </a:r>
            <a:endParaRPr lang="en-US" sz="22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35017851-2E18-C5CC-3922-772806A1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1800" y="6324600"/>
            <a:ext cx="685801" cy="365125"/>
          </a:xfrm>
        </p:spPr>
        <p:txBody>
          <a:bodyPr/>
          <a:lstStyle/>
          <a:p>
            <a:pPr algn="ctr"/>
            <a:r>
              <a:rPr lang="km-KH" sz="1600" dirty="0">
                <a:solidFill>
                  <a:schemeClr val="tx1"/>
                </a:solidFill>
                <a:latin typeface="Khmer OS Muol Light" pitchFamily="2" charset="0"/>
                <a:cs typeface="Khmer OS Muol Light" pitchFamily="2" charset="0"/>
              </a:rPr>
              <a:t>១៣</a:t>
            </a:r>
            <a:endParaRPr lang="en-US" sz="1600" dirty="0">
              <a:solidFill>
                <a:schemeClr val="tx1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3B381C6-62D7-4840-A7EB-19A72C4BF5CD}"/>
              </a:ext>
            </a:extLst>
          </p:cNvPr>
          <p:cNvSpPr txBox="1">
            <a:spLocks/>
          </p:cNvSpPr>
          <p:nvPr/>
        </p:nvSpPr>
        <p:spPr>
          <a:xfrm>
            <a:off x="1802370" y="838200"/>
            <a:ext cx="8588000" cy="4989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m-KH" sz="1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២.៥ ទ្រឹស្ដី </a:t>
            </a:r>
            <a:r>
              <a:rPr lang="en-US" sz="1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E-Commerce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E-commerce </a:t>
            </a: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មកពីពាក្យ </a:t>
            </a: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Electronic Commerce </a:t>
            </a: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គឺជាការទិញ ឬលក់ទំនិញ</a:t>
            </a: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      និងសេវាកម្មផ្សេងៗតាមរយៈ </a:t>
            </a: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Internet </a:t>
            </a: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ឬតាមប្រព័ន្ធ </a:t>
            </a: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Computer Network </a:t>
            </a: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ផ្សេងៗទៀត។</a:t>
            </a:r>
            <a:endParaRPr lang="en-US" sz="1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km-KH" sz="1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ក. ទ្រឹស្ដី </a:t>
            </a:r>
            <a:r>
              <a:rPr lang="en-US" sz="1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Web E-Commerce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Web</a:t>
            </a: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​ </a:t>
            </a: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E-Commerce</a:t>
            </a: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គឺជាគេហទំព័រវិបផតថលដែលជួយសម្រួលដល់ការធ្វើពាណិជ្ជកម្មតាម </a:t>
            </a: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Internet </a:t>
            </a: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នៃទំនិញ</a:t>
            </a: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1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ខ. ទ្រឹស្ដី </a:t>
            </a:r>
            <a:r>
              <a:rPr lang="en-US" sz="1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Payment Gateway</a:t>
            </a:r>
            <a:endParaRPr lang="km-KH" sz="18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Payment Gateway </a:t>
            </a: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 </a:t>
            </a: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E-commerce Service </a:t>
            </a: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ដែលដំណើរការទូទាត់តាម          ប័ណ្ណឥណទានសម្រាប់ការលក់អនឡាញតាមអ៊ីនធឺណិត។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289E083-ACE8-4B55-A407-0CB21B14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630" y="5470526"/>
            <a:ext cx="8560830" cy="121919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m-KH" sz="1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គ.ដំណើរការ </a:t>
            </a:r>
            <a:r>
              <a:rPr lang="en-US" sz="1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Add To Cart </a:t>
            </a:r>
            <a:r>
              <a:rPr lang="km-KH" sz="1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រហូតដល់ </a:t>
            </a:r>
            <a:r>
              <a:rPr lang="en-US" sz="1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Checkout</a:t>
            </a:r>
            <a:endParaRPr lang="km-KH" sz="1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2" algn="just">
              <a:lnSpc>
                <a:spcPct val="150000"/>
              </a:lnSpc>
            </a:pP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Add To Cart</a:t>
            </a: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</a:p>
          <a:p>
            <a:pPr lvl="2" algn="just">
              <a:lnSpc>
                <a:spcPct val="150000"/>
              </a:lnSpc>
            </a:pPr>
            <a:r>
              <a:rPr lang="en-US" sz="18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CheckOut</a:t>
            </a:r>
            <a:endParaRPr lang="en-US" sz="1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32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3CDC1-B5EB-4385-9F99-E8563CCD2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1" y="838200"/>
            <a:ext cx="8134349" cy="56387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1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៣.១ វិធីសាស្រ្តនៃការសិក្សា </a:t>
            </a:r>
            <a:endParaRPr lang="ca-ES" sz="18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ក្នុងការបង្កើតគេហទំព័រថ្មីរបស់ </a:t>
            </a:r>
            <a:r>
              <a:rPr lang="km-KH" sz="1800" dirty="0"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ក្រុមហ៊ុន អាយ អឹម វ៉ាយ ត្រេឌីង ឯ.ក</a:t>
            </a:r>
            <a:r>
              <a:rPr lang="en-US" sz="1800" dirty="0"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 </a:t>
            </a: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នេះក្រុមសិក្សាស្រាវជ្រាវបានជ្រើសរើសយក ដ្យាក្រាមមួយដែលបង្ហាញពី វិធីសាស្រ្ដនៃការស្រាវជ្រាវយកមកប្រើគឺ </a:t>
            </a: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System Development Life Cycle (SDLC):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endParaRPr lang="en-US" sz="20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10849" y="6340475"/>
            <a:ext cx="685801" cy="365125"/>
          </a:xfrm>
        </p:spPr>
        <p:txBody>
          <a:bodyPr/>
          <a:lstStyle/>
          <a:p>
            <a:pPr algn="ctr"/>
            <a:r>
              <a:rPr lang="km-KH" sz="1600" dirty="0">
                <a:solidFill>
                  <a:schemeClr val="tx1"/>
                </a:solidFill>
                <a:latin typeface="Khmer OS Muol Light" pitchFamily="2" charset="0"/>
                <a:cs typeface="Khmer OS Muol Light" pitchFamily="2" charset="0"/>
              </a:rPr>
              <a:t>១៤</a:t>
            </a:r>
            <a:endParaRPr lang="en-US" sz="1600" dirty="0">
              <a:solidFill>
                <a:schemeClr val="tx1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28800" y="1297632"/>
            <a:ext cx="85344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dirty="0">
                <a:latin typeface="Khmer OS Siemreap" pitchFamily="2" charset="0"/>
                <a:cs typeface="Khmer OS Siemreap" pitchFamily="2" charset="0"/>
              </a:rPr>
              <a:t>	</a:t>
            </a: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855230" y="762000"/>
            <a:ext cx="8534400" cy="0"/>
          </a:xfrm>
          <a:prstGeom prst="line">
            <a:avLst/>
          </a:prstGeom>
          <a:ln w="57150" cmpd="thinThick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02370" y="-76200"/>
            <a:ext cx="6579630" cy="838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ca-ES" sz="2200" dirty="0">
                <a:latin typeface="Khmer OS Muol Light" pitchFamily="2" charset="0"/>
                <a:cs typeface="Khmer OS Muol Light" pitchFamily="2" charset="0"/>
              </a:rPr>
              <a:t>ជំពូក </a:t>
            </a:r>
            <a:r>
              <a:rPr lang="km-KH" sz="2200" dirty="0">
                <a:latin typeface="Khmer OS Muol Light" pitchFamily="2" charset="0"/>
                <a:cs typeface="Khmer OS Muol Light" pitchFamily="2" charset="0"/>
              </a:rPr>
              <a:t>៣</a:t>
            </a:r>
            <a:r>
              <a:rPr lang="ca-ES" sz="2200" dirty="0">
                <a:latin typeface="Khmer OS Muol Light" pitchFamily="2" charset="0"/>
                <a:cs typeface="Khmer OS Muol Light" pitchFamily="2" charset="0"/>
              </a:rPr>
              <a:t> :</a:t>
            </a:r>
            <a:r>
              <a:rPr lang="km-KH" sz="2200" dirty="0">
                <a:latin typeface="Khmer OS Muol Light" pitchFamily="2" charset="0"/>
                <a:cs typeface="Khmer OS Muol Light" pitchFamily="2" charset="0"/>
              </a:rPr>
              <a:t>វិធីសាស្ត្រ និងរចនាសម្ព័ន្ធនៃការសិក្សា</a:t>
            </a:r>
            <a:endParaRPr lang="en-US" sz="2200" dirty="0"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DA1949-8F8C-4E72-96A6-100647475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924594"/>
            <a:ext cx="6122529" cy="35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8" y="941408"/>
            <a:ext cx="10439400" cy="526254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m-KH" sz="1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៣</a:t>
            </a:r>
            <a:r>
              <a:rPr lang="en-US" sz="1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 .</a:t>
            </a:r>
            <a:r>
              <a:rPr lang="km-KH" sz="1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២</a:t>
            </a:r>
            <a:r>
              <a:rPr lang="en-US" sz="1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km-KH" sz="1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រចនាសម្ព័ន្ធនៃការសិក្សា</a:t>
            </a:r>
            <a:endParaRPr lang="en-US" sz="1800" u="sng" dirty="0">
              <a:latin typeface="Khmer OS Siemreap" pitchFamily="2" charset="0"/>
              <a:cs typeface="Khmer OS Siemreap" pitchFamily="2" charset="0"/>
            </a:endParaRP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762000" y="692818"/>
            <a:ext cx="10439400" cy="86677"/>
          </a:xfrm>
          <a:prstGeom prst="line">
            <a:avLst/>
          </a:prstGeom>
          <a:ln w="57150" cmpd="thinThick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057400" y="-69180"/>
            <a:ext cx="8534400" cy="838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ca-ES" sz="2200" dirty="0">
                <a:latin typeface="Khmer OS Muol Light" pitchFamily="2" charset="0"/>
                <a:cs typeface="Khmer OS Muol Light" pitchFamily="2" charset="0"/>
              </a:rPr>
              <a:t>ជំពូក </a:t>
            </a:r>
            <a:r>
              <a:rPr lang="km-KH" sz="2200" dirty="0">
                <a:latin typeface="Khmer OS Muol Light" pitchFamily="2" charset="0"/>
                <a:cs typeface="Khmer OS Muol Light" pitchFamily="2" charset="0"/>
              </a:rPr>
              <a:t>៣</a:t>
            </a:r>
            <a:r>
              <a:rPr lang="ca-ES" sz="2200" dirty="0">
                <a:latin typeface="Khmer OS Muol Light" pitchFamily="2" charset="0"/>
                <a:cs typeface="Khmer OS Muol Light" pitchFamily="2" charset="0"/>
              </a:rPr>
              <a:t> : </a:t>
            </a:r>
            <a:r>
              <a:rPr lang="km-KH" sz="2200" dirty="0">
                <a:latin typeface="Khmer OS Muol Light" pitchFamily="2" charset="0"/>
                <a:cs typeface="Khmer OS Muol Light" pitchFamily="2" charset="0"/>
              </a:rPr>
              <a:t>វិធីសាស្រ្ត​ និងរចនាសម្ព័ន្ធនៃការសិក្សា</a:t>
            </a:r>
            <a:endParaRPr lang="en-US" sz="2200" dirty="0"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1AE43C-7E6A-B67D-E6C2-71AD84A7D43F}"/>
              </a:ext>
            </a:extLst>
          </p:cNvPr>
          <p:cNvSpPr/>
          <p:nvPr/>
        </p:nvSpPr>
        <p:spPr>
          <a:xfrm>
            <a:off x="762000" y="1875369"/>
            <a:ext cx="2395188" cy="925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algn="ctr">
              <a:lnSpc>
                <a:spcPct val="105000"/>
              </a:lnSpc>
            </a:pPr>
            <a:r>
              <a:rPr lang="km-KH" sz="1400" b="1" dirty="0">
                <a:latin typeface="Calibri" panose="020F0502020204030204" pitchFamily="34" charset="0"/>
                <a:ea typeface="Calibri" panose="020F0502020204030204" pitchFamily="34" charset="0"/>
                <a:cs typeface="Khmer OS Muol Light" panose="02000500000000020004" pitchFamily="2" charset="0"/>
              </a:rPr>
              <a:t>ជំពូក ១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Khmer OS Muol Light" panose="02000500000000020004" pitchFamily="2" charset="0"/>
            </a:endParaRPr>
          </a:p>
          <a:p>
            <a:pPr algn="ctr"/>
            <a:r>
              <a:rPr lang="km-KH" sz="1400" b="1" dirty="0">
                <a:latin typeface="Calibri" panose="020F0502020204030204" pitchFamily="34" charset="0"/>
                <a:ea typeface="Calibri" panose="020F0502020204030204" pitchFamily="34" charset="0"/>
                <a:cs typeface="Khmer OS Siemreap" panose="02000500000000020004" pitchFamily="2" charset="0"/>
              </a:rPr>
              <a:t>សេចក្ដីផ្ដើម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algn="ctr"/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Khmer OS Siemreap" panose="02000500000000020004" pitchFamily="2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26942B-3016-4FB7-C291-063F351DAE3C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>
            <a:off x="1959594" y="2801169"/>
            <a:ext cx="0" cy="964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F6B26A1-87CD-DAE8-5408-16BDF39E3B99}"/>
              </a:ext>
            </a:extLst>
          </p:cNvPr>
          <p:cNvSpPr/>
          <p:nvPr/>
        </p:nvSpPr>
        <p:spPr>
          <a:xfrm>
            <a:off x="762000" y="3765738"/>
            <a:ext cx="2395188" cy="925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Khmer OS Muol Light" panose="02000500000000020004" pitchFamily="2" charset="0"/>
            </a:endParaRPr>
          </a:p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km-KH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hmer OS Muol Light" panose="02000500000000020004" pitchFamily="2" charset="0"/>
              </a:rPr>
              <a:t>ជំពូក ២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km-KH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hmer OS Siemreap" panose="02000500000000020004" pitchFamily="2" charset="0"/>
              </a:rPr>
              <a:t>ឯកសារនិងទ្រឹស្ដីដែលពាក់ព័ន្ធ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algn="ctr"/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4DFD2C-85B2-B3B4-1D97-43CED540D73F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1959594" y="4691538"/>
            <a:ext cx="0" cy="58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358B9B-1958-E676-3F8C-449AE5579919}"/>
              </a:ext>
            </a:extLst>
          </p:cNvPr>
          <p:cNvSpPr/>
          <p:nvPr/>
        </p:nvSpPr>
        <p:spPr>
          <a:xfrm>
            <a:off x="762000" y="5278153"/>
            <a:ext cx="2395188" cy="925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</a:pPr>
            <a:endParaRPr lang="en-US" sz="1400" b="1" dirty="0">
              <a:latin typeface="!Khmer OS Siemreap" panose="02000500000000020004" pitchFamily="2" charset="0"/>
              <a:ea typeface="Calibri" panose="020F0502020204030204" pitchFamily="34" charset="0"/>
              <a:cs typeface="!Khmer OS Siemreap" panose="02000500000000020004" pitchFamily="2" charset="0"/>
            </a:endParaRPr>
          </a:p>
          <a:p>
            <a:pPr algn="ctr">
              <a:lnSpc>
                <a:spcPct val="105000"/>
              </a:lnSpc>
            </a:pPr>
            <a:r>
              <a:rPr lang="km-KH" sz="1400" b="1" dirty="0">
                <a:latin typeface="Calibri" panose="020F0502020204030204" pitchFamily="34" charset="0"/>
                <a:ea typeface="Calibri" panose="020F0502020204030204" pitchFamily="34" charset="0"/>
                <a:cs typeface="Khmer OS Muol Light" panose="02000500000000020004" pitchFamily="2" charset="0"/>
              </a:rPr>
              <a:t>ជំពូក ៣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Khmer OS Muol Light" panose="02000500000000020004" pitchFamily="2" charset="0"/>
            </a:endParaRPr>
          </a:p>
          <a:p>
            <a:pPr algn="ctr">
              <a:lnSpc>
                <a:spcPct val="105000"/>
              </a:lnSpc>
            </a:pPr>
            <a:r>
              <a:rPr lang="km-KH" sz="1400" b="1" dirty="0"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វិធីសាស្រ្ដ និងរចនាសម្ព័ន្ធនៃការសិក្សា</a:t>
            </a:r>
            <a:endParaRPr lang="en-US" sz="1400" b="1" dirty="0">
              <a:latin typeface="Khmer OS Siemreap" panose="02000500000000020004" pitchFamily="2" charset="0"/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algn="ctr">
              <a:lnSpc>
                <a:spcPct val="105000"/>
              </a:lnSpc>
            </a:pPr>
            <a:endParaRPr lang="en-US" sz="1400" b="1" dirty="0">
              <a:latin typeface="!Khmer OS Siemreap" panose="02000500000000020004" pitchFamily="2" charset="0"/>
              <a:ea typeface="Calibri" panose="020F0502020204030204" pitchFamily="34" charset="0"/>
              <a:cs typeface="!Khmer OS Siemreap" panose="02000500000000020004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BC77EB-379C-2559-0515-36998FE8E0AB}"/>
              </a:ext>
            </a:extLst>
          </p:cNvPr>
          <p:cNvSpPr/>
          <p:nvPr/>
        </p:nvSpPr>
        <p:spPr>
          <a:xfrm>
            <a:off x="6324600" y="2362460"/>
            <a:ext cx="2133598" cy="9278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Khmer OS Muol Light" panose="02000500000000020004" pitchFamily="2" charset="0"/>
            </a:endParaRPr>
          </a:p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km-KH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hmer OS Muol Light" panose="02000500000000020004" pitchFamily="2" charset="0"/>
              </a:rPr>
              <a:t>ជំពូក ៤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km-KH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hmer OS Siemreap" panose="02000500000000020004" pitchFamily="2" charset="0"/>
              </a:rPr>
              <a:t>ការវិភាគ ការគ្រោង និងការអនុវត្ដន៍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algn="ctr"/>
            <a:endParaRPr lang="en-US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258BDF4-FC02-EABB-26FD-50E04D7F982A}"/>
              </a:ext>
            </a:extLst>
          </p:cNvPr>
          <p:cNvCxnSpPr>
            <a:cxnSpLocks/>
            <a:stCxn id="34" idx="2"/>
            <a:endCxn id="41" idx="0"/>
          </p:cNvCxnSpPr>
          <p:nvPr/>
        </p:nvCxnSpPr>
        <p:spPr>
          <a:xfrm>
            <a:off x="7391399" y="3290277"/>
            <a:ext cx="1" cy="12870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314BA0B-5BC6-1E76-4008-DF35AA2BF692}"/>
              </a:ext>
            </a:extLst>
          </p:cNvPr>
          <p:cNvSpPr/>
          <p:nvPr/>
        </p:nvSpPr>
        <p:spPr>
          <a:xfrm>
            <a:off x="6324601" y="4577343"/>
            <a:ext cx="2133598" cy="10010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Khmer OS Muol Light" panose="02000500000000020004" pitchFamily="2" charset="0"/>
            </a:endParaRPr>
          </a:p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Khmer OS Muol Light" panose="02000500000000020004" pitchFamily="2" charset="0"/>
            </a:endParaRPr>
          </a:p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km-KH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hmer OS Muol Light" panose="02000500000000020004" pitchFamily="2" charset="0"/>
              </a:rPr>
              <a:t>ជំពូក ៥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km-KH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hmer OS Siemreap" panose="02000500000000020004" pitchFamily="2" charset="0"/>
              </a:rPr>
              <a:t>សង្ខេប សន្និដ្ឋាន និងការផ្ដល់អនុសាសន៍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algn="ctr"/>
            <a:endParaRPr lang="en-US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089F9F-AE9D-1584-6AAF-B3F7D5CD7865}"/>
              </a:ext>
            </a:extLst>
          </p:cNvPr>
          <p:cNvSpPr/>
          <p:nvPr/>
        </p:nvSpPr>
        <p:spPr>
          <a:xfrm>
            <a:off x="3645494" y="1319416"/>
            <a:ext cx="2578077" cy="3603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algn="ctr"/>
            <a:r>
              <a:rPr lang="km-KH" sz="1200" b="1" dirty="0">
                <a:latin typeface="Calibri" panose="020F0502020204030204" pitchFamily="34" charset="0"/>
                <a:ea typeface="Calibri" panose="020F0502020204030204" pitchFamily="34" charset="0"/>
                <a:cs typeface="Khmer OS Siemreap" panose="02000500000000020004" pitchFamily="2" charset="0"/>
              </a:rPr>
              <a:t>មូលដ្ឋាននៃការសិក្សា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algn="ctr"/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Khmer OS Siemreap" panose="02000500000000020004" pitchFamily="2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ECB6E7A-CDE9-9F96-34A3-E185B981E687}"/>
              </a:ext>
            </a:extLst>
          </p:cNvPr>
          <p:cNvSpPr/>
          <p:nvPr/>
        </p:nvSpPr>
        <p:spPr>
          <a:xfrm>
            <a:off x="3649194" y="1725238"/>
            <a:ext cx="2578078" cy="3830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algn="ctr"/>
            <a:r>
              <a:rPr lang="km-KH" sz="1200" b="1" dirty="0">
                <a:latin typeface="Calibri" panose="020F0502020204030204" pitchFamily="34" charset="0"/>
                <a:ea typeface="Calibri" panose="020F0502020204030204" pitchFamily="34" charset="0"/>
                <a:cs typeface="Khmer OS Siemreap" panose="02000500000000020004" pitchFamily="2" charset="0"/>
              </a:rPr>
              <a:t>ចំណោទបញ្ហានៃការសិក្សា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algn="ctr"/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Khmer OS Siemreap" panose="02000500000000020004" pitchFamily="2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E5239F5-0F1E-CADC-6435-58544FB82EE6}"/>
              </a:ext>
            </a:extLst>
          </p:cNvPr>
          <p:cNvSpPr/>
          <p:nvPr/>
        </p:nvSpPr>
        <p:spPr>
          <a:xfrm>
            <a:off x="3664745" y="2159171"/>
            <a:ext cx="2558826" cy="358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algn="ctr"/>
            <a:r>
              <a:rPr lang="km-K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hmer OS Siemreap" panose="02000500000000020004" pitchFamily="2" charset="0"/>
              </a:rPr>
              <a:t>គោលបំណងនៃការសិក្សា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algn="ctr"/>
            <a:endParaRPr lang="en-US" sz="1200" b="1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46A45FD-7045-302F-952C-357B2F20BD1E}"/>
              </a:ext>
            </a:extLst>
          </p:cNvPr>
          <p:cNvSpPr/>
          <p:nvPr/>
        </p:nvSpPr>
        <p:spPr>
          <a:xfrm>
            <a:off x="3641800" y="2571620"/>
            <a:ext cx="2585471" cy="358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algn="ctr"/>
            <a:r>
              <a:rPr lang="km-K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hmer OS Siemreap" panose="02000500000000020004" pitchFamily="2" charset="0"/>
              </a:rPr>
              <a:t>ផលប្រយោជន៍នៃការសិក្សា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algn="ctr"/>
            <a:endParaRPr lang="en-US" sz="1200" b="1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D23CF64-4E27-00F2-65B4-74A01EB37881}"/>
              </a:ext>
            </a:extLst>
          </p:cNvPr>
          <p:cNvSpPr/>
          <p:nvPr/>
        </p:nvSpPr>
        <p:spPr>
          <a:xfrm>
            <a:off x="3641801" y="2972632"/>
            <a:ext cx="2585470" cy="358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algn="ctr"/>
            <a:r>
              <a:rPr lang="km-K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hmer OS Siemreap" panose="02000500000000020004" pitchFamily="2" charset="0"/>
              </a:rPr>
              <a:t>វិសាលភាពនិងដែនកំណត់ក្នុងការសិក្សា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algn="ctr"/>
            <a:endParaRPr lang="en-US" sz="1200" b="1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8B7E611-5CBA-A979-4790-2C34024C4668}"/>
              </a:ext>
            </a:extLst>
          </p:cNvPr>
          <p:cNvSpPr/>
          <p:nvPr/>
        </p:nvSpPr>
        <p:spPr>
          <a:xfrm>
            <a:off x="3673392" y="3377581"/>
            <a:ext cx="2558826" cy="358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algn="ctr"/>
            <a:r>
              <a:rPr lang="km-K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hmer OS Siemreap" panose="02000500000000020004" pitchFamily="2" charset="0"/>
              </a:rPr>
              <a:t>ឯកសារពាក់ព័ន្ធ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algn="ctr"/>
            <a:endParaRPr lang="en-US" sz="1200" b="1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E2E96E9-733A-1863-33C6-B62905F12508}"/>
              </a:ext>
            </a:extLst>
          </p:cNvPr>
          <p:cNvSpPr/>
          <p:nvPr/>
        </p:nvSpPr>
        <p:spPr>
          <a:xfrm>
            <a:off x="3669735" y="3820533"/>
            <a:ext cx="2562483" cy="358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algn="ctr"/>
            <a:r>
              <a:rPr lang="km-K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hmer OS Siemreap" panose="02000500000000020004" pitchFamily="2" charset="0"/>
              </a:rPr>
              <a:t>ទ្រឹស្ដីដែលពាក់ព័ន្ធ ន</a:t>
            </a:r>
            <a:r>
              <a:rPr lang="km-KH" sz="1200" b="1" dirty="0">
                <a:latin typeface="Calibri" panose="020F0502020204030204" pitchFamily="34" charset="0"/>
                <a:ea typeface="Calibri" panose="020F0502020204030204" pitchFamily="34" charset="0"/>
                <a:cs typeface="Khmer OS Siemreap" panose="02000500000000020004" pitchFamily="2" charset="0"/>
              </a:rPr>
              <a:t>ិ</a:t>
            </a:r>
            <a:r>
              <a:rPr lang="km-K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hmer OS Siemreap" panose="02000500000000020004" pitchFamily="2" charset="0"/>
              </a:rPr>
              <a:t>ងការសិក្សា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algn="ctr"/>
            <a:endParaRPr lang="en-US" sz="1200" b="1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CE596F2-E9BF-0CD7-8B22-FE267C2392DB}"/>
              </a:ext>
            </a:extLst>
          </p:cNvPr>
          <p:cNvSpPr/>
          <p:nvPr/>
        </p:nvSpPr>
        <p:spPr>
          <a:xfrm>
            <a:off x="3669735" y="4259090"/>
            <a:ext cx="2562483" cy="358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algn="ctr"/>
            <a:r>
              <a:rPr lang="km-K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hmer OS Siemreap" panose="02000500000000020004" pitchFamily="2" charset="0"/>
              </a:rPr>
              <a:t>ទ្រឹស្ដីដែលពាក់ព័ន្ធ និងការវិភាគប្រព័ន្ធ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algn="ctr"/>
            <a:endParaRPr lang="en-US" sz="1200" b="1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B1EFFB8-2F4E-A219-2327-69BABF8A54FD}"/>
              </a:ext>
            </a:extLst>
          </p:cNvPr>
          <p:cNvSpPr/>
          <p:nvPr/>
        </p:nvSpPr>
        <p:spPr>
          <a:xfrm>
            <a:off x="3669735" y="4691537"/>
            <a:ext cx="2562482" cy="358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algn="ctr"/>
            <a:r>
              <a:rPr lang="km-KH" sz="1100" b="1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ទ្រឹស្ដីដែលពាក់ព័ន្ធ </a:t>
            </a:r>
            <a:r>
              <a:rPr lang="en-US" sz="1100" b="1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Website </a:t>
            </a:r>
            <a:r>
              <a:rPr lang="km-KH" sz="1100" b="1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និង </a:t>
            </a:r>
            <a:r>
              <a:rPr lang="en-US" sz="1100" b="1" dirty="0">
                <a:effectLst/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Internet</a:t>
            </a:r>
          </a:p>
          <a:p>
            <a:pPr algn="ctr"/>
            <a:endParaRPr lang="en-US" sz="1200" b="1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7A13862-8988-0B43-EC6B-C93AE39499E0}"/>
              </a:ext>
            </a:extLst>
          </p:cNvPr>
          <p:cNvSpPr/>
          <p:nvPr/>
        </p:nvSpPr>
        <p:spPr>
          <a:xfrm>
            <a:off x="3669735" y="5133742"/>
            <a:ext cx="2562482" cy="358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algn="ctr"/>
            <a:r>
              <a:rPr lang="km-K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hmer OS Siemreap" panose="02000500000000020004" pitchFamily="2" charset="0"/>
              </a:rPr>
              <a:t>វីធីសាស្រ្ដនៃការសិក្សា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algn="ctr"/>
            <a:endParaRPr lang="en-US" sz="1200" b="1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84956E6-1CA3-1CAA-3A60-2543EE905CDA}"/>
              </a:ext>
            </a:extLst>
          </p:cNvPr>
          <p:cNvSpPr/>
          <p:nvPr/>
        </p:nvSpPr>
        <p:spPr>
          <a:xfrm>
            <a:off x="3669734" y="5558396"/>
            <a:ext cx="2562482" cy="358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algn="ctr"/>
            <a:r>
              <a:rPr lang="km-K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hmer OS Siemreap" panose="02000500000000020004" pitchFamily="2" charset="0"/>
              </a:rPr>
              <a:t>រចនាសម្ព័ន្ធនៃការសិក្សា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algn="ctr"/>
            <a:endParaRPr lang="en-US" sz="1200" b="1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E56ADDA-933C-B139-3360-E6B319F7F26D}"/>
              </a:ext>
            </a:extLst>
          </p:cNvPr>
          <p:cNvSpPr/>
          <p:nvPr/>
        </p:nvSpPr>
        <p:spPr>
          <a:xfrm>
            <a:off x="3669734" y="5966404"/>
            <a:ext cx="2562482" cy="358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algn="ctr"/>
            <a:r>
              <a:rPr lang="km-KH" sz="1200" b="1" dirty="0">
                <a:latin typeface="Calibri" panose="020F0502020204030204" pitchFamily="34" charset="0"/>
                <a:ea typeface="Calibri" panose="020F0502020204030204" pitchFamily="34" charset="0"/>
                <a:cs typeface="Khmer OS Siemreap" panose="02000500000000020004" pitchFamily="2" charset="0"/>
              </a:rPr>
              <a:t>គម្រោងពេលវេលានៃការសិក្សា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algn="ctr"/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Khmer OS Siemreap" panose="02000500000000020004" pitchFamily="2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0DCA174-984E-4309-C3A4-3036C266A39D}"/>
              </a:ext>
            </a:extLst>
          </p:cNvPr>
          <p:cNvSpPr/>
          <p:nvPr/>
        </p:nvSpPr>
        <p:spPr>
          <a:xfrm>
            <a:off x="9032638" y="1738236"/>
            <a:ext cx="2168762" cy="3492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algn="ctr"/>
            <a:r>
              <a:rPr lang="km-K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hmer OS Siemreap" panose="02000500000000020004" pitchFamily="2" charset="0"/>
              </a:rPr>
              <a:t>ការវិភាគ និងការសិក្សាលើប្រព័ន្ធ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algn="ctr"/>
            <a:endParaRPr lang="en-US" sz="1200" b="1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11F09AF4-DD00-B402-CE9A-101144548445}"/>
              </a:ext>
            </a:extLst>
          </p:cNvPr>
          <p:cNvSpPr/>
          <p:nvPr/>
        </p:nvSpPr>
        <p:spPr>
          <a:xfrm>
            <a:off x="9012422" y="2163658"/>
            <a:ext cx="2188978" cy="3492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algn="ctr"/>
            <a:r>
              <a:rPr lang="km-K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hmer OS Siemreap" panose="02000500000000020004" pitchFamily="2" charset="0"/>
              </a:rPr>
              <a:t>ការវិភាគលើប្រព័ន្ធបច្ចុប្បន្ធ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algn="ctr"/>
            <a:endParaRPr lang="en-US" sz="1200" b="1" dirty="0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E15F15C-87C0-5A95-6085-42431C3A676F}"/>
              </a:ext>
            </a:extLst>
          </p:cNvPr>
          <p:cNvSpPr/>
          <p:nvPr/>
        </p:nvSpPr>
        <p:spPr>
          <a:xfrm>
            <a:off x="9035749" y="2647271"/>
            <a:ext cx="2165651" cy="3492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algn="ctr"/>
            <a:r>
              <a:rPr lang="km-K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hmer OS Siemreap" panose="02000500000000020004" pitchFamily="2" charset="0"/>
              </a:rPr>
              <a:t>ការវិភាគលើប្រព័ន្ធនៃការសិក្សា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algn="ctr"/>
            <a:endParaRPr lang="en-US" sz="1200" b="1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74E1D318-44FA-A378-9C1C-056095735314}"/>
              </a:ext>
            </a:extLst>
          </p:cNvPr>
          <p:cNvSpPr/>
          <p:nvPr/>
        </p:nvSpPr>
        <p:spPr>
          <a:xfrm>
            <a:off x="9035749" y="3133819"/>
            <a:ext cx="2165651" cy="3492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algn="ctr"/>
            <a:r>
              <a:rPr lang="km-K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hmer OS Siemreap" panose="02000500000000020004" pitchFamily="2" charset="0"/>
              </a:rPr>
              <a:t>ការគ្រោង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algn="ctr"/>
            <a:endParaRPr lang="en-US" sz="1200" b="1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D3C07997-A075-4C37-ED32-6A6A03DDD65E}"/>
              </a:ext>
            </a:extLst>
          </p:cNvPr>
          <p:cNvSpPr/>
          <p:nvPr/>
        </p:nvSpPr>
        <p:spPr>
          <a:xfrm>
            <a:off x="9012422" y="3596909"/>
            <a:ext cx="2188976" cy="352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algn="ctr"/>
            <a:r>
              <a:rPr lang="km-K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hmer OS Siemreap" panose="02000500000000020004" pitchFamily="2" charset="0"/>
              </a:rPr>
              <a:t>ការអនុវត្តលើការសរសេរកូដ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algn="ctr"/>
            <a:endParaRPr lang="en-US" sz="1200" b="1" dirty="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B7D9B566-FE71-FAE7-9F81-1CCB58FF77F5}"/>
              </a:ext>
            </a:extLst>
          </p:cNvPr>
          <p:cNvSpPr/>
          <p:nvPr/>
        </p:nvSpPr>
        <p:spPr>
          <a:xfrm>
            <a:off x="9053765" y="4135740"/>
            <a:ext cx="2147633" cy="352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algn="ctr"/>
            <a:r>
              <a:rPr lang="km-K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hmer OS Siemreap" panose="02000500000000020004" pitchFamily="2" charset="0"/>
              </a:rPr>
              <a:t>សង្ខេបឡើងវិញនៃការសិក្សាប្រព័ន្ធ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algn="ctr"/>
            <a:endParaRPr lang="en-US" sz="1200" b="1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45C996BA-DAD7-6808-0098-6519357F85D5}"/>
              </a:ext>
            </a:extLst>
          </p:cNvPr>
          <p:cNvSpPr/>
          <p:nvPr/>
        </p:nvSpPr>
        <p:spPr>
          <a:xfrm>
            <a:off x="9053765" y="4604922"/>
            <a:ext cx="2147633" cy="35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algn="ctr"/>
            <a:r>
              <a:rPr lang="km-K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hmer OS Siemreap" panose="02000500000000020004" pitchFamily="2" charset="0"/>
              </a:rPr>
              <a:t>សេចក្ដីសន្និដ្ឋាន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algn="ctr"/>
            <a:endParaRPr lang="en-US" sz="1200" b="1" dirty="0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5AAB729F-7611-3516-6C56-A6D84680C9E7}"/>
              </a:ext>
            </a:extLst>
          </p:cNvPr>
          <p:cNvSpPr/>
          <p:nvPr/>
        </p:nvSpPr>
        <p:spPr>
          <a:xfrm>
            <a:off x="9058431" y="5199759"/>
            <a:ext cx="2142968" cy="358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algn="ctr"/>
            <a:r>
              <a:rPr lang="km-K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hmer OS Siemreap" panose="02000500000000020004" pitchFamily="2" charset="0"/>
              </a:rPr>
              <a:t>សំណូមពរ និងផ្ដល់អនុសាសន៍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algn="ctr"/>
            <a:endParaRPr lang="en-US" sz="1200" b="1" dirty="0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E0B3708-8825-A83D-741B-0A1403D60504}"/>
              </a:ext>
            </a:extLst>
          </p:cNvPr>
          <p:cNvSpPr/>
          <p:nvPr/>
        </p:nvSpPr>
        <p:spPr>
          <a:xfrm>
            <a:off x="9058431" y="5678110"/>
            <a:ext cx="2142968" cy="358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algn="ctr"/>
            <a:r>
              <a:rPr lang="km-K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hmer OS Siemreap" panose="02000500000000020004" pitchFamily="2" charset="0"/>
              </a:rPr>
              <a:t>តម្រូវការបស់ប្រព័ន្ធ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algn="ctr"/>
            <a:r>
              <a:rPr lang="km-KH" sz="1200" b="1" dirty="0"/>
              <a:t>​​​​​​​​​​</a:t>
            </a:r>
            <a:endParaRPr lang="en-US" sz="1200" b="1" dirty="0"/>
          </a:p>
        </p:txBody>
      </p:sp>
      <p:cxnSp>
        <p:nvCxnSpPr>
          <p:cNvPr id="603" name="Connector: Elbow 602">
            <a:extLst>
              <a:ext uri="{FF2B5EF4-FFF2-40B4-BE49-F238E27FC236}">
                <a16:creationId xmlns:a16="http://schemas.microsoft.com/office/drawing/2014/main" id="{72727B98-5A89-15CC-BAA2-1B6AB2627C5F}"/>
              </a:ext>
            </a:extLst>
          </p:cNvPr>
          <p:cNvCxnSpPr>
            <a:cxnSpLocks/>
            <a:stCxn id="4" idx="3"/>
            <a:endCxn id="44" idx="1"/>
          </p:cNvCxnSpPr>
          <p:nvPr/>
        </p:nvCxnSpPr>
        <p:spPr>
          <a:xfrm flipV="1">
            <a:off x="3157188" y="1499587"/>
            <a:ext cx="488306" cy="83868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Connector: Elbow 604">
            <a:extLst>
              <a:ext uri="{FF2B5EF4-FFF2-40B4-BE49-F238E27FC236}">
                <a16:creationId xmlns:a16="http://schemas.microsoft.com/office/drawing/2014/main" id="{A435CD71-1AEF-1F7E-E483-F282F29B3048}"/>
              </a:ext>
            </a:extLst>
          </p:cNvPr>
          <p:cNvCxnSpPr>
            <a:cxnSpLocks/>
            <a:stCxn id="4" idx="3"/>
            <a:endCxn id="99" idx="1"/>
          </p:cNvCxnSpPr>
          <p:nvPr/>
        </p:nvCxnSpPr>
        <p:spPr>
          <a:xfrm flipV="1">
            <a:off x="3157188" y="1916785"/>
            <a:ext cx="492006" cy="4214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onnector: Elbow 607">
            <a:extLst>
              <a:ext uri="{FF2B5EF4-FFF2-40B4-BE49-F238E27FC236}">
                <a16:creationId xmlns:a16="http://schemas.microsoft.com/office/drawing/2014/main" id="{6BAD39D2-6610-E6A9-92E2-487295B50AEA}"/>
              </a:ext>
            </a:extLst>
          </p:cNvPr>
          <p:cNvCxnSpPr>
            <a:cxnSpLocks/>
            <a:stCxn id="4" idx="3"/>
            <a:endCxn id="108" idx="1"/>
          </p:cNvCxnSpPr>
          <p:nvPr/>
        </p:nvCxnSpPr>
        <p:spPr>
          <a:xfrm>
            <a:off x="3157188" y="2338269"/>
            <a:ext cx="507557" cy="1270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Connector: Elbow 610">
            <a:extLst>
              <a:ext uri="{FF2B5EF4-FFF2-40B4-BE49-F238E27FC236}">
                <a16:creationId xmlns:a16="http://schemas.microsoft.com/office/drawing/2014/main" id="{B0E4A55C-284F-0004-66B3-FCEBFD5CDD98}"/>
              </a:ext>
            </a:extLst>
          </p:cNvPr>
          <p:cNvCxnSpPr>
            <a:cxnSpLocks/>
            <a:stCxn id="4" idx="3"/>
            <a:endCxn id="109" idx="1"/>
          </p:cNvCxnSpPr>
          <p:nvPr/>
        </p:nvCxnSpPr>
        <p:spPr>
          <a:xfrm>
            <a:off x="3157188" y="2338269"/>
            <a:ext cx="484612" cy="41244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Connector: Elbow 613">
            <a:extLst>
              <a:ext uri="{FF2B5EF4-FFF2-40B4-BE49-F238E27FC236}">
                <a16:creationId xmlns:a16="http://schemas.microsoft.com/office/drawing/2014/main" id="{265CCBBA-15D8-BB6A-4C28-C8C1D7EBE5CE}"/>
              </a:ext>
            </a:extLst>
          </p:cNvPr>
          <p:cNvCxnSpPr>
            <a:cxnSpLocks/>
            <a:stCxn id="4" idx="3"/>
            <a:endCxn id="110" idx="1"/>
          </p:cNvCxnSpPr>
          <p:nvPr/>
        </p:nvCxnSpPr>
        <p:spPr>
          <a:xfrm>
            <a:off x="3157188" y="2338269"/>
            <a:ext cx="484613" cy="81346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Connector: Elbow 616">
            <a:extLst>
              <a:ext uri="{FF2B5EF4-FFF2-40B4-BE49-F238E27FC236}">
                <a16:creationId xmlns:a16="http://schemas.microsoft.com/office/drawing/2014/main" id="{1A747C33-5E22-BC10-2371-D195DCEC245D}"/>
              </a:ext>
            </a:extLst>
          </p:cNvPr>
          <p:cNvCxnSpPr>
            <a:cxnSpLocks/>
            <a:stCxn id="26" idx="3"/>
            <a:endCxn id="111" idx="1"/>
          </p:cNvCxnSpPr>
          <p:nvPr/>
        </p:nvCxnSpPr>
        <p:spPr>
          <a:xfrm flipV="1">
            <a:off x="3157188" y="3556679"/>
            <a:ext cx="516204" cy="67195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Connector: Elbow 619">
            <a:extLst>
              <a:ext uri="{FF2B5EF4-FFF2-40B4-BE49-F238E27FC236}">
                <a16:creationId xmlns:a16="http://schemas.microsoft.com/office/drawing/2014/main" id="{053191E9-2606-6FBF-6E7D-DA8AED2F91AC}"/>
              </a:ext>
            </a:extLst>
          </p:cNvPr>
          <p:cNvCxnSpPr>
            <a:cxnSpLocks/>
            <a:stCxn id="26" idx="3"/>
            <a:endCxn id="117" idx="1"/>
          </p:cNvCxnSpPr>
          <p:nvPr/>
        </p:nvCxnSpPr>
        <p:spPr>
          <a:xfrm flipV="1">
            <a:off x="3157188" y="3999631"/>
            <a:ext cx="512547" cy="2290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Connector: Elbow 622">
            <a:extLst>
              <a:ext uri="{FF2B5EF4-FFF2-40B4-BE49-F238E27FC236}">
                <a16:creationId xmlns:a16="http://schemas.microsoft.com/office/drawing/2014/main" id="{3D878E73-C39A-CBA1-4D36-3F7FB04D4CBA}"/>
              </a:ext>
            </a:extLst>
          </p:cNvPr>
          <p:cNvCxnSpPr>
            <a:cxnSpLocks/>
            <a:stCxn id="26" idx="3"/>
            <a:endCxn id="118" idx="1"/>
          </p:cNvCxnSpPr>
          <p:nvPr/>
        </p:nvCxnSpPr>
        <p:spPr>
          <a:xfrm>
            <a:off x="3157188" y="4228638"/>
            <a:ext cx="512547" cy="2095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Connector: Elbow 625">
            <a:extLst>
              <a:ext uri="{FF2B5EF4-FFF2-40B4-BE49-F238E27FC236}">
                <a16:creationId xmlns:a16="http://schemas.microsoft.com/office/drawing/2014/main" id="{D29E1E69-201C-3758-5EEB-8236525C395C}"/>
              </a:ext>
            </a:extLst>
          </p:cNvPr>
          <p:cNvCxnSpPr>
            <a:cxnSpLocks/>
            <a:stCxn id="26" idx="3"/>
            <a:endCxn id="119" idx="1"/>
          </p:cNvCxnSpPr>
          <p:nvPr/>
        </p:nvCxnSpPr>
        <p:spPr>
          <a:xfrm>
            <a:off x="3157188" y="4228638"/>
            <a:ext cx="512547" cy="64199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Connector: Elbow 628">
            <a:extLst>
              <a:ext uri="{FF2B5EF4-FFF2-40B4-BE49-F238E27FC236}">
                <a16:creationId xmlns:a16="http://schemas.microsoft.com/office/drawing/2014/main" id="{70521C37-9DB3-EB2B-1BD9-C40C1008B146}"/>
              </a:ext>
            </a:extLst>
          </p:cNvPr>
          <p:cNvCxnSpPr>
            <a:cxnSpLocks/>
            <a:stCxn id="29" idx="3"/>
            <a:endCxn id="169" idx="1"/>
          </p:cNvCxnSpPr>
          <p:nvPr/>
        </p:nvCxnSpPr>
        <p:spPr>
          <a:xfrm flipV="1">
            <a:off x="3157188" y="5312840"/>
            <a:ext cx="512547" cy="4282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Connector: Elbow 631">
            <a:extLst>
              <a:ext uri="{FF2B5EF4-FFF2-40B4-BE49-F238E27FC236}">
                <a16:creationId xmlns:a16="http://schemas.microsoft.com/office/drawing/2014/main" id="{897A9E56-479A-4AAB-C80F-74FC1A8019C5}"/>
              </a:ext>
            </a:extLst>
          </p:cNvPr>
          <p:cNvCxnSpPr>
            <a:cxnSpLocks/>
            <a:stCxn id="29" idx="3"/>
            <a:endCxn id="173" idx="1"/>
          </p:cNvCxnSpPr>
          <p:nvPr/>
        </p:nvCxnSpPr>
        <p:spPr>
          <a:xfrm flipV="1">
            <a:off x="3157188" y="5737494"/>
            <a:ext cx="512546" cy="355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Connector: Elbow 634">
            <a:extLst>
              <a:ext uri="{FF2B5EF4-FFF2-40B4-BE49-F238E27FC236}">
                <a16:creationId xmlns:a16="http://schemas.microsoft.com/office/drawing/2014/main" id="{7A5100E8-85FA-2180-5088-4AB183B9BB27}"/>
              </a:ext>
            </a:extLst>
          </p:cNvPr>
          <p:cNvCxnSpPr>
            <a:cxnSpLocks/>
            <a:stCxn id="29" idx="3"/>
            <a:endCxn id="174" idx="1"/>
          </p:cNvCxnSpPr>
          <p:nvPr/>
        </p:nvCxnSpPr>
        <p:spPr>
          <a:xfrm>
            <a:off x="3157188" y="5741053"/>
            <a:ext cx="512546" cy="40444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Connector: Elbow 637">
            <a:extLst>
              <a:ext uri="{FF2B5EF4-FFF2-40B4-BE49-F238E27FC236}">
                <a16:creationId xmlns:a16="http://schemas.microsoft.com/office/drawing/2014/main" id="{A6509C99-F194-C962-3F58-3C884582012B}"/>
              </a:ext>
            </a:extLst>
          </p:cNvPr>
          <p:cNvCxnSpPr>
            <a:cxnSpLocks/>
            <a:stCxn id="34" idx="3"/>
            <a:endCxn id="195" idx="1"/>
          </p:cNvCxnSpPr>
          <p:nvPr/>
        </p:nvCxnSpPr>
        <p:spPr>
          <a:xfrm flipV="1">
            <a:off x="8458198" y="1912847"/>
            <a:ext cx="574440" cy="91352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Connector: Elbow 640">
            <a:extLst>
              <a:ext uri="{FF2B5EF4-FFF2-40B4-BE49-F238E27FC236}">
                <a16:creationId xmlns:a16="http://schemas.microsoft.com/office/drawing/2014/main" id="{DB144F56-EE78-AA8E-F178-362CFCBEA4CC}"/>
              </a:ext>
            </a:extLst>
          </p:cNvPr>
          <p:cNvCxnSpPr>
            <a:cxnSpLocks/>
            <a:stCxn id="34" idx="3"/>
            <a:endCxn id="202" idx="1"/>
          </p:cNvCxnSpPr>
          <p:nvPr/>
        </p:nvCxnSpPr>
        <p:spPr>
          <a:xfrm flipV="1">
            <a:off x="8458198" y="2338269"/>
            <a:ext cx="554224" cy="4881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Connector: Elbow 643">
            <a:extLst>
              <a:ext uri="{FF2B5EF4-FFF2-40B4-BE49-F238E27FC236}">
                <a16:creationId xmlns:a16="http://schemas.microsoft.com/office/drawing/2014/main" id="{08EE3276-0C5C-BCF9-B8F4-E664E4F466A5}"/>
              </a:ext>
            </a:extLst>
          </p:cNvPr>
          <p:cNvCxnSpPr>
            <a:cxnSpLocks/>
            <a:stCxn id="34" idx="3"/>
            <a:endCxn id="203" idx="1"/>
          </p:cNvCxnSpPr>
          <p:nvPr/>
        </p:nvCxnSpPr>
        <p:spPr>
          <a:xfrm flipV="1">
            <a:off x="8458198" y="2821882"/>
            <a:ext cx="577551" cy="44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Connector: Elbow 646">
            <a:extLst>
              <a:ext uri="{FF2B5EF4-FFF2-40B4-BE49-F238E27FC236}">
                <a16:creationId xmlns:a16="http://schemas.microsoft.com/office/drawing/2014/main" id="{E13541C6-D65A-076B-63D9-FD8DA719F5E2}"/>
              </a:ext>
            </a:extLst>
          </p:cNvPr>
          <p:cNvCxnSpPr>
            <a:cxnSpLocks/>
            <a:stCxn id="34" idx="3"/>
            <a:endCxn id="204" idx="1"/>
          </p:cNvCxnSpPr>
          <p:nvPr/>
        </p:nvCxnSpPr>
        <p:spPr>
          <a:xfrm>
            <a:off x="8458198" y="2826369"/>
            <a:ext cx="577551" cy="4820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Connector: Elbow 664">
            <a:extLst>
              <a:ext uri="{FF2B5EF4-FFF2-40B4-BE49-F238E27FC236}">
                <a16:creationId xmlns:a16="http://schemas.microsoft.com/office/drawing/2014/main" id="{E763F636-5E1A-5840-3BE6-95EF72C57215}"/>
              </a:ext>
            </a:extLst>
          </p:cNvPr>
          <p:cNvCxnSpPr>
            <a:cxnSpLocks/>
            <a:stCxn id="41" idx="3"/>
            <a:endCxn id="218" idx="1"/>
          </p:cNvCxnSpPr>
          <p:nvPr/>
        </p:nvCxnSpPr>
        <p:spPr>
          <a:xfrm flipV="1">
            <a:off x="8458199" y="4311902"/>
            <a:ext cx="595566" cy="7659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Connector: Elbow 667">
            <a:extLst>
              <a:ext uri="{FF2B5EF4-FFF2-40B4-BE49-F238E27FC236}">
                <a16:creationId xmlns:a16="http://schemas.microsoft.com/office/drawing/2014/main" id="{8DD0D88F-BEBA-8FB5-7FEE-E42B14102C27}"/>
              </a:ext>
            </a:extLst>
          </p:cNvPr>
          <p:cNvCxnSpPr>
            <a:cxnSpLocks/>
            <a:stCxn id="41" idx="3"/>
            <a:endCxn id="224" idx="1"/>
          </p:cNvCxnSpPr>
          <p:nvPr/>
        </p:nvCxnSpPr>
        <p:spPr>
          <a:xfrm flipV="1">
            <a:off x="8458199" y="4781083"/>
            <a:ext cx="595566" cy="29680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Connector: Elbow 670">
            <a:extLst>
              <a:ext uri="{FF2B5EF4-FFF2-40B4-BE49-F238E27FC236}">
                <a16:creationId xmlns:a16="http://schemas.microsoft.com/office/drawing/2014/main" id="{2C8F9A6F-6425-4EE7-DA6B-7F4EDD726D17}"/>
              </a:ext>
            </a:extLst>
          </p:cNvPr>
          <p:cNvCxnSpPr>
            <a:cxnSpLocks/>
            <a:stCxn id="41" idx="3"/>
            <a:endCxn id="225" idx="1"/>
          </p:cNvCxnSpPr>
          <p:nvPr/>
        </p:nvCxnSpPr>
        <p:spPr>
          <a:xfrm>
            <a:off x="8458199" y="5077892"/>
            <a:ext cx="600232" cy="30096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Connector: Elbow 673">
            <a:extLst>
              <a:ext uri="{FF2B5EF4-FFF2-40B4-BE49-F238E27FC236}">
                <a16:creationId xmlns:a16="http://schemas.microsoft.com/office/drawing/2014/main" id="{3DA7A68C-7539-BC56-F51D-5A013BB3AADE}"/>
              </a:ext>
            </a:extLst>
          </p:cNvPr>
          <p:cNvCxnSpPr>
            <a:cxnSpLocks/>
            <a:stCxn id="41" idx="3"/>
            <a:endCxn id="226" idx="1"/>
          </p:cNvCxnSpPr>
          <p:nvPr/>
        </p:nvCxnSpPr>
        <p:spPr>
          <a:xfrm>
            <a:off x="8458199" y="5077892"/>
            <a:ext cx="600232" cy="77931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ACEAC87-18FD-4447-B80E-B3BCC57A1E6C}"/>
              </a:ext>
            </a:extLst>
          </p:cNvPr>
          <p:cNvCxnSpPr>
            <a:cxnSpLocks/>
            <a:stCxn id="34" idx="3"/>
            <a:endCxn id="205" idx="1"/>
          </p:cNvCxnSpPr>
          <p:nvPr/>
        </p:nvCxnSpPr>
        <p:spPr>
          <a:xfrm>
            <a:off x="8458198" y="2826369"/>
            <a:ext cx="554224" cy="9467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lide Number Placeholder 6">
            <a:extLst>
              <a:ext uri="{FF2B5EF4-FFF2-40B4-BE49-F238E27FC236}">
                <a16:creationId xmlns:a16="http://schemas.microsoft.com/office/drawing/2014/main" id="{8405AE93-86D7-49BE-A483-F3FA8D0C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0849" y="6340475"/>
            <a:ext cx="685801" cy="365125"/>
          </a:xfrm>
        </p:spPr>
        <p:txBody>
          <a:bodyPr/>
          <a:lstStyle/>
          <a:p>
            <a:pPr algn="ctr"/>
            <a:r>
              <a:rPr lang="km-KH" sz="1600" dirty="0">
                <a:solidFill>
                  <a:schemeClr val="tx1"/>
                </a:solidFill>
                <a:latin typeface="Khmer OS Muol Light" pitchFamily="2" charset="0"/>
                <a:cs typeface="Khmer OS Muol Light" pitchFamily="2" charset="0"/>
              </a:rPr>
              <a:t>១៥</a:t>
            </a:r>
            <a:endParaRPr lang="en-US" sz="1600" dirty="0">
              <a:solidFill>
                <a:schemeClr val="tx1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86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838200"/>
            <a:ext cx="8534400" cy="55181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1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៣.៣ គម្រោងពេលវេលានៃការសិក្សា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Khmer OS Siemreap" pitchFamily="2" charset="0"/>
                <a:cs typeface="Khmer OS Siemreap" pitchFamily="2" charset="0"/>
              </a:rPr>
              <a:t>	</a:t>
            </a:r>
            <a:r>
              <a:rPr lang="km-KH" sz="1800" dirty="0">
                <a:latin typeface="Khmer OS Siemreap" pitchFamily="2" charset="0"/>
                <a:cs typeface="Khmer OS Siemreap" pitchFamily="2" charset="0"/>
              </a:rPr>
              <a:t>ដើម្បីអោយការបង្កើតប្រព័ន្ធទទួលបានជោគជ័យ ក្រុមសិក្សាស្រាវជ្រាវ ក៏បានរៀបចំតារាងពេលវេលាជាក់លាក់មួយតាំងការចាប់ផ្ដើមបង្កើតប្រព័ន្ធរហូតដល់រួចរាល់នៃការបង្កើតប្រព័ន្ធធ។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828800" y="685800"/>
            <a:ext cx="8534400" cy="0"/>
          </a:xfrm>
          <a:prstGeom prst="line">
            <a:avLst/>
          </a:prstGeom>
          <a:ln w="57150" cmpd="thinThick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8800" y="-76200"/>
            <a:ext cx="8534400" cy="838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ca-ES" sz="2200" dirty="0">
                <a:latin typeface="Khmer OS Muol Light" pitchFamily="2" charset="0"/>
                <a:cs typeface="Khmer OS Muol Light" pitchFamily="2" charset="0"/>
              </a:rPr>
              <a:t>ជំពូក </a:t>
            </a:r>
            <a:r>
              <a:rPr lang="km-KH" sz="2200" dirty="0">
                <a:latin typeface="Khmer OS Muol Light" pitchFamily="2" charset="0"/>
                <a:cs typeface="Khmer OS Muol Light" pitchFamily="2" charset="0"/>
              </a:rPr>
              <a:t>៣</a:t>
            </a:r>
            <a:r>
              <a:rPr lang="ca-ES" sz="2200" dirty="0">
                <a:latin typeface="Khmer OS Muol Light" pitchFamily="2" charset="0"/>
                <a:cs typeface="Khmer OS Muol Light" pitchFamily="2" charset="0"/>
              </a:rPr>
              <a:t> : </a:t>
            </a:r>
            <a:r>
              <a:rPr lang="km-KH" sz="2200" dirty="0">
                <a:latin typeface="Khmer OS Muol Light" pitchFamily="2" charset="0"/>
                <a:cs typeface="Khmer OS Muol Light" pitchFamily="2" charset="0"/>
              </a:rPr>
              <a:t>វិធីសាស្រ្ត​ និងរចនាសម្ព័ន្ធនៃការសិក្សា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064019-00A5-4D67-8792-98AAF9CE2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224609"/>
            <a:ext cx="8839200" cy="429842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467D1-490C-4DA6-A43B-43663C01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0849" y="6340475"/>
            <a:ext cx="685801" cy="365125"/>
          </a:xfrm>
        </p:spPr>
        <p:txBody>
          <a:bodyPr/>
          <a:lstStyle/>
          <a:p>
            <a:pPr algn="ctr"/>
            <a:r>
              <a:rPr lang="km-KH" sz="1600" dirty="0">
                <a:solidFill>
                  <a:schemeClr val="tx1"/>
                </a:solidFill>
                <a:latin typeface="Khmer OS Muol Light" pitchFamily="2" charset="0"/>
                <a:cs typeface="Khmer OS Muol Light" pitchFamily="2" charset="0"/>
              </a:rPr>
              <a:t>១៦</a:t>
            </a:r>
            <a:endParaRPr lang="en-US" sz="1600" dirty="0">
              <a:solidFill>
                <a:schemeClr val="tx1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5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838200"/>
            <a:ext cx="8686800" cy="51816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1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៤.១ ការវិភាគ និងការសិក្សាលើប្រព័ន្ធ </a:t>
            </a:r>
            <a:r>
              <a:rPr lang="km-KH" sz="1800" dirty="0">
                <a:effectLst/>
                <a:latin typeface="Khmer OS Muol Light" panose="02000500000000020004" pitchFamily="2" charset="0"/>
                <a:ea typeface="Calibri" panose="020F0502020204030204" pitchFamily="34" charset="0"/>
                <a:cs typeface="Khmer OS Muol Light" panose="02000500000000020004" pitchFamily="2" charset="0"/>
              </a:rPr>
              <a:t>	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m-KH" sz="1800" dirty="0">
                <a:latin typeface="Khmer OS Muol Light" panose="02000500000000020004" pitchFamily="2" charset="0"/>
                <a:ea typeface="Calibri" panose="020F0502020204030204" pitchFamily="34" charset="0"/>
                <a:cs typeface="Khmer OS Muol Light" panose="02000500000000020004" pitchFamily="2" charset="0"/>
              </a:rPr>
              <a:t>	</a:t>
            </a:r>
            <a:r>
              <a:rPr lang="km-KH" sz="1800" dirty="0">
                <a:effectLst/>
                <a:ea typeface="Calibri" panose="020F0502020204030204" pitchFamily="34" charset="0"/>
                <a:cs typeface="Khmer OS Siemreap" panose="02000500000000020004" pitchFamily="2" charset="0"/>
              </a:rPr>
              <a:t>តាមរយៈការចុះធ្វើកម្មសិក្សាទៅលើ</a:t>
            </a:r>
            <a:r>
              <a:rPr lang="km-KH" sz="1800" dirty="0">
                <a:ea typeface="Calibri" panose="020F0502020204030204" pitchFamily="34" charset="0"/>
                <a:cs typeface="Khmer OS Siemreap" panose="02000500000000020004" pitchFamily="2" charset="0"/>
              </a:rPr>
              <a:t>ក្រុមហ៊ុន</a:t>
            </a:r>
            <a:r>
              <a:rPr lang="km-KH" sz="1800" dirty="0">
                <a:effectLst/>
                <a:ea typeface="Calibri" panose="020F0502020204030204" pitchFamily="34" charset="0"/>
                <a:cs typeface="Khmer OS Siemreap" panose="02000500000000020004" pitchFamily="2" charset="0"/>
              </a:rPr>
              <a:t> ដ</a:t>
            </a:r>
            <a:r>
              <a:rPr lang="km-KH" sz="1800" dirty="0">
                <a:ea typeface="Calibri" panose="020F0502020204030204" pitchFamily="34" charset="0"/>
                <a:cs typeface="Khmer OS Siemreap" panose="02000500000000020004" pitchFamily="2" charset="0"/>
              </a:rPr>
              <a:t>ែ</a:t>
            </a:r>
            <a:r>
              <a:rPr lang="km-KH" sz="1800" dirty="0">
                <a:effectLst/>
                <a:ea typeface="Calibri" panose="020F0502020204030204" pitchFamily="34" charset="0"/>
                <a:cs typeface="Khmer OS Siemreap" panose="02000500000000020004" pitchFamily="2" charset="0"/>
              </a:rPr>
              <a:t>លកំពុងអនុវត្តន៍សព្វថ្ងៃនេះ ក្រុមសិក្សាស្រាវជ្រាវយើងឃើញថាមានលក្ខណៈល្អ ប៉ុន្តែមិនអាចបំពេញតម្រូវការរបស់អ្នកប្រើប្រាស់បាននោះទេ។ ក្នុងនោះក្រុមហ៊ុន </a:t>
            </a:r>
          </a:p>
          <a:p>
            <a:pPr lvl="2">
              <a:lnSpc>
                <a:spcPct val="210000"/>
              </a:lnSpc>
            </a:pPr>
            <a:r>
              <a:rPr lang="km-KH" sz="1800" dirty="0">
                <a:cs typeface="Khmer OS Siemreap" panose="02000500000000020004" pitchFamily="2" charset="0"/>
              </a:rPr>
              <a:t>ប្រើប្រាស់ </a:t>
            </a:r>
            <a:r>
              <a:rPr lang="en-GB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Microsoft Word, </a:t>
            </a: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Google Sheet</a:t>
            </a: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​ </a:t>
            </a:r>
            <a:r>
              <a:rPr lang="km-KH" sz="1800" dirty="0">
                <a:cs typeface="Khmer OS Siemreap" panose="02000500000000020004" pitchFamily="2" charset="0"/>
              </a:rPr>
              <a:t>សម្រាប់ធ្វើជាឯកសាររក្សាទុកទិន្នន័យ</a:t>
            </a:r>
            <a:r>
              <a:rPr lang="en-GB" sz="1800" dirty="0">
                <a:cs typeface="Khmer OS Siemreap" panose="02000500000000020004" pitchFamily="2" charset="0"/>
              </a:rPr>
              <a:t> </a:t>
            </a:r>
            <a:endParaRPr lang="km-KH" sz="1800" dirty="0">
              <a:cs typeface="Khmer OS Siemreap" panose="02000500000000020004" pitchFamily="2" charset="0"/>
            </a:endParaRPr>
          </a:p>
          <a:p>
            <a:pPr lvl="2">
              <a:lnSpc>
                <a:spcPct val="200000"/>
              </a:lnSpc>
            </a:pPr>
            <a:r>
              <a:rPr lang="km-KH" sz="1800" dirty="0">
                <a:effectLst/>
                <a:ea typeface="Calibri" panose="020F0502020204030204" pitchFamily="34" charset="0"/>
                <a:cs typeface="Khmer OS Siemreap" panose="02000500000000020004" pitchFamily="2" charset="0"/>
              </a:rPr>
              <a:t>មានការពិបាកក្នុងការគ្រប់គ្រងទិន្នន័យ </a:t>
            </a:r>
            <a:endParaRPr lang="km-KH" sz="1800" dirty="0"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lvl="2">
              <a:lnSpc>
                <a:spcPct val="200000"/>
              </a:lnSpc>
            </a:pPr>
            <a:r>
              <a:rPr lang="km-KH" sz="1800" dirty="0">
                <a:effectLst/>
                <a:ea typeface="Calibri" panose="020F0502020204030204" pitchFamily="34" charset="0"/>
                <a:cs typeface="Khmer OS Siemreap" panose="02000500000000020004" pitchFamily="2" charset="0"/>
              </a:rPr>
              <a:t>មិនមានសុវត្តិភាពសម្រាប់ការគ្រប់គ្រងទិន្នន័យ ​</a:t>
            </a:r>
          </a:p>
          <a:p>
            <a:pPr lvl="2">
              <a:lnSpc>
                <a:spcPct val="200000"/>
              </a:lnSpc>
            </a:pPr>
            <a:r>
              <a:rPr lang="km-KH" sz="1800" dirty="0">
                <a:effectLst/>
                <a:ea typeface="Calibri" panose="020F0502020204030204" pitchFamily="34" charset="0"/>
                <a:cs typeface="Khmer OS Siemreap" panose="02000500000000020004" pitchFamily="2" charset="0"/>
              </a:rPr>
              <a:t>ងាយស្រួលក្នុងការផ្សព្វផ្សាយពីការលួចចម្លងដោយគ្មានការអនុញ្ញាត ។</a:t>
            </a:r>
            <a:endParaRPr lang="en-US" sz="1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828800" y="685800"/>
            <a:ext cx="8534400" cy="0"/>
          </a:xfrm>
          <a:prstGeom prst="line">
            <a:avLst/>
          </a:prstGeom>
          <a:ln w="57150" cmpd="thinThick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8800" y="-76200"/>
            <a:ext cx="8534400" cy="838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ca-ES" sz="2200" dirty="0">
                <a:latin typeface="Khmer OS Muol Light" pitchFamily="2" charset="0"/>
                <a:cs typeface="Khmer OS Muol Light" pitchFamily="2" charset="0"/>
              </a:rPr>
              <a:t>ជំពូក </a:t>
            </a:r>
            <a:r>
              <a:rPr lang="km-KH" sz="2200" dirty="0">
                <a:latin typeface="Khmer OS Muol Light" pitchFamily="2" charset="0"/>
                <a:cs typeface="Khmer OS Muol Light" pitchFamily="2" charset="0"/>
              </a:rPr>
              <a:t>៤</a:t>
            </a:r>
            <a:r>
              <a:rPr lang="ca-ES" sz="2200" dirty="0">
                <a:latin typeface="Khmer OS Muol Light" pitchFamily="2" charset="0"/>
                <a:cs typeface="Khmer OS Muol Light" pitchFamily="2" charset="0"/>
              </a:rPr>
              <a:t> :</a:t>
            </a:r>
            <a:r>
              <a:rPr lang="km-KH" sz="2200" dirty="0">
                <a:latin typeface="Khmer OS Muol Light" pitchFamily="2" charset="0"/>
                <a:cs typeface="Khmer OS Muol Light" pitchFamily="2" charset="0"/>
              </a:rPr>
              <a:t>​ ការវិភាគ ការគ្រោង និង ការអនុវត្ត</a:t>
            </a:r>
            <a:endParaRPr lang="en-US" sz="2200" dirty="0"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9B468-3812-4859-8A3C-FDA008F0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0849" y="6340475"/>
            <a:ext cx="685801" cy="365125"/>
          </a:xfrm>
        </p:spPr>
        <p:txBody>
          <a:bodyPr/>
          <a:lstStyle/>
          <a:p>
            <a:pPr algn="ctr"/>
            <a:r>
              <a:rPr lang="km-KH" sz="1600" dirty="0">
                <a:solidFill>
                  <a:schemeClr val="tx1"/>
                </a:solidFill>
                <a:latin typeface="Khmer OS Muol Light" pitchFamily="2" charset="0"/>
                <a:cs typeface="Khmer OS Muol Light" pitchFamily="2" charset="0"/>
              </a:rPr>
              <a:t>១៧</a:t>
            </a:r>
            <a:endParaRPr lang="en-US" sz="1600" dirty="0">
              <a:solidFill>
                <a:schemeClr val="tx1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43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914400"/>
            <a:ext cx="7467600" cy="3657596"/>
          </a:xfrm>
        </p:spPr>
        <p:txBody>
          <a:bodyPr>
            <a:noAutofit/>
          </a:bodyPr>
          <a:lstStyle/>
          <a:p>
            <a:pPr marL="0" lvl="1" indent="0" algn="just">
              <a:lnSpc>
                <a:spcPct val="125000"/>
              </a:lnSpc>
              <a:spcBef>
                <a:spcPts val="0"/>
              </a:spcBef>
              <a:buNone/>
            </a:pPr>
            <a:endParaRPr lang="en-US" sz="2000" dirty="0">
              <a:latin typeface="Khmer OS Siemreap" pitchFamily="2" charset="0"/>
              <a:cs typeface="Khmer OS Siemreap" pitchFamily="2" charset="0"/>
            </a:endParaRPr>
          </a:p>
          <a:p>
            <a:pPr marL="285750" lvl="1" indent="-28575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ca-ES" sz="2000" dirty="0">
                <a:latin typeface="Khmer OS Muol Light" pitchFamily="2" charset="0"/>
                <a:cs typeface="Khmer OS Muol Light" pitchFamily="2" charset="0"/>
              </a:rPr>
              <a:t>ជំពូក ១ : </a:t>
            </a:r>
            <a:r>
              <a:rPr lang="km-KH" sz="2000" dirty="0">
                <a:latin typeface="Khmer OS Muol Light" pitchFamily="2" charset="0"/>
                <a:cs typeface="Khmer OS Muol Light" pitchFamily="2" charset="0"/>
              </a:rPr>
              <a:t>សេចក្តីផ្តើម</a:t>
            </a:r>
            <a:endParaRPr lang="en-US" sz="2000" dirty="0">
              <a:latin typeface="Khmer OS Muol Light" pitchFamily="2" charset="0"/>
              <a:cs typeface="Khmer OS Muol Light" pitchFamily="2" charset="0"/>
            </a:endParaRPr>
          </a:p>
          <a:p>
            <a:pPr marL="285750" lvl="1" indent="-28575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ca-ES" sz="2000" dirty="0">
                <a:latin typeface="Khmer OS Muol Light" pitchFamily="2" charset="0"/>
                <a:cs typeface="Khmer OS Muol Light" pitchFamily="2" charset="0"/>
              </a:rPr>
              <a:t>ជំពូក ​២ </a:t>
            </a:r>
            <a:r>
              <a:rPr lang="en-US" sz="2000" dirty="0">
                <a:latin typeface="Khmer OS Muol Light" pitchFamily="2" charset="0"/>
                <a:cs typeface="Khmer OS Muol Light" pitchFamily="2" charset="0"/>
              </a:rPr>
              <a:t>: </a:t>
            </a:r>
            <a:r>
              <a:rPr lang="km-KH" sz="2000" dirty="0">
                <a:latin typeface="Khmer OS Muol Light" pitchFamily="2" charset="0"/>
                <a:cs typeface="Khmer OS Muol Light" pitchFamily="2" charset="0"/>
              </a:rPr>
              <a:t>ឯកសារ និងទ្រឹស្តីដែលពាក់ព័ន្ធ</a:t>
            </a:r>
            <a:endParaRPr lang="en-US" sz="2000" dirty="0">
              <a:latin typeface="Khmer OS Muol Light" pitchFamily="2" charset="0"/>
              <a:cs typeface="Khmer OS Muol Light" pitchFamily="2" charset="0"/>
            </a:endParaRPr>
          </a:p>
          <a:p>
            <a:pPr marL="285750" lvl="1" indent="-28575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ca-ES" sz="2000" dirty="0">
                <a:latin typeface="Khmer OS Muol Light" pitchFamily="2" charset="0"/>
                <a:cs typeface="Khmer OS Muol Light" pitchFamily="2" charset="0"/>
              </a:rPr>
              <a:t>ជំពូក </a:t>
            </a:r>
            <a:r>
              <a:rPr lang="km-KH" sz="2000" dirty="0">
                <a:latin typeface="Khmer OS Muol Light" pitchFamily="2" charset="0"/>
                <a:cs typeface="Khmer OS Muol Light" pitchFamily="2" charset="0"/>
              </a:rPr>
              <a:t>៣</a:t>
            </a:r>
            <a:r>
              <a:rPr lang="en-US" sz="2000" dirty="0"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2000" dirty="0">
                <a:latin typeface="Khmer OS Muol Light" pitchFamily="2" charset="0"/>
                <a:cs typeface="Khmer OS Muol Light" pitchFamily="2" charset="0"/>
              </a:rPr>
              <a:t>​</a:t>
            </a:r>
            <a:r>
              <a:rPr lang="ca-ES" sz="2000" dirty="0">
                <a:latin typeface="Khmer OS Muol Light" pitchFamily="2" charset="0"/>
                <a:cs typeface="Khmer OS Muol Light" pitchFamily="2" charset="0"/>
              </a:rPr>
              <a:t>:</a:t>
            </a:r>
            <a:r>
              <a:rPr lang="km-KH" sz="2000" dirty="0">
                <a:latin typeface="Khmer OS Muol Light" pitchFamily="2" charset="0"/>
                <a:cs typeface="Khmer OS Muol Light" pitchFamily="2" charset="0"/>
              </a:rPr>
              <a:t> វិធីសាស្រ្ត​ និងរចនាសម្ព័ន្ធនៃការសិក្សា</a:t>
            </a:r>
            <a:endParaRPr lang="en-US" sz="2000" dirty="0">
              <a:latin typeface="Khmer OS Muol Light" pitchFamily="2" charset="0"/>
              <a:cs typeface="Khmer OS Muol Light" pitchFamily="2" charset="0"/>
            </a:endParaRPr>
          </a:p>
          <a:p>
            <a:pPr marL="285750" lvl="1" indent="-28575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ca-ES" sz="2000" dirty="0">
                <a:latin typeface="Khmer OS Muol Light" pitchFamily="2" charset="0"/>
                <a:cs typeface="Khmer OS Muol Light" pitchFamily="2" charset="0"/>
              </a:rPr>
              <a:t>ជំពូក </a:t>
            </a:r>
            <a:r>
              <a:rPr lang="km-KH" sz="2000" dirty="0">
                <a:latin typeface="Khmer OS Muol Light" pitchFamily="2" charset="0"/>
                <a:cs typeface="Khmer OS Muol Light" pitchFamily="2" charset="0"/>
              </a:rPr>
              <a:t>៤</a:t>
            </a:r>
            <a:r>
              <a:rPr lang="en-US" sz="2000" dirty="0">
                <a:latin typeface="Khmer OS Muol Light" pitchFamily="2" charset="0"/>
                <a:cs typeface="Khmer OS Muol Light" pitchFamily="2" charset="0"/>
              </a:rPr>
              <a:t> : </a:t>
            </a:r>
            <a:r>
              <a:rPr lang="km-KH" sz="2000" dirty="0">
                <a:latin typeface="Khmer OS Muol Light" pitchFamily="2" charset="0"/>
                <a:cs typeface="Khmer OS Muol Light" pitchFamily="2" charset="0"/>
              </a:rPr>
              <a:t>ការវិភាគ ការគ្រោង និងការរអនុវត្ត</a:t>
            </a:r>
            <a:endParaRPr lang="en-US" sz="2000" dirty="0">
              <a:latin typeface="Khmer OS Muol Light" pitchFamily="2" charset="0"/>
              <a:cs typeface="Khmer OS Muol Light" pitchFamily="2" charset="0"/>
            </a:endParaRPr>
          </a:p>
          <a:p>
            <a:pPr marL="285750" lvl="1" indent="-28575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ca-ES" sz="2000" dirty="0">
                <a:latin typeface="Khmer OS Muol Light" pitchFamily="2" charset="0"/>
                <a:cs typeface="Khmer OS Muol Light" pitchFamily="2" charset="0"/>
              </a:rPr>
              <a:t>ជំពូក ៥ </a:t>
            </a:r>
            <a:r>
              <a:rPr lang="en-US" sz="2000" dirty="0">
                <a:latin typeface="Khmer OS Muol Light" pitchFamily="2" charset="0"/>
                <a:cs typeface="Khmer OS Muol Light" pitchFamily="2" charset="0"/>
              </a:rPr>
              <a:t>: </a:t>
            </a:r>
            <a:r>
              <a:rPr lang="km-KH" sz="2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សង្ខេប សន្និដ្ឋាន និងការផ្ដល់អនុសាសន៍ </a:t>
            </a:r>
            <a:endParaRPr lang="en-US" sz="2000" dirty="0">
              <a:latin typeface="Khmer OS Muol Light" pitchFamily="2" charset="0"/>
              <a:cs typeface="Khmer OS Muol Light" pitchFamily="2" charset="0"/>
            </a:endParaRPr>
          </a:p>
          <a:p>
            <a:pPr marL="914400" lvl="1" indent="-514350" algn="just">
              <a:lnSpc>
                <a:spcPct val="150000"/>
              </a:lnSpc>
              <a:spcBef>
                <a:spcPts val="0"/>
              </a:spcBef>
            </a:pPr>
            <a:endParaRPr lang="en-US" sz="2000" dirty="0"/>
          </a:p>
          <a:p>
            <a:pPr marL="914400" lvl="1" indent="-514350" algn="just">
              <a:lnSpc>
                <a:spcPct val="125000"/>
              </a:lnSpc>
              <a:spcBef>
                <a:spcPts val="0"/>
              </a:spcBef>
            </a:pPr>
            <a:endParaRPr lang="km-KH" sz="2000" dirty="0">
              <a:latin typeface="Khmer OS Siemreap" pitchFamily="2" charset="0"/>
              <a:cs typeface="Khmer OS Siemreap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0" y="228600"/>
            <a:ext cx="30480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Khmer OS Muol Light" pitchFamily="2" charset="0"/>
              <a:cs typeface="Khmer OS Muol Light" pitchFamily="2" charset="0"/>
            </a:endParaRPr>
          </a:p>
          <a:p>
            <a:pPr algn="ctr"/>
            <a:r>
              <a:rPr lang="km-KH" sz="2800" dirty="0">
                <a:latin typeface="Khmer OS Muol Light" pitchFamily="2" charset="0"/>
                <a:cs typeface="Khmer OS Muol Light" pitchFamily="2" charset="0"/>
              </a:rPr>
              <a:t>មាតិកា</a:t>
            </a:r>
            <a:endParaRPr lang="en-US" sz="2800" dirty="0">
              <a:latin typeface="Khmer OS Muol Light" pitchFamily="2" charset="0"/>
              <a:cs typeface="Khmer OS Muol Light" pitchFamily="2" charset="0"/>
            </a:endParaRPr>
          </a:p>
          <a:p>
            <a:pPr algn="ctr"/>
            <a:endParaRPr lang="en-US" sz="2800" dirty="0">
              <a:latin typeface="Khmer OS Muol Light" pitchFamily="2" charset="0"/>
              <a:cs typeface="Khmer OS Muol Light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828800" y="914400"/>
            <a:ext cx="8534400" cy="0"/>
          </a:xfrm>
          <a:prstGeom prst="line">
            <a:avLst/>
          </a:prstGeom>
          <a:ln w="57150" cmpd="thinThick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33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38">
            <a:extLst>
              <a:ext uri="{FF2B5EF4-FFF2-40B4-BE49-F238E27FC236}">
                <a16:creationId xmlns:a16="http://schemas.microsoft.com/office/drawing/2014/main" id="{C8863FDF-B9C8-995B-049E-28BB8BF75A8C}"/>
              </a:ext>
            </a:extLst>
          </p:cNvPr>
          <p:cNvSpPr txBox="1"/>
          <p:nvPr/>
        </p:nvSpPr>
        <p:spPr>
          <a:xfrm>
            <a:off x="6801630" y="2496085"/>
            <a:ext cx="10211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Invoice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4034B51-2F75-FEC1-F12A-3B22D05B935A}"/>
              </a:ext>
            </a:extLst>
          </p:cNvPr>
          <p:cNvSpPr txBox="1"/>
          <p:nvPr/>
        </p:nvSpPr>
        <p:spPr>
          <a:xfrm>
            <a:off x="7649780" y="3792635"/>
            <a:ext cx="11494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Approved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AF3486-9C7B-3400-19BF-2E7F21511557}"/>
              </a:ext>
            </a:extLst>
          </p:cNvPr>
          <p:cNvSpPr txBox="1"/>
          <p:nvPr/>
        </p:nvSpPr>
        <p:spPr>
          <a:xfrm>
            <a:off x="3585448" y="2614997"/>
            <a:ext cx="7092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Item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A72A1F-ACB5-BD56-AE60-772AA5EF518B}"/>
              </a:ext>
            </a:extLst>
          </p:cNvPr>
          <p:cNvSpPr txBox="1"/>
          <p:nvPr/>
        </p:nvSpPr>
        <p:spPr>
          <a:xfrm>
            <a:off x="3356877" y="2956215"/>
            <a:ext cx="10211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Invoice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BE3EFFB-6AF1-D4A4-66D5-4CE6288D3448}"/>
              </a:ext>
            </a:extLst>
          </p:cNvPr>
          <p:cNvSpPr txBox="1"/>
          <p:nvPr/>
        </p:nvSpPr>
        <p:spPr>
          <a:xfrm>
            <a:off x="7009164" y="1990727"/>
            <a:ext cx="7092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Item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2B95439-D96A-2A77-8440-5ABE20BEEE0B}"/>
              </a:ext>
            </a:extLst>
          </p:cNvPr>
          <p:cNvSpPr txBox="1"/>
          <p:nvPr/>
        </p:nvSpPr>
        <p:spPr>
          <a:xfrm>
            <a:off x="7312218" y="3155706"/>
            <a:ext cx="16763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Purchase Order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36EC13B-A30E-9F13-4135-372A64F44647}"/>
              </a:ext>
            </a:extLst>
          </p:cNvPr>
          <p:cNvSpPr txBox="1"/>
          <p:nvPr/>
        </p:nvSpPr>
        <p:spPr>
          <a:xfrm>
            <a:off x="7085646" y="4878389"/>
            <a:ext cx="9327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838200"/>
            <a:ext cx="8534400" cy="60960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1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៤</a:t>
            </a:r>
            <a:r>
              <a:rPr lang="en-US" sz="1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1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២. ការវិភាគលើប្រព័ន្ធបច្ចុប្បន្ន</a:t>
            </a:r>
            <a:endParaRPr lang="en-US" sz="1800" u="sng" dirty="0">
              <a:latin typeface="Khmer OS Siemreap" pitchFamily="2" charset="0"/>
              <a:cs typeface="Khmer OS Siemreap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828800" y="685800"/>
            <a:ext cx="8534400" cy="0"/>
          </a:xfrm>
          <a:prstGeom prst="line">
            <a:avLst/>
          </a:prstGeom>
          <a:ln w="57150" cmpd="thinThick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8800" y="-76200"/>
            <a:ext cx="8534400" cy="838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m-KH" sz="2200" dirty="0">
                <a:latin typeface="Khmer OS Muol Light" pitchFamily="2" charset="0"/>
                <a:cs typeface="Khmer OS Muol Light" pitchFamily="2" charset="0"/>
              </a:rPr>
              <a:t>ជំពូក ៤ :​ ការវិភាគ ការគ្រោង និង ការអនុវត្ត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055791-163E-4152-BC58-C14B7B0881EA}"/>
              </a:ext>
            </a:extLst>
          </p:cNvPr>
          <p:cNvSpPr txBox="1">
            <a:spLocks/>
          </p:cNvSpPr>
          <p:nvPr/>
        </p:nvSpPr>
        <p:spPr>
          <a:xfrm>
            <a:off x="2530875" y="1439664"/>
            <a:ext cx="7569323" cy="506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m-KH" sz="1800" dirty="0">
                <a:latin typeface="Khmer OS Siemreap" pitchFamily="2" charset="0"/>
                <a:cs typeface="Khmer OS Siemreap" pitchFamily="2" charset="0"/>
              </a:rPr>
              <a:t>ដំណើរការលក់របស់ក្រុមហ៊ុនមុនពេលមានប្រព័ន្ធ</a:t>
            </a:r>
            <a:endParaRPr lang="en-US" sz="1800" dirty="0">
              <a:latin typeface="Khmer OS Siemreap" pitchFamily="2" charset="0"/>
              <a:cs typeface="Khmer OS Siemreap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1E04294-4723-785A-D392-D04272D93542}"/>
              </a:ext>
            </a:extLst>
          </p:cNvPr>
          <p:cNvSpPr/>
          <p:nvPr/>
        </p:nvSpPr>
        <p:spPr>
          <a:xfrm>
            <a:off x="4867321" y="2893440"/>
            <a:ext cx="2209799" cy="144779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Sell Management IMY Trading Co., Ltd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C3E5A2-1F96-C484-8C4A-703C7BB2BB5E}"/>
              </a:ext>
            </a:extLst>
          </p:cNvPr>
          <p:cNvCxnSpPr>
            <a:cxnSpLocks/>
          </p:cNvCxnSpPr>
          <p:nvPr/>
        </p:nvCxnSpPr>
        <p:spPr>
          <a:xfrm>
            <a:off x="4867321" y="3200400"/>
            <a:ext cx="22097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2AF395D-3C83-F05B-2EC7-0E11868F8A26}"/>
              </a:ext>
            </a:extLst>
          </p:cNvPr>
          <p:cNvSpPr/>
          <p:nvPr/>
        </p:nvSpPr>
        <p:spPr>
          <a:xfrm>
            <a:off x="1987825" y="3608445"/>
            <a:ext cx="1981200" cy="60957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DELIVERY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00A27-7ACA-5B76-7247-458DC20BEB68}"/>
              </a:ext>
            </a:extLst>
          </p:cNvPr>
          <p:cNvSpPr/>
          <p:nvPr/>
        </p:nvSpPr>
        <p:spPr>
          <a:xfrm>
            <a:off x="8236309" y="5108275"/>
            <a:ext cx="1981200" cy="60957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4F5BBC-7F6F-DEED-3EC8-68DABFC908A8}"/>
              </a:ext>
            </a:extLst>
          </p:cNvPr>
          <p:cNvSpPr/>
          <p:nvPr/>
        </p:nvSpPr>
        <p:spPr>
          <a:xfrm>
            <a:off x="8236309" y="2226400"/>
            <a:ext cx="1981200" cy="60957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SUPPLIER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99DD81-EAFC-3B15-2C53-484EDCC40CC9}"/>
              </a:ext>
            </a:extLst>
          </p:cNvPr>
          <p:cNvSpPr/>
          <p:nvPr/>
        </p:nvSpPr>
        <p:spPr>
          <a:xfrm>
            <a:off x="1995232" y="5063055"/>
            <a:ext cx="1981200" cy="60957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627C1A-8C8F-D7C1-D417-3C5805E3DAF8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2978425" y="4218023"/>
            <a:ext cx="7407" cy="8450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948D4CE-E87C-445D-D7EB-B0D04258E0A4}"/>
              </a:ext>
            </a:extLst>
          </p:cNvPr>
          <p:cNvCxnSpPr>
            <a:cxnSpLocks/>
            <a:stCxn id="14" idx="3"/>
            <a:endCxn id="2" idx="2"/>
          </p:cNvCxnSpPr>
          <p:nvPr/>
        </p:nvCxnSpPr>
        <p:spPr>
          <a:xfrm flipV="1">
            <a:off x="3976432" y="4341239"/>
            <a:ext cx="1995789" cy="102660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44906E9-2C16-0C91-7112-2D6AE1CBC5EB}"/>
              </a:ext>
            </a:extLst>
          </p:cNvPr>
          <p:cNvCxnSpPr>
            <a:cxnSpLocks/>
            <a:endCxn id="2" idx="0"/>
          </p:cNvCxnSpPr>
          <p:nvPr/>
        </p:nvCxnSpPr>
        <p:spPr>
          <a:xfrm rot="10800000" flipV="1">
            <a:off x="5972221" y="2304246"/>
            <a:ext cx="2252278" cy="58919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39BC1FFB-DF73-4615-4E90-5D1CD9270872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7077119" y="2835978"/>
            <a:ext cx="2149790" cy="67113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04A395E-5DBC-9D66-FE5C-1F0238C90E22}"/>
              </a:ext>
            </a:extLst>
          </p:cNvPr>
          <p:cNvCxnSpPr>
            <a:cxnSpLocks/>
            <a:stCxn id="12" idx="0"/>
          </p:cNvCxnSpPr>
          <p:nvPr/>
        </p:nvCxnSpPr>
        <p:spPr>
          <a:xfrm rot="16200000" flipV="1">
            <a:off x="7502712" y="3384077"/>
            <a:ext cx="1307134" cy="214126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77D10006-2EC5-0F65-FA64-5276DE027208}"/>
              </a:ext>
            </a:extLst>
          </p:cNvPr>
          <p:cNvCxnSpPr>
            <a:cxnSpLocks/>
          </p:cNvCxnSpPr>
          <p:nvPr/>
        </p:nvCxnSpPr>
        <p:spPr>
          <a:xfrm>
            <a:off x="6315536" y="4349743"/>
            <a:ext cx="1908963" cy="1294298"/>
          </a:xfrm>
          <a:prstGeom prst="bentConnector3">
            <a:avLst>
              <a:gd name="adj1" fmla="val 112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85E8A1F-DA79-F1E1-70A4-9614F49A6667}"/>
              </a:ext>
            </a:extLst>
          </p:cNvPr>
          <p:cNvSpPr txBox="1"/>
          <p:nvPr/>
        </p:nvSpPr>
        <p:spPr>
          <a:xfrm>
            <a:off x="6401472" y="5695336"/>
            <a:ext cx="16690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Purchase Order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5CC1229A-8E02-817E-0F1C-40C771894417}"/>
              </a:ext>
            </a:extLst>
          </p:cNvPr>
          <p:cNvCxnSpPr>
            <a:cxnSpLocks/>
          </p:cNvCxnSpPr>
          <p:nvPr/>
        </p:nvCxnSpPr>
        <p:spPr>
          <a:xfrm>
            <a:off x="6917241" y="4349743"/>
            <a:ext cx="1307258" cy="910421"/>
          </a:xfrm>
          <a:prstGeom prst="bentConnector3">
            <a:avLst>
              <a:gd name="adj1" fmla="val -139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89AB649-02EC-9695-5118-B305DEEB23A5}"/>
              </a:ext>
            </a:extLst>
          </p:cNvPr>
          <p:cNvSpPr txBox="1"/>
          <p:nvPr/>
        </p:nvSpPr>
        <p:spPr>
          <a:xfrm>
            <a:off x="4054279" y="5413064"/>
            <a:ext cx="220829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Purchase Order Item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3C6F155E-7CA1-C19F-5603-3CB3DE575B23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6315537" y="2531188"/>
            <a:ext cx="1920773" cy="362501"/>
          </a:xfrm>
          <a:prstGeom prst="bentConnector3">
            <a:avLst>
              <a:gd name="adj1" fmla="val 10003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5FF6F273-7639-4C38-595C-9A1A6561034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27643" y="3250368"/>
            <a:ext cx="2131150" cy="354309"/>
          </a:xfrm>
          <a:prstGeom prst="bentConnector3">
            <a:avLst>
              <a:gd name="adj1" fmla="val 9991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C241510E-C95D-6616-EB08-6FA8ECEC3E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08676" y="2928914"/>
            <a:ext cx="2462934" cy="675765"/>
          </a:xfrm>
          <a:prstGeom prst="bentConnector3">
            <a:avLst>
              <a:gd name="adj1" fmla="val 1000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id="{BD75188C-5A00-490D-B747-F936C59D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0849" y="6340475"/>
            <a:ext cx="685801" cy="365125"/>
          </a:xfrm>
        </p:spPr>
        <p:txBody>
          <a:bodyPr/>
          <a:lstStyle/>
          <a:p>
            <a:pPr algn="ctr"/>
            <a:r>
              <a:rPr lang="km-KH" sz="1600" dirty="0">
                <a:solidFill>
                  <a:schemeClr val="tx1"/>
                </a:solidFill>
                <a:latin typeface="Khmer OS Muol Light" pitchFamily="2" charset="0"/>
                <a:cs typeface="Khmer OS Muol Light" pitchFamily="2" charset="0"/>
              </a:rPr>
              <a:t>១៨</a:t>
            </a:r>
            <a:endParaRPr lang="en-US" sz="1600" dirty="0">
              <a:solidFill>
                <a:schemeClr val="tx1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41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838200"/>
            <a:ext cx="8839200" cy="51816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1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	៤</a:t>
            </a:r>
            <a:r>
              <a:rPr lang="en-US" sz="1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1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២.១ រចនាសម្ព័ន្ធនៃក្រុមហ៊ុន</a:t>
            </a:r>
            <a:endParaRPr lang="km-KH" sz="16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sz="18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1800" dirty="0">
                <a:ea typeface="Calibri" panose="020F0502020204030204" pitchFamily="34" charset="0"/>
                <a:cs typeface="Khmer OS Siemreap" panose="02000500000000020004" pitchFamily="2" charset="0"/>
              </a:rPr>
              <a:t>	</a:t>
            </a:r>
            <a:r>
              <a:rPr lang="km-KH" sz="1800" dirty="0">
                <a:effectLst/>
                <a:ea typeface="Calibri" panose="020F0502020204030204" pitchFamily="34" charset="0"/>
                <a:cs typeface="Khmer OS Siemreap" panose="02000500000000020004" pitchFamily="2" charset="0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u="sng" dirty="0">
              <a:latin typeface="Khmer OS Siemreap" pitchFamily="2" charset="0"/>
              <a:cs typeface="Khmer OS Siemreap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828800" y="685800"/>
            <a:ext cx="8534400" cy="0"/>
          </a:xfrm>
          <a:prstGeom prst="line">
            <a:avLst/>
          </a:prstGeom>
          <a:ln w="57150" cmpd="thinThick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8800" y="-76200"/>
            <a:ext cx="8534400" cy="838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m-KH" sz="2200" dirty="0">
                <a:latin typeface="Khmer OS Muol Light" pitchFamily="2" charset="0"/>
                <a:cs typeface="Khmer OS Muol Light" pitchFamily="2" charset="0"/>
              </a:rPr>
              <a:t>ជំពូក ៤ :​ ការវិភាគ ការគ្រោង និង ការអនុវត្ត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9E4D10-8088-05BB-76B3-92CD75A8CA92}"/>
              </a:ext>
            </a:extLst>
          </p:cNvPr>
          <p:cNvSpPr/>
          <p:nvPr/>
        </p:nvSpPr>
        <p:spPr>
          <a:xfrm>
            <a:off x="4643702" y="2046138"/>
            <a:ext cx="1847850" cy="76074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MANAGING DIRECTOR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DAVID TAN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69AB69-BDAD-2757-4CCF-CE4C448E2A93}"/>
              </a:ext>
            </a:extLst>
          </p:cNvPr>
          <p:cNvSpPr/>
          <p:nvPr/>
        </p:nvSpPr>
        <p:spPr>
          <a:xfrm>
            <a:off x="1811104" y="3724709"/>
            <a:ext cx="1847850" cy="7429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ADMIN MANAGER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YOUDY 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2E7485-DDF0-661F-30F7-EAA6F3893594}"/>
              </a:ext>
            </a:extLst>
          </p:cNvPr>
          <p:cNvSpPr/>
          <p:nvPr/>
        </p:nvSpPr>
        <p:spPr>
          <a:xfrm>
            <a:off x="4643702" y="3002150"/>
            <a:ext cx="1847850" cy="7607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HR MANAGER AND ACCOUNT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HAS RATHA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B8CD3-5C65-76C8-DBD3-14ED829C137C}"/>
              </a:ext>
            </a:extLst>
          </p:cNvPr>
          <p:cNvSpPr/>
          <p:nvPr/>
        </p:nvSpPr>
        <p:spPr>
          <a:xfrm>
            <a:off x="7476300" y="3629226"/>
            <a:ext cx="1847850" cy="7429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SELL MANAGER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HOU DAVID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0AA947-8E4A-B701-36BD-B0FC6722AD11}"/>
              </a:ext>
            </a:extLst>
          </p:cNvPr>
          <p:cNvSpPr/>
          <p:nvPr/>
        </p:nvSpPr>
        <p:spPr>
          <a:xfrm>
            <a:off x="4643702" y="4096170"/>
            <a:ext cx="1847850" cy="76943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TECHNICAL MANAGER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HOUN LYHOUR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F59A9-751B-80D2-A5E9-0514A8FF4312}"/>
              </a:ext>
            </a:extLst>
          </p:cNvPr>
          <p:cNvSpPr/>
          <p:nvPr/>
        </p:nvSpPr>
        <p:spPr>
          <a:xfrm>
            <a:off x="1811104" y="5492318"/>
            <a:ext cx="1847850" cy="8322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ASSISTANT ADMIN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TEP SOLYTA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301D0E-65D0-B394-D4F7-1D4BEF0D4D68}"/>
              </a:ext>
            </a:extLst>
          </p:cNvPr>
          <p:cNvSpPr/>
          <p:nvPr/>
        </p:nvSpPr>
        <p:spPr>
          <a:xfrm>
            <a:off x="4643702" y="5492318"/>
            <a:ext cx="1847850" cy="8322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ASSISTANT TECHNICAL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PHOL SIPHAI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2DDAF2-A9BE-155C-8C11-7E322DEB316C}"/>
              </a:ext>
            </a:extLst>
          </p:cNvPr>
          <p:cNvSpPr/>
          <p:nvPr/>
        </p:nvSpPr>
        <p:spPr>
          <a:xfrm>
            <a:off x="6577987" y="5492318"/>
            <a:ext cx="1847850" cy="83228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ASSISTANT SELL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CHHORN SOPHEARA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648255-68C3-51E7-2546-45593C4C8ED7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5567627" y="2806887"/>
            <a:ext cx="0" cy="195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747733-6CEC-600B-DC09-77E30B858C45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5567627" y="3762900"/>
            <a:ext cx="0" cy="3332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2D90398-0495-D2A3-39F8-0649335F871B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 flipV="1">
            <a:off x="3658954" y="3382524"/>
            <a:ext cx="984748" cy="71364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C381C03-F90E-F8C4-CA00-CAD23B551ECA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6491552" y="3382525"/>
            <a:ext cx="984748" cy="61816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A8B2CD-89BC-03B4-DA9B-CEFD6CFE3EDB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5567627" y="4865606"/>
            <a:ext cx="0" cy="6267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C74528-33BA-47EC-782D-DDC4CDB5C7BF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2735029" y="4467631"/>
            <a:ext cx="0" cy="10246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8597CEF-7437-9ED0-D225-87C6CFC247E5}"/>
              </a:ext>
            </a:extLst>
          </p:cNvPr>
          <p:cNvSpPr/>
          <p:nvPr/>
        </p:nvSpPr>
        <p:spPr>
          <a:xfrm>
            <a:off x="8512272" y="5492318"/>
            <a:ext cx="1847850" cy="83228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DELIVERY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KONG DARA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B93F718-8955-966C-6FD2-9FF22E096F5E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rot="5400000">
            <a:off x="7390985" y="4483077"/>
            <a:ext cx="1120169" cy="89831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F462C89-79EF-5DA7-8C74-8EA08FF2CD95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 rot="16200000" flipH="1">
            <a:off x="8358127" y="4414247"/>
            <a:ext cx="1120169" cy="103597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716C190B-EE97-418E-83BC-F954C2E5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0849" y="6340475"/>
            <a:ext cx="685801" cy="365125"/>
          </a:xfrm>
        </p:spPr>
        <p:txBody>
          <a:bodyPr/>
          <a:lstStyle/>
          <a:p>
            <a:pPr algn="ctr"/>
            <a:r>
              <a:rPr lang="km-KH" sz="1600" dirty="0">
                <a:solidFill>
                  <a:schemeClr val="tx1"/>
                </a:solidFill>
                <a:latin typeface="Khmer OS Muol Light" pitchFamily="2" charset="0"/>
                <a:cs typeface="Khmer OS Muol Light" pitchFamily="2" charset="0"/>
              </a:rPr>
              <a:t>១៩</a:t>
            </a:r>
            <a:endParaRPr lang="en-US" sz="1600" dirty="0">
              <a:solidFill>
                <a:schemeClr val="tx1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6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BBF831-5555-D575-51B0-B7D2F08D7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838200"/>
            <a:ext cx="8534400" cy="5181600"/>
          </a:xfrm>
        </p:spPr>
        <p:txBody>
          <a:bodyPr>
            <a:normAutofit fontScale="8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km-KH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hmer OS Muol Light" panose="02000500000000020004" pitchFamily="2" charset="0"/>
              </a:rPr>
              <a:t>៤.៣ វិភាគលើប្រព័ន្ធនៃការសិក្សា</a:t>
            </a:r>
            <a:endParaRPr lang="km-KH" sz="2100" dirty="0">
              <a:effectLst/>
              <a:latin typeface="Khmer OS Muol Light" panose="02000500000000020004" pitchFamily="2" charset="0"/>
              <a:ea typeface="Calibri" panose="020F0502020204030204" pitchFamily="34" charset="0"/>
              <a:cs typeface="DaunPenh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km-KH" sz="2100" dirty="0">
                <a:latin typeface="Khmer OS Muol Light" panose="02000500000000020004" pitchFamily="2" charset="0"/>
                <a:ea typeface="Calibri" panose="020F0502020204030204" pitchFamily="34" charset="0"/>
                <a:cs typeface="DaunPenh"/>
              </a:rPr>
              <a:t>	</a:t>
            </a:r>
            <a:r>
              <a:rPr lang="km-KH" sz="2100" dirty="0">
                <a:cs typeface="Khmer OS Muol Light" panose="02000500000000020004" pitchFamily="2" charset="0"/>
              </a:rPr>
              <a:t>៤.៣.១ ការវិភាគលើប្រព័ន្ធថ្មី</a:t>
            </a:r>
            <a:endParaRPr lang="km-KH" sz="2100" dirty="0">
              <a:cs typeface="Khmer OS Siemreap" panose="02000500000000020004" pitchFamily="2" charset="0"/>
            </a:endParaRPr>
          </a:p>
          <a:p>
            <a:pPr lvl="3" fontAlgn="base" hangingPunct="0">
              <a:lnSpc>
                <a:spcPct val="170000"/>
              </a:lnSpc>
              <a:spcBef>
                <a:spcPts val="0"/>
              </a:spcBef>
            </a:pPr>
            <a:r>
              <a:rPr lang="km-KH" sz="1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ប្រព័ន្ធអាចផ្សព្វផ្សាយ និងលក់ផលិតផលតាមរយៈអនឡាញ</a:t>
            </a:r>
          </a:p>
          <a:p>
            <a:pPr lvl="3" fontAlgn="base" hangingPunct="0">
              <a:lnSpc>
                <a:spcPct val="170000"/>
              </a:lnSpc>
              <a:spcBef>
                <a:spcPts val="0"/>
              </a:spcBef>
            </a:pPr>
            <a:r>
              <a:rPr lang="km-KH" sz="1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ការកំណត់សិទ្ធិក្នុងការចូលប្រើប្រាស់ប្រព័ន្ធ</a:t>
            </a:r>
          </a:p>
          <a:p>
            <a:pPr lvl="3" fontAlgn="base" hangingPunct="0">
              <a:lnSpc>
                <a:spcPct val="170000"/>
              </a:lnSpc>
              <a:spcBef>
                <a:spcPts val="0"/>
              </a:spcBef>
            </a:pPr>
            <a:r>
              <a:rPr lang="km-KH" sz="1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ប្រព័ន្ធ​​​អាចផុសលក់ផលិតផលនៅលើអនឡាញបាន</a:t>
            </a:r>
          </a:p>
          <a:p>
            <a:pPr lvl="3" fontAlgn="base" hangingPunct="0">
              <a:lnSpc>
                <a:spcPct val="170000"/>
              </a:lnSpc>
              <a:spcBef>
                <a:spcPts val="0"/>
              </a:spcBef>
            </a:pPr>
            <a:r>
              <a:rPr lang="km-KH" sz="1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អាចអោយអតិថិជនធ្វើការកម្មង់ទំនិញបាន</a:t>
            </a:r>
            <a:endParaRPr lang="en-US" sz="19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3" fontAlgn="base" hangingPunct="0">
              <a:lnSpc>
                <a:spcPct val="170000"/>
              </a:lnSpc>
              <a:spcBef>
                <a:spcPts val="0"/>
              </a:spcBef>
            </a:pPr>
            <a:r>
              <a:rPr lang="km-KH" sz="1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ធ្វើរបាយការណ៍ប្រចាំថ្ងៃ ខែ ឆ្នាំ</a:t>
            </a:r>
            <a:endParaRPr lang="en-US" sz="19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3">
              <a:lnSpc>
                <a:spcPct val="170000"/>
              </a:lnSpc>
            </a:pPr>
            <a:r>
              <a:rPr lang="km-KH" sz="1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អាចលក់ផលិតផលតាមអនឡាញបានដោយទូទាត់សាច់ប្រាក់តាមរយៈ</a:t>
            </a:r>
            <a:r>
              <a:rPr lang="en-US" sz="1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                     </a:t>
            </a:r>
            <a:r>
              <a:rPr lang="km-KH" sz="1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វីសាកាត​​​​​​​ឬម៉ាស្ទ័រកាត</a:t>
            </a:r>
            <a:endParaRPr lang="en-US" sz="19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3" fontAlgn="base" hangingPunct="0">
              <a:lnSpc>
                <a:spcPct val="170000"/>
              </a:lnSpc>
              <a:spcBef>
                <a:spcPts val="0"/>
              </a:spcBef>
            </a:pPr>
            <a:r>
              <a:rPr lang="km-KH" sz="1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ដឹងអំពីចំនួនទំនិញនៅក្នុងឃ្លាំងជាក់លាក់</a:t>
            </a:r>
            <a:endParaRPr lang="en-US" sz="19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3" fontAlgn="base" hangingPunct="0">
              <a:lnSpc>
                <a:spcPct val="170000"/>
              </a:lnSpc>
              <a:spcBef>
                <a:spcPts val="0"/>
              </a:spcBef>
            </a:pPr>
            <a:r>
              <a:rPr lang="km-KH" sz="1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អាចស្វែងរកផលិតផល និងតម្លៃរបស់ផលិតផលនីមួយៗ</a:t>
            </a:r>
            <a:endParaRPr lang="en-US" sz="19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3" fontAlgn="base" hangingPunct="0">
              <a:lnSpc>
                <a:spcPct val="170000"/>
              </a:lnSpc>
              <a:spcBef>
                <a:spcPts val="0"/>
              </a:spcBef>
            </a:pPr>
            <a:r>
              <a:rPr lang="km-KH" sz="1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អាចប្រម៉ូតអំពីផលិតផលថ្មីៗ</a:t>
            </a:r>
            <a:endParaRPr lang="en-US" sz="19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3">
              <a:lnSpc>
                <a:spcPct val="170000"/>
              </a:lnSpc>
              <a:spcBef>
                <a:spcPts val="0"/>
              </a:spcBef>
            </a:pPr>
            <a:r>
              <a:rPr lang="en-US" sz="1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sz="1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អាចស្វែងរកអតិថិជនបានច្រើនជាងមុន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1800" dirty="0">
              <a:cs typeface="Khmer OS Siemreap" panose="02000500000000020004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3B4855-AEAA-B338-4141-C48E5FDECCF7}"/>
              </a:ext>
            </a:extLst>
          </p:cNvPr>
          <p:cNvCxnSpPr/>
          <p:nvPr/>
        </p:nvCxnSpPr>
        <p:spPr>
          <a:xfrm>
            <a:off x="1828800" y="685800"/>
            <a:ext cx="8534400" cy="0"/>
          </a:xfrm>
          <a:prstGeom prst="line">
            <a:avLst/>
          </a:prstGeom>
          <a:ln w="57150" cmpd="thinThick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1BA1BF6-59C6-40B5-1EC4-65333E128DF3}"/>
              </a:ext>
            </a:extLst>
          </p:cNvPr>
          <p:cNvSpPr/>
          <p:nvPr/>
        </p:nvSpPr>
        <p:spPr>
          <a:xfrm>
            <a:off x="1828800" y="-76200"/>
            <a:ext cx="8534400" cy="838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m-KH" sz="2200" dirty="0">
                <a:latin typeface="Khmer OS Muol Light" pitchFamily="2" charset="0"/>
                <a:cs typeface="Khmer OS Muol Light" pitchFamily="2" charset="0"/>
              </a:rPr>
              <a:t>ជំពូក ៤ :​ ការវិភាគ ការគ្រោង និង ការអនុវត្ត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4D7D7F4-C0CE-4C9D-BB42-AA4F9E57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0849" y="6340475"/>
            <a:ext cx="685801" cy="365125"/>
          </a:xfrm>
        </p:spPr>
        <p:txBody>
          <a:bodyPr/>
          <a:lstStyle/>
          <a:p>
            <a:pPr algn="ctr"/>
            <a:r>
              <a:rPr lang="km-KH" sz="1600" dirty="0">
                <a:solidFill>
                  <a:schemeClr val="tx1"/>
                </a:solidFill>
                <a:latin typeface="Khmer OS Muol Light" pitchFamily="2" charset="0"/>
                <a:cs typeface="Khmer OS Muol Light" pitchFamily="2" charset="0"/>
              </a:rPr>
              <a:t>២០</a:t>
            </a:r>
            <a:endParaRPr lang="en-US" sz="1600" dirty="0">
              <a:solidFill>
                <a:schemeClr val="tx1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06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BC3CFB-E03F-4214-9E10-DFD931B65518}"/>
              </a:ext>
            </a:extLst>
          </p:cNvPr>
          <p:cNvSpPr txBox="1">
            <a:spLocks/>
          </p:cNvSpPr>
          <p:nvPr/>
        </p:nvSpPr>
        <p:spPr>
          <a:xfrm>
            <a:off x="1828800" y="838200"/>
            <a:ext cx="8839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km-KH" sz="1800" dirty="0">
                <a:latin typeface="Khmer OS Muol Light" panose="02000500000000020004" pitchFamily="2" charset="0"/>
                <a:ea typeface="Calibri" panose="020F0502020204030204" pitchFamily="34" charset="0"/>
                <a:cs typeface="DaunPenh"/>
              </a:rPr>
              <a:t>	</a:t>
            </a:r>
            <a:r>
              <a:rPr lang="km-KH" sz="1800" dirty="0">
                <a:cs typeface="Khmer OS Muol Light" panose="02000500000000020004" pitchFamily="2" charset="0"/>
              </a:rPr>
              <a:t>៤.៣.២ ការគូស ការវិភាគលើប្រព័ន្ធថ្មី</a:t>
            </a:r>
            <a:endParaRPr lang="km-KH" sz="1800" dirty="0">
              <a:cs typeface="Khmer OS Siemreap" panose="02000500000000020004" pitchFamily="2" charset="0"/>
            </a:endParaRPr>
          </a:p>
          <a:p>
            <a:pPr marL="1371600" lvl="3" indent="0" fontAlgn="base" hangingPunct="0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>
              <a:cs typeface="Khmer OS Siemreap" panose="02000500000000020004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F51E4F-DC4E-4A23-A4C3-89C8C89E8D17}"/>
              </a:ext>
            </a:extLst>
          </p:cNvPr>
          <p:cNvCxnSpPr/>
          <p:nvPr/>
        </p:nvCxnSpPr>
        <p:spPr>
          <a:xfrm>
            <a:off x="1828800" y="685800"/>
            <a:ext cx="8534400" cy="0"/>
          </a:xfrm>
          <a:prstGeom prst="line">
            <a:avLst/>
          </a:prstGeom>
          <a:ln w="57150" cmpd="thinThick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7F22156-44C2-421D-80A4-C5E8311C6D26}"/>
              </a:ext>
            </a:extLst>
          </p:cNvPr>
          <p:cNvSpPr/>
          <p:nvPr/>
        </p:nvSpPr>
        <p:spPr>
          <a:xfrm>
            <a:off x="1828800" y="-76200"/>
            <a:ext cx="8534400" cy="838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m-KH" sz="2200" dirty="0">
                <a:latin typeface="Khmer OS Muol Light" pitchFamily="2" charset="0"/>
                <a:cs typeface="Khmer OS Muol Light" pitchFamily="2" charset="0"/>
              </a:rPr>
              <a:t>ជំពូក ៤ :​ ការវិភាគ ការគ្រោង និង ការអនុវត្ត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F75326-FD6B-470E-8064-35CCF0A024A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" t="1818" b="331"/>
          <a:stretch/>
        </p:blipFill>
        <p:spPr>
          <a:xfrm>
            <a:off x="1981200" y="1185740"/>
            <a:ext cx="8534400" cy="5443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E495E93-AE8F-4887-9ECD-577D4AB0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0849" y="6340475"/>
            <a:ext cx="685801" cy="365125"/>
          </a:xfrm>
        </p:spPr>
        <p:txBody>
          <a:bodyPr/>
          <a:lstStyle/>
          <a:p>
            <a:pPr algn="ctr"/>
            <a:r>
              <a:rPr lang="km-KH" sz="1600" dirty="0">
                <a:solidFill>
                  <a:schemeClr val="tx1"/>
                </a:solidFill>
                <a:latin typeface="Khmer OS Muol Light" pitchFamily="2" charset="0"/>
                <a:cs typeface="Khmer OS Muol Light" pitchFamily="2" charset="0"/>
              </a:rPr>
              <a:t>២១</a:t>
            </a:r>
            <a:endParaRPr lang="en-US" sz="1600" dirty="0">
              <a:solidFill>
                <a:schemeClr val="tx1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88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BC3CFB-E03F-4214-9E10-DFD931B65518}"/>
              </a:ext>
            </a:extLst>
          </p:cNvPr>
          <p:cNvSpPr txBox="1">
            <a:spLocks/>
          </p:cNvSpPr>
          <p:nvPr/>
        </p:nvSpPr>
        <p:spPr>
          <a:xfrm>
            <a:off x="1828800" y="838200"/>
            <a:ext cx="8839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km-KH" sz="1800" dirty="0">
                <a:latin typeface="Khmer OS Muol Light" panose="02000500000000020004" pitchFamily="2" charset="0"/>
                <a:ea typeface="Calibri" panose="020F0502020204030204" pitchFamily="34" charset="0"/>
                <a:cs typeface="DaunPenh"/>
              </a:rPr>
              <a:t>	</a:t>
            </a:r>
            <a:r>
              <a:rPr lang="km-KH" sz="1800" dirty="0">
                <a:cs typeface="Khmer OS Muol Light" panose="02000500000000020004" pitchFamily="2" charset="0"/>
              </a:rPr>
              <a:t> ក. ការគូស </a:t>
            </a:r>
            <a:r>
              <a:rPr lang="en-US" sz="1800" dirty="0">
                <a:cs typeface="Khmer OS Muol Light" panose="02000500000000020004" pitchFamily="2" charset="0"/>
              </a:rPr>
              <a:t>Data Flow Diagram Level1</a:t>
            </a:r>
            <a:endParaRPr lang="en-US" sz="1800" dirty="0">
              <a:cs typeface="Khmer OS Siemreap" panose="02000500000000020004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F51E4F-DC4E-4A23-A4C3-89C8C89E8D17}"/>
              </a:ext>
            </a:extLst>
          </p:cNvPr>
          <p:cNvCxnSpPr/>
          <p:nvPr/>
        </p:nvCxnSpPr>
        <p:spPr>
          <a:xfrm>
            <a:off x="1828800" y="685800"/>
            <a:ext cx="8534400" cy="0"/>
          </a:xfrm>
          <a:prstGeom prst="line">
            <a:avLst/>
          </a:prstGeom>
          <a:ln w="57150" cmpd="thinThick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7F22156-44C2-421D-80A4-C5E8311C6D26}"/>
              </a:ext>
            </a:extLst>
          </p:cNvPr>
          <p:cNvSpPr/>
          <p:nvPr/>
        </p:nvSpPr>
        <p:spPr>
          <a:xfrm>
            <a:off x="1828800" y="-76200"/>
            <a:ext cx="8534400" cy="838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m-KH" sz="2200" dirty="0">
                <a:latin typeface="Khmer OS Muol Light" pitchFamily="2" charset="0"/>
                <a:cs typeface="Khmer OS Muol Light" pitchFamily="2" charset="0"/>
              </a:rPr>
              <a:t>ជំពូក ៤ :​ ការវិភាគ ការគ្រោង និង ការអនុវត្ត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31929-FF9A-4377-B1F2-CD1B77A8CB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417469"/>
            <a:ext cx="6324600" cy="51031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50EE04C1-7E01-46EC-B4DB-DAFF6554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0849" y="6340475"/>
            <a:ext cx="685801" cy="365125"/>
          </a:xfrm>
        </p:spPr>
        <p:txBody>
          <a:bodyPr/>
          <a:lstStyle/>
          <a:p>
            <a:pPr algn="ctr"/>
            <a:r>
              <a:rPr lang="km-KH" sz="1600" dirty="0">
                <a:solidFill>
                  <a:schemeClr val="tx1"/>
                </a:solidFill>
                <a:latin typeface="Khmer OS Muol Light" pitchFamily="2" charset="0"/>
                <a:cs typeface="Khmer OS Muol Light" pitchFamily="2" charset="0"/>
              </a:rPr>
              <a:t>២២</a:t>
            </a:r>
            <a:endParaRPr lang="en-US" sz="1600" dirty="0">
              <a:solidFill>
                <a:schemeClr val="tx1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27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BC3CFB-E03F-4214-9E10-DFD931B65518}"/>
              </a:ext>
            </a:extLst>
          </p:cNvPr>
          <p:cNvSpPr txBox="1">
            <a:spLocks/>
          </p:cNvSpPr>
          <p:nvPr/>
        </p:nvSpPr>
        <p:spPr>
          <a:xfrm>
            <a:off x="1828800" y="838200"/>
            <a:ext cx="8839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km-KH" sz="1800" dirty="0">
                <a:latin typeface="Khmer OS Muol Light" panose="02000500000000020004" pitchFamily="2" charset="0"/>
                <a:ea typeface="Calibri" panose="020F0502020204030204" pitchFamily="34" charset="0"/>
                <a:cs typeface="DaunPenh"/>
              </a:rPr>
              <a:t>	</a:t>
            </a:r>
            <a:r>
              <a:rPr lang="km-KH" sz="1800" dirty="0">
                <a:cs typeface="Khmer OS Muol Light" panose="02000500000000020004" pitchFamily="2" charset="0"/>
              </a:rPr>
              <a:t>ខ. ការគូស</a:t>
            </a:r>
            <a:r>
              <a:rPr lang="en-US" sz="1800" dirty="0">
                <a:cs typeface="Khmer OS Muol Light" panose="02000500000000020004" pitchFamily="2" charset="0"/>
              </a:rPr>
              <a:t> Data Flow Diagram Level2</a:t>
            </a:r>
            <a:endParaRPr lang="en-US" sz="1800" dirty="0">
              <a:cs typeface="Khmer OS Siemreap" panose="02000500000000020004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F51E4F-DC4E-4A23-A4C3-89C8C89E8D17}"/>
              </a:ext>
            </a:extLst>
          </p:cNvPr>
          <p:cNvCxnSpPr/>
          <p:nvPr/>
        </p:nvCxnSpPr>
        <p:spPr>
          <a:xfrm>
            <a:off x="1828800" y="685800"/>
            <a:ext cx="8534400" cy="0"/>
          </a:xfrm>
          <a:prstGeom prst="line">
            <a:avLst/>
          </a:prstGeom>
          <a:ln w="57150" cmpd="thinThick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7F22156-44C2-421D-80A4-C5E8311C6D26}"/>
              </a:ext>
            </a:extLst>
          </p:cNvPr>
          <p:cNvSpPr/>
          <p:nvPr/>
        </p:nvSpPr>
        <p:spPr>
          <a:xfrm>
            <a:off x="1828800" y="-76200"/>
            <a:ext cx="8534400" cy="838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m-KH" sz="2200" dirty="0">
                <a:latin typeface="Khmer OS Muol Light" pitchFamily="2" charset="0"/>
                <a:cs typeface="Khmer OS Muol Light" pitchFamily="2" charset="0"/>
              </a:rPr>
              <a:t>ជំពូក ៤ :​ ការវិភាគ ការគ្រោង និង ការអនុវត្ត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3D6CAE-C54D-4DDD-B17C-47D66D555F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295400"/>
            <a:ext cx="6781800" cy="5486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9B7F9BC0-6A56-4F48-8383-D168EE3E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0849" y="6340475"/>
            <a:ext cx="685801" cy="365125"/>
          </a:xfrm>
        </p:spPr>
        <p:txBody>
          <a:bodyPr/>
          <a:lstStyle/>
          <a:p>
            <a:pPr algn="ctr"/>
            <a:r>
              <a:rPr lang="km-KH" sz="1600" dirty="0">
                <a:solidFill>
                  <a:schemeClr val="tx1"/>
                </a:solidFill>
                <a:latin typeface="Khmer OS Muol Light" pitchFamily="2" charset="0"/>
                <a:cs typeface="Khmer OS Muol Light" pitchFamily="2" charset="0"/>
              </a:rPr>
              <a:t>២៣</a:t>
            </a:r>
            <a:endParaRPr lang="en-US" sz="1600" dirty="0">
              <a:solidFill>
                <a:schemeClr val="tx1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78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D1964E0-EFDE-4736-9518-BC1B1943F2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2" t="11111" r="24844" b="6871"/>
          <a:stretch/>
        </p:blipFill>
        <p:spPr>
          <a:xfrm>
            <a:off x="2133600" y="1254091"/>
            <a:ext cx="7772400" cy="537530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83FD86-7238-471C-AE43-EC9E5D0290F1}"/>
              </a:ext>
            </a:extLst>
          </p:cNvPr>
          <p:cNvSpPr txBox="1">
            <a:spLocks/>
          </p:cNvSpPr>
          <p:nvPr/>
        </p:nvSpPr>
        <p:spPr>
          <a:xfrm>
            <a:off x="1828800" y="838200"/>
            <a:ext cx="8610600" cy="487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km-KH" sz="1800" dirty="0">
                <a:latin typeface="Khmer OS Muol Light" panose="02000500000000020004" pitchFamily="2" charset="0"/>
                <a:ea typeface="Calibri" panose="020F0502020204030204" pitchFamily="34" charset="0"/>
                <a:cs typeface="DaunPenh"/>
              </a:rPr>
              <a:t>      	</a:t>
            </a:r>
            <a:r>
              <a:rPr lang="km-KH" sz="1800" dirty="0">
                <a:cs typeface="Khmer OS Muol Light" panose="02000500000000020004" pitchFamily="2" charset="0"/>
              </a:rPr>
              <a:t>៤.៣.៣ </a:t>
            </a:r>
            <a:r>
              <a:rPr lang="km-KH" sz="1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ការគូស </a:t>
            </a:r>
            <a:r>
              <a:rPr lang="en-US" sz="1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Diagram 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5FE461-0CDE-428B-B4DD-A4E819391582}"/>
              </a:ext>
            </a:extLst>
          </p:cNvPr>
          <p:cNvCxnSpPr/>
          <p:nvPr/>
        </p:nvCxnSpPr>
        <p:spPr>
          <a:xfrm>
            <a:off x="1828800" y="685800"/>
            <a:ext cx="8534400" cy="0"/>
          </a:xfrm>
          <a:prstGeom prst="line">
            <a:avLst/>
          </a:prstGeom>
          <a:ln w="57150" cmpd="thinThick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CA50AD9-2C0C-49CA-A41A-E5CE7193959E}"/>
              </a:ext>
            </a:extLst>
          </p:cNvPr>
          <p:cNvSpPr/>
          <p:nvPr/>
        </p:nvSpPr>
        <p:spPr>
          <a:xfrm>
            <a:off x="1828800" y="-76200"/>
            <a:ext cx="8534400" cy="838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m-KH" sz="2200" dirty="0">
                <a:latin typeface="Khmer OS Muol Light" pitchFamily="2" charset="0"/>
                <a:cs typeface="Khmer OS Muol Light" pitchFamily="2" charset="0"/>
              </a:rPr>
              <a:t>ជំពូក ៤ :​ ការវិភាគ ការគ្រោង និង ការអនុវត្ត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51B2ACB-C2E7-4DFD-BE89-02AF404B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0849" y="6340475"/>
            <a:ext cx="685801" cy="365125"/>
          </a:xfrm>
        </p:spPr>
        <p:txBody>
          <a:bodyPr/>
          <a:lstStyle/>
          <a:p>
            <a:pPr algn="ctr"/>
            <a:r>
              <a:rPr lang="km-KH" sz="1600" dirty="0">
                <a:solidFill>
                  <a:schemeClr val="tx1"/>
                </a:solidFill>
                <a:latin typeface="Khmer OS Muol Light" pitchFamily="2" charset="0"/>
                <a:cs typeface="Khmer OS Muol Light" pitchFamily="2" charset="0"/>
              </a:rPr>
              <a:t>២៤</a:t>
            </a:r>
            <a:endParaRPr lang="en-US" sz="1600" dirty="0">
              <a:solidFill>
                <a:schemeClr val="tx1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56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83FEBD-DD95-1E6D-4194-DF4A0E338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838200"/>
            <a:ext cx="8839200" cy="5181600"/>
          </a:xfrm>
        </p:spPr>
        <p:txBody>
          <a:bodyPr>
            <a:no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km-KH" sz="1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	</a:t>
            </a:r>
            <a:r>
              <a:rPr lang="km-KH" sz="1800" dirty="0">
                <a:effectLst/>
                <a:latin typeface="Khmer OS Muol Light" panose="02000500000000020004" pitchFamily="2" charset="0"/>
                <a:ea typeface="Calibri" panose="020F0502020204030204" pitchFamily="34" charset="0"/>
                <a:cs typeface="Khmer OS Muol Light" panose="02000500000000020004" pitchFamily="2" charset="0"/>
              </a:rPr>
              <a:t>៤</a:t>
            </a:r>
            <a:r>
              <a:rPr lang="en-GB" sz="1800" dirty="0">
                <a:effectLst/>
                <a:latin typeface="Khmer OS Muol Light" panose="02000500000000020004" pitchFamily="2" charset="0"/>
                <a:ea typeface="Calibri" panose="020F0502020204030204" pitchFamily="34" charset="0"/>
                <a:cs typeface="Khmer OS Muol Light" panose="02000500000000020004" pitchFamily="2" charset="0"/>
              </a:rPr>
              <a:t>.</a:t>
            </a:r>
            <a:r>
              <a:rPr lang="km-KH" sz="1800" dirty="0">
                <a:effectLst/>
                <a:latin typeface="Khmer OS Muol Light" panose="02000500000000020004" pitchFamily="2" charset="0"/>
                <a:ea typeface="Calibri" panose="020F0502020204030204" pitchFamily="34" charset="0"/>
                <a:cs typeface="Khmer OS Muol Light" panose="02000500000000020004" pitchFamily="2" charset="0"/>
              </a:rPr>
              <a:t>៣</a:t>
            </a:r>
            <a:r>
              <a:rPr lang="en-GB" sz="1800" dirty="0">
                <a:effectLst/>
                <a:latin typeface="Khmer OS Muol Light" panose="02000500000000020004" pitchFamily="2" charset="0"/>
                <a:ea typeface="Calibri" panose="020F0502020204030204" pitchFamily="34" charset="0"/>
                <a:cs typeface="Khmer OS Muol Light" panose="02000500000000020004" pitchFamily="2" charset="0"/>
              </a:rPr>
              <a:t>.</a:t>
            </a:r>
            <a:r>
              <a:rPr lang="km-KH" sz="1800" dirty="0">
                <a:effectLst/>
                <a:latin typeface="Khmer OS Muol Light" panose="02000500000000020004" pitchFamily="2" charset="0"/>
                <a:ea typeface="Calibri" panose="020F0502020204030204" pitchFamily="34" charset="0"/>
                <a:cs typeface="Khmer OS Muol Light" panose="02000500000000020004" pitchFamily="2" charset="0"/>
              </a:rPr>
              <a:t>៤ វចនានុក្រុមទិន្នន័យ</a:t>
            </a:r>
            <a:endParaRPr lang="en-US" sz="1800" dirty="0">
              <a:effectLst/>
              <a:latin typeface="Khmer OS Muol Light" panose="02000500000000020004" pitchFamily="2" charset="0"/>
              <a:ea typeface="Calibri" panose="020F0502020204030204" pitchFamily="34" charset="0"/>
              <a:cs typeface="Khmer OS Muol Light" panose="02000500000000020004" pitchFamily="2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ក្រោយពីបានវិភាគលើប្រព័ន្ធខាងលើរួចមក ក្រុមសិក្សាស្រាវជ្រាវអាចសិក្សាកាន់តែស៊ីជម្រៅ និងច្បាស់លាស់ទៅលើប្រព័ន្ធ </a:t>
            </a: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Data dictionary </a:t>
            </a: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ដែលក្នុងនោះរួមមាន ៖</a:t>
            </a:r>
          </a:p>
          <a:p>
            <a:pPr lvl="3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External Entity </a:t>
            </a:r>
          </a:p>
          <a:p>
            <a:pPr lvl="3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Data Element Description</a:t>
            </a:r>
          </a:p>
          <a:p>
            <a:pPr lvl="3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Process Description </a:t>
            </a:r>
          </a:p>
          <a:p>
            <a:pPr lvl="3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Data Flow </a:t>
            </a:r>
          </a:p>
          <a:p>
            <a:pPr lvl="3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Data Store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km-KH" sz="1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9F70DD-A24C-2A16-2A48-371F9C943E22}"/>
              </a:ext>
            </a:extLst>
          </p:cNvPr>
          <p:cNvCxnSpPr/>
          <p:nvPr/>
        </p:nvCxnSpPr>
        <p:spPr>
          <a:xfrm>
            <a:off x="1828800" y="685800"/>
            <a:ext cx="8534400" cy="0"/>
          </a:xfrm>
          <a:prstGeom prst="line">
            <a:avLst/>
          </a:prstGeom>
          <a:ln w="57150" cmpd="thinThick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752255B-0CBB-ED85-FDED-F196386B035A}"/>
              </a:ext>
            </a:extLst>
          </p:cNvPr>
          <p:cNvSpPr/>
          <p:nvPr/>
        </p:nvSpPr>
        <p:spPr>
          <a:xfrm>
            <a:off x="1828800" y="-76200"/>
            <a:ext cx="8534400" cy="838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m-KH" sz="2200" dirty="0">
                <a:latin typeface="Khmer OS Muol Light" pitchFamily="2" charset="0"/>
                <a:cs typeface="Khmer OS Muol Light" pitchFamily="2" charset="0"/>
              </a:rPr>
              <a:t>ជំពូក ៤ :​ ការវិភាគ ការគ្រោង និង ការអនុវត្ត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1F26D18-C3C0-4522-A49A-83E4707F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0849" y="6340475"/>
            <a:ext cx="685801" cy="365125"/>
          </a:xfrm>
        </p:spPr>
        <p:txBody>
          <a:bodyPr/>
          <a:lstStyle/>
          <a:p>
            <a:pPr algn="ctr"/>
            <a:r>
              <a:rPr lang="km-KH" sz="1600" dirty="0">
                <a:solidFill>
                  <a:schemeClr val="tx1"/>
                </a:solidFill>
                <a:latin typeface="Khmer OS Muol Light" pitchFamily="2" charset="0"/>
                <a:cs typeface="Khmer OS Muol Light" pitchFamily="2" charset="0"/>
              </a:rPr>
              <a:t>២៥</a:t>
            </a:r>
            <a:endParaRPr lang="en-US" sz="1600" dirty="0">
              <a:solidFill>
                <a:schemeClr val="tx1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91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83FEBD-DD95-1E6D-4194-DF4A0E338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838199"/>
            <a:ext cx="8839200" cy="5410199"/>
          </a:xfrm>
        </p:spPr>
        <p:txBody>
          <a:bodyPr>
            <a:noAutofit/>
          </a:bodyPr>
          <a:lstStyle/>
          <a:p>
            <a:pPr marL="0" marR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km-K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hmer OS Muol Light" panose="02000500000000020004" pitchFamily="2" charset="0"/>
              </a:rPr>
              <a:t>	៤</a:t>
            </a:r>
            <a:r>
              <a:rPr lang="en-GB" sz="1800" dirty="0">
                <a:effectLst/>
                <a:latin typeface="Khmer OS Muol Light" panose="02000500000000020004" pitchFamily="2" charset="0"/>
                <a:ea typeface="Calibri" panose="020F0502020204030204" pitchFamily="34" charset="0"/>
                <a:cs typeface="DaunPenh"/>
              </a:rPr>
              <a:t>.</a:t>
            </a:r>
            <a:r>
              <a:rPr lang="km-K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hmer OS Muol Light" panose="02000500000000020004" pitchFamily="2" charset="0"/>
              </a:rPr>
              <a:t>៣</a:t>
            </a:r>
            <a:r>
              <a:rPr lang="en-GB" sz="1800" dirty="0">
                <a:effectLst/>
                <a:latin typeface="Khmer OS Muol Light" panose="02000500000000020004" pitchFamily="2" charset="0"/>
                <a:ea typeface="Calibri" panose="020F0502020204030204" pitchFamily="34" charset="0"/>
                <a:cs typeface="DaunPenh"/>
              </a:rPr>
              <a:t>.</a:t>
            </a:r>
            <a:r>
              <a:rPr lang="km-K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hmer OS Muol Light" panose="02000500000000020004" pitchFamily="2" charset="0"/>
              </a:rPr>
              <a:t>៥ ការវិភាគទិន្នន័យ របស់គេហទំព័រសំណើ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km-KH" sz="1400" dirty="0">
                <a:latin typeface="Calibri" panose="020F0502020204030204" pitchFamily="34" charset="0"/>
                <a:cs typeface="Khmer OS Siemreap" panose="02000500000000020004" pitchFamily="2" charset="0"/>
              </a:rPr>
              <a:t>	</a:t>
            </a:r>
            <a:r>
              <a:rPr lang="km-KH" sz="1800" dirty="0">
                <a:latin typeface="Calibri" panose="020F0502020204030204" pitchFamily="34" charset="0"/>
                <a:cs typeface="Khmer OS Muol Light" panose="02000500000000020004" pitchFamily="2" charset="0"/>
              </a:rPr>
              <a:t>ក. តម្រូវការទិន្នន័យ 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km-KH" dirty="0">
                <a:cs typeface="Khmer OS Siemreap" panose="02000500000000020004" pitchFamily="2" charset="0"/>
              </a:rPr>
              <a:t>​</a:t>
            </a:r>
            <a:r>
              <a:rPr lang="km-KH" dirty="0"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ប្រភេទទិន្នន័យ</a:t>
            </a:r>
          </a:p>
          <a:p>
            <a:pPr lvl="5">
              <a:lnSpc>
                <a:spcPct val="150000"/>
              </a:lnSpc>
            </a:pPr>
            <a:r>
              <a:rPr lang="km-KH" dirty="0"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ទិន្នន័យចម្បង (</a:t>
            </a:r>
            <a:r>
              <a:rPr lang="en-US" dirty="0"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Primary Data</a:t>
            </a:r>
            <a:r>
              <a:rPr lang="km-KH" dirty="0"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)</a:t>
            </a:r>
            <a:endParaRPr lang="en-US" dirty="0">
              <a:latin typeface="Khmer OS Siemreap" panose="02000500000000020004" pitchFamily="2" charset="0"/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lvl="5">
              <a:lnSpc>
                <a:spcPct val="150000"/>
              </a:lnSpc>
            </a:pPr>
            <a:r>
              <a:rPr lang="km-KH" dirty="0"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ទិន្នន័យបន្ទាប់បន្សំ (</a:t>
            </a:r>
            <a:r>
              <a:rPr lang="en-US" dirty="0"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Secondary Data</a:t>
            </a:r>
            <a:r>
              <a:rPr lang="km-KH" dirty="0"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)</a:t>
            </a:r>
            <a:endParaRPr lang="en-US" dirty="0">
              <a:latin typeface="Khmer OS Siemreap" panose="02000500000000020004" pitchFamily="2" charset="0"/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marL="1371600" lvl="3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lvl="3" algn="just" defTabSz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km-KH" dirty="0"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វិធីសាស្រ្តប្រមូលទិន្នន័យ</a:t>
            </a:r>
          </a:p>
          <a:p>
            <a:pPr lvl="5">
              <a:lnSpc>
                <a:spcPct val="150000"/>
              </a:lnSpc>
            </a:pPr>
            <a:r>
              <a:rPr lang="km-KH" dirty="0"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​ប្រើវិធីតាមដាន និងអង្កេត</a:t>
            </a:r>
            <a:r>
              <a:rPr lang="en-US" dirty="0"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 (Observation)</a:t>
            </a:r>
            <a:r>
              <a:rPr lang="km-KH" dirty="0"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 </a:t>
            </a:r>
            <a:endParaRPr lang="en-US" dirty="0">
              <a:latin typeface="Khmer OS Siemreap" panose="02000500000000020004" pitchFamily="2" charset="0"/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lvl="5">
              <a:lnSpc>
                <a:spcPct val="150000"/>
              </a:lnSpc>
            </a:pPr>
            <a:r>
              <a:rPr lang="km-KH" dirty="0"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វិធីសាស្រ្ដសម្ភាសន៍</a:t>
            </a:r>
            <a:r>
              <a:rPr lang="en-US" dirty="0"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 (Interview)</a:t>
            </a:r>
            <a:r>
              <a:rPr lang="km-KH" dirty="0">
                <a:latin typeface="Khmer OS Siemreap" panose="02000500000000020004" pitchFamily="2" charset="0"/>
                <a:ea typeface="Calibri" panose="020F0502020204030204" pitchFamily="34" charset="0"/>
                <a:cs typeface="Khmer OS Siemreap" panose="02000500000000020004" pitchFamily="2" charset="0"/>
              </a:rPr>
              <a:t> </a:t>
            </a:r>
            <a:endParaRPr lang="en-US" dirty="0">
              <a:latin typeface="Khmer OS Siemreap" panose="02000500000000020004" pitchFamily="2" charset="0"/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marL="0" indent="0" algn="just" defTabSz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 algn="just" defTabSz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km-KH" sz="1800" dirty="0">
              <a:cs typeface="Khmer OS Siemreap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km-KH" sz="1800" dirty="0">
              <a:cs typeface="Khmer OS Siemreap" panose="02000500000000020004" pitchFamily="2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km-KH" sz="1800" dirty="0">
                <a:latin typeface="Calibri" panose="020F0502020204030204" pitchFamily="34" charset="0"/>
                <a:cs typeface="Khmer OS Muol Light" panose="02000500000000020004" pitchFamily="2" charset="0"/>
              </a:rPr>
              <a:t>	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9F70DD-A24C-2A16-2A48-371F9C943E22}"/>
              </a:ext>
            </a:extLst>
          </p:cNvPr>
          <p:cNvCxnSpPr/>
          <p:nvPr/>
        </p:nvCxnSpPr>
        <p:spPr>
          <a:xfrm>
            <a:off x="1828800" y="685800"/>
            <a:ext cx="8534400" cy="0"/>
          </a:xfrm>
          <a:prstGeom prst="line">
            <a:avLst/>
          </a:prstGeom>
          <a:ln w="57150" cmpd="thinThick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752255B-0CBB-ED85-FDED-F196386B035A}"/>
              </a:ext>
            </a:extLst>
          </p:cNvPr>
          <p:cNvSpPr/>
          <p:nvPr/>
        </p:nvSpPr>
        <p:spPr>
          <a:xfrm>
            <a:off x="1828800" y="-76200"/>
            <a:ext cx="8534400" cy="838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m-KH" sz="2200" dirty="0">
                <a:latin typeface="Khmer OS Muol Light" pitchFamily="2" charset="0"/>
                <a:cs typeface="Khmer OS Muol Light" pitchFamily="2" charset="0"/>
              </a:rPr>
              <a:t>ជំពូក ៤ :​ ការវិភាគ ការគ្រោង និង ការអនុវត្ត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8AE6C96-EA5F-482D-A3E1-7F24BA0B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0849" y="6340475"/>
            <a:ext cx="685801" cy="365125"/>
          </a:xfrm>
        </p:spPr>
        <p:txBody>
          <a:bodyPr/>
          <a:lstStyle/>
          <a:p>
            <a:pPr algn="ctr"/>
            <a:r>
              <a:rPr lang="km-KH" sz="1600" dirty="0">
                <a:solidFill>
                  <a:schemeClr val="tx1"/>
                </a:solidFill>
                <a:latin typeface="Khmer OS Muol Light" pitchFamily="2" charset="0"/>
                <a:cs typeface="Khmer OS Muol Light" pitchFamily="2" charset="0"/>
              </a:rPr>
              <a:t>២៦</a:t>
            </a:r>
            <a:endParaRPr lang="en-US" sz="1600" dirty="0">
              <a:solidFill>
                <a:schemeClr val="tx1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61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55230" y="787808"/>
            <a:ext cx="850797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457200" algn="l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</a:pPr>
            <a:r>
              <a:rPr lang="km-KH" dirty="0">
                <a:solidFill>
                  <a:schemeClr val="dk1"/>
                </a:solidFill>
                <a:latin typeface="Khmer OS Muol Light" pitchFamily="2" charset="0"/>
                <a:cs typeface="Khmer OS Muol Light" pitchFamily="2" charset="0"/>
              </a:rPr>
              <a:t>ក</a:t>
            </a:r>
            <a:r>
              <a:rPr lang="en-US" dirty="0">
                <a:solidFill>
                  <a:schemeClr val="dk1"/>
                </a:solidFill>
                <a:latin typeface="Khmer OS Muol Light" pitchFamily="2" charset="0"/>
                <a:cs typeface="Khmer OS Muol Light" pitchFamily="2" charset="0"/>
              </a:rPr>
              <a:t>. ER-Diagram of System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828800" y="685800"/>
            <a:ext cx="8534400" cy="0"/>
          </a:xfrm>
          <a:prstGeom prst="line">
            <a:avLst/>
          </a:prstGeom>
          <a:ln w="57150" cmpd="thinThick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81660" y="-50392"/>
            <a:ext cx="8481540" cy="838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m-KH" sz="2200" dirty="0">
                <a:latin typeface="Khmer OS Muol Light" pitchFamily="2" charset="0"/>
                <a:cs typeface="Khmer OS Muol Light" pitchFamily="2" charset="0"/>
              </a:rPr>
              <a:t>ជំពូក ៤ :​ ការវិភាគ ការគ្រោង និង ការអនុវត្ត</a:t>
            </a:r>
          </a:p>
        </p:txBody>
      </p:sp>
      <p:sp>
        <p:nvSpPr>
          <p:cNvPr id="47" name="AutoShape 1">
            <a:extLst>
              <a:ext uri="{FF2B5EF4-FFF2-40B4-BE49-F238E27FC236}">
                <a16:creationId xmlns:a16="http://schemas.microsoft.com/office/drawing/2014/main" id="{CDF34F1A-DBBA-4300-BD5C-0E6F90D0CA5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89220" y="7069137"/>
            <a:ext cx="736600" cy="17463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0">
            <a:extLst>
              <a:ext uri="{FF2B5EF4-FFF2-40B4-BE49-F238E27FC236}">
                <a16:creationId xmlns:a16="http://schemas.microsoft.com/office/drawing/2014/main" id="{7A6EAD4C-3F9A-4E65-A592-5E1320633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2939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" name="Rectangle 49">
            <a:extLst>
              <a:ext uri="{FF2B5EF4-FFF2-40B4-BE49-F238E27FC236}">
                <a16:creationId xmlns:a16="http://schemas.microsoft.com/office/drawing/2014/main" id="{56439030-9032-407A-8979-B41259065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3168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A0C017-D4A9-67E4-BDC6-FD2C0F3618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363021"/>
            <a:ext cx="9334500" cy="5103491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4892E8F4-B819-42A5-B4AF-C0720E76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0849" y="6340475"/>
            <a:ext cx="685801" cy="365125"/>
          </a:xfrm>
        </p:spPr>
        <p:txBody>
          <a:bodyPr/>
          <a:lstStyle/>
          <a:p>
            <a:pPr algn="ctr"/>
            <a:r>
              <a:rPr lang="km-KH" sz="1600" dirty="0">
                <a:solidFill>
                  <a:schemeClr val="tx1"/>
                </a:solidFill>
                <a:latin typeface="Khmer OS Muol Light" pitchFamily="2" charset="0"/>
                <a:cs typeface="Khmer OS Muol Light" pitchFamily="2" charset="0"/>
              </a:rPr>
              <a:t>២៧</a:t>
            </a:r>
            <a:endParaRPr lang="en-US" sz="1600" dirty="0">
              <a:solidFill>
                <a:schemeClr val="tx1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73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0" y="762000"/>
            <a:ext cx="8801100" cy="561916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m-KH" sz="1800" dirty="0">
                <a:latin typeface="Khmer OS Muol Light" pitchFamily="2" charset="0"/>
                <a:cs typeface="Khmer OS Muol Light" pitchFamily="2" charset="0"/>
              </a:rPr>
              <a:t>១</a:t>
            </a:r>
            <a:r>
              <a:rPr lang="en-US" sz="1800" dirty="0">
                <a:latin typeface="Khmer OS Muol Light" pitchFamily="2" charset="0"/>
                <a:cs typeface="Khmer OS Muol Light" pitchFamily="2" charset="0"/>
              </a:rPr>
              <a:t>.</a:t>
            </a:r>
            <a:r>
              <a:rPr lang="km-KH" sz="1800" dirty="0">
                <a:latin typeface="Khmer OS Muol Light" pitchFamily="2" charset="0"/>
                <a:cs typeface="Khmer OS Muol Light" pitchFamily="2" charset="0"/>
              </a:rPr>
              <a:t>១</a:t>
            </a:r>
            <a:r>
              <a:rPr lang="en-US" sz="1800" dirty="0"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1800" dirty="0">
                <a:latin typeface="Khmer OS Muol Light" panose="02000500000000020004" pitchFamily="2" charset="0"/>
                <a:cs typeface="Khmer OS Muol Light" pitchFamily="2" charset="0"/>
              </a:rPr>
              <a:t>មូលដ្ឋាននៃការសិក្សា</a:t>
            </a:r>
            <a:r>
              <a:rPr lang="en-US" sz="1800" dirty="0">
                <a:latin typeface="Khmer OS Muol Light" panose="02000500000000020004" pitchFamily="2" charset="0"/>
                <a:cs typeface="Khmer OS Muol Light" pitchFamily="2" charset="0"/>
              </a:rPr>
              <a:t> </a:t>
            </a:r>
            <a:endParaRPr lang="en-US" sz="1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ដោយបានទទួលការអនុញ្ញាតពីលោក </a:t>
            </a:r>
            <a:r>
              <a:rPr lang="km-KH" sz="1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តាន់ ដេវីត </a:t>
            </a: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ដែលជាប្រធានក្រុមហ៊ុន </a:t>
            </a:r>
            <a:r>
              <a:rPr lang="km-KH" sz="1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អាយ អឹម វ៉ាយ ត្រេឌីង ឯ.ក  </a:t>
            </a: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ព្រមទាំងបានទៅចុះសាកសួរដោយផ្ទាល់នៅក្រុមហ៊ុន ក្រុមសិក្សាស្រាវជ្រាវបានទទួលព័ត៌មាន​​អំពីដំណើរការលក់ផលិតផលរបស់ក្រុមហ៊ុនតាមរយៈការផ្សព្វផ្សាយទៅខាងក្រៅដោយប្រើ   បណ្តាញសង្គម </a:t>
            </a: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Facebook </a:t>
            </a: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និងជួបអតិថិជនផ្ទាល់តែប៉ុណ្ណោះ ដើម្បីឱ្យអតិថិជនបានស្គាល់។       ហេតុដូចនេះហើយបានជាក្រុមសិក្សាស្រាវស្រាវទទួលបាននូវការស្នើរសុំឱ្យជួយដោះស្រាយបញ្ហាលំបាករបស់ក្រុមហ៊ុនតាមរយៈការបង្កើតគេហទំព័រផ្ទាល់ខ្លួនមួយដើម្បីផ្សព្វផ្សាយ និងលក់ផលិតផលនៅលើប្រព័ន្ធអ៊ីនធឺណិត ដើម្បីជួយសម្រួលទៅដល់ការងាររបស់ក្រុមហ៊ុនអោយកាន់តែមានភាពល្អប្រសើរជាងមុន។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0C7CAF4-8CC6-441F-A654-D39834D4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1800" y="6381171"/>
            <a:ext cx="685801" cy="365125"/>
          </a:xfrm>
        </p:spPr>
        <p:txBody>
          <a:bodyPr/>
          <a:lstStyle/>
          <a:p>
            <a:pPr algn="ctr"/>
            <a:r>
              <a:rPr lang="km-KH" sz="1600" dirty="0">
                <a:solidFill>
                  <a:schemeClr val="tx1"/>
                </a:solidFill>
                <a:latin typeface="Khmer OS Muol Light" pitchFamily="2" charset="0"/>
                <a:cs typeface="Khmer OS Muol Light" pitchFamily="2" charset="0"/>
              </a:rPr>
              <a:t>១</a:t>
            </a:r>
            <a:endParaRPr lang="en-US" sz="1600" dirty="0">
              <a:solidFill>
                <a:schemeClr val="tx1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2600" y="0"/>
            <a:ext cx="4343400" cy="8734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ca-ES" sz="220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ជំពូក ១ : </a:t>
            </a:r>
            <a:r>
              <a:rPr lang="km-KH" sz="220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សេចក្តី</a:t>
            </a:r>
            <a:r>
              <a:rPr lang="ca-ES" sz="220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ផ្តើម</a:t>
            </a:r>
            <a:endParaRPr lang="en-US" sz="2200" dirty="0">
              <a:latin typeface="Khmer OS Muol Light" pitchFamily="2" charset="0"/>
              <a:cs typeface="Khmer OS Muol Light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828800" y="685800"/>
            <a:ext cx="8534400" cy="0"/>
          </a:xfrm>
          <a:prstGeom prst="line">
            <a:avLst/>
          </a:prstGeom>
          <a:ln w="57150" cmpd="thinThick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7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DA758396-18E7-CFEA-8CBC-311472671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34" y="1219200"/>
            <a:ext cx="10058400" cy="58222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55230" y="787808"/>
            <a:ext cx="850797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457200" algn="l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</a:pPr>
            <a:r>
              <a:rPr lang="km-KH" dirty="0">
                <a:solidFill>
                  <a:schemeClr val="dk1"/>
                </a:solidFill>
                <a:latin typeface="Khmer OS Muol Light" pitchFamily="2" charset="0"/>
                <a:cs typeface="Khmer OS Muol Light" pitchFamily="2" charset="0"/>
              </a:rPr>
              <a:t>ខ</a:t>
            </a:r>
            <a:r>
              <a:rPr lang="en-US" dirty="0">
                <a:solidFill>
                  <a:schemeClr val="dk1"/>
                </a:solidFill>
                <a:latin typeface="Khmer OS Muol Light" pitchFamily="2" charset="0"/>
                <a:cs typeface="Khmer OS Muol Light" pitchFamily="2" charset="0"/>
              </a:rPr>
              <a:t>. Relationship Database Diagram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828800" y="685800"/>
            <a:ext cx="8534400" cy="0"/>
          </a:xfrm>
          <a:prstGeom prst="line">
            <a:avLst/>
          </a:prstGeom>
          <a:ln w="57150" cmpd="thinThick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81660" y="-50392"/>
            <a:ext cx="8481540" cy="838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m-KH" sz="2200" dirty="0">
                <a:latin typeface="Khmer OS Muol Light" pitchFamily="2" charset="0"/>
                <a:cs typeface="Khmer OS Muol Light" pitchFamily="2" charset="0"/>
              </a:rPr>
              <a:t>ជំពូក ៤ :​ ការវិភាគ ការគ្រោង និង ការអនុវត្ត</a:t>
            </a:r>
          </a:p>
        </p:txBody>
      </p:sp>
      <p:sp>
        <p:nvSpPr>
          <p:cNvPr id="47" name="AutoShape 1">
            <a:extLst>
              <a:ext uri="{FF2B5EF4-FFF2-40B4-BE49-F238E27FC236}">
                <a16:creationId xmlns:a16="http://schemas.microsoft.com/office/drawing/2014/main" id="{CDF34F1A-DBBA-4300-BD5C-0E6F90D0CA5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89220" y="7069137"/>
            <a:ext cx="736600" cy="17463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0">
            <a:extLst>
              <a:ext uri="{FF2B5EF4-FFF2-40B4-BE49-F238E27FC236}">
                <a16:creationId xmlns:a16="http://schemas.microsoft.com/office/drawing/2014/main" id="{7A6EAD4C-3F9A-4E65-A592-5E1320633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2939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" name="Rectangle 49">
            <a:extLst>
              <a:ext uri="{FF2B5EF4-FFF2-40B4-BE49-F238E27FC236}">
                <a16:creationId xmlns:a16="http://schemas.microsoft.com/office/drawing/2014/main" id="{56439030-9032-407A-8979-B41259065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3168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5F7050A-AF21-4EE0-9054-A42A3402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0849" y="6340475"/>
            <a:ext cx="685801" cy="365125"/>
          </a:xfrm>
        </p:spPr>
        <p:txBody>
          <a:bodyPr/>
          <a:lstStyle/>
          <a:p>
            <a:pPr algn="ctr"/>
            <a:r>
              <a:rPr lang="km-KH" sz="1600" dirty="0">
                <a:solidFill>
                  <a:schemeClr val="tx1"/>
                </a:solidFill>
                <a:latin typeface="Khmer OS Muol Light" pitchFamily="2" charset="0"/>
                <a:cs typeface="Khmer OS Muol Light" pitchFamily="2" charset="0"/>
              </a:rPr>
              <a:t>២៨</a:t>
            </a:r>
            <a:endParaRPr lang="en-US" sz="1600" dirty="0">
              <a:solidFill>
                <a:schemeClr val="tx1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19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828800" y="685800"/>
            <a:ext cx="8534400" cy="0"/>
          </a:xfrm>
          <a:prstGeom prst="line">
            <a:avLst/>
          </a:prstGeom>
          <a:ln w="57150" cmpd="thinThick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55230" y="-76200"/>
            <a:ext cx="8481540" cy="838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m-KH" sz="2200" dirty="0">
                <a:latin typeface="Khmer OS Muol Light" pitchFamily="2" charset="0"/>
                <a:cs typeface="Khmer OS Muol Light" pitchFamily="2" charset="0"/>
              </a:rPr>
              <a:t>ជំពូក ៤ :​ ការវិភាគ ការគ្រោង និង ការអនុវត្ត</a:t>
            </a:r>
          </a:p>
        </p:txBody>
      </p:sp>
      <p:sp>
        <p:nvSpPr>
          <p:cNvPr id="48" name="Rectangle 40">
            <a:extLst>
              <a:ext uri="{FF2B5EF4-FFF2-40B4-BE49-F238E27FC236}">
                <a16:creationId xmlns:a16="http://schemas.microsoft.com/office/drawing/2014/main" id="{7A6EAD4C-3F9A-4E65-A592-5E1320633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2939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" name="Rectangle 49">
            <a:extLst>
              <a:ext uri="{FF2B5EF4-FFF2-40B4-BE49-F238E27FC236}">
                <a16:creationId xmlns:a16="http://schemas.microsoft.com/office/drawing/2014/main" id="{56439030-9032-407A-8979-B41259065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3168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" name="Picture 21" descr="JavaScript Logo, symbol, meaning, history, PNG, brand">
            <a:extLst>
              <a:ext uri="{FF2B5EF4-FFF2-40B4-BE49-F238E27FC236}">
                <a16:creationId xmlns:a16="http://schemas.microsoft.com/office/drawing/2014/main" id="{0F3A0765-1BD4-4B11-918A-0D0D697788E2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5" r="29459"/>
          <a:stretch/>
        </p:blipFill>
        <p:spPr bwMode="auto">
          <a:xfrm>
            <a:off x="5243898" y="4564417"/>
            <a:ext cx="767151" cy="9999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Picture 22" descr="Khóa Học HTML CSS Từ Cơ Bản Đến Nâng Cao - LetDiv">
            <a:extLst>
              <a:ext uri="{FF2B5EF4-FFF2-40B4-BE49-F238E27FC236}">
                <a16:creationId xmlns:a16="http://schemas.microsoft.com/office/drawing/2014/main" id="{24D9EED0-392A-481F-96B1-BE2E2AF030DF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 t="10506" r="14896" b="12692"/>
          <a:stretch/>
        </p:blipFill>
        <p:spPr bwMode="auto">
          <a:xfrm>
            <a:off x="3082247" y="4659648"/>
            <a:ext cx="1097444" cy="81639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Picture 23" descr="Bootstrap · The most popular HTML, CSS, and JS library in the world.">
            <a:extLst>
              <a:ext uri="{FF2B5EF4-FFF2-40B4-BE49-F238E27FC236}">
                <a16:creationId xmlns:a16="http://schemas.microsoft.com/office/drawing/2014/main" id="{9E9875A0-D46B-4838-B9D4-0203C5BBB246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" t="7277" r="4278" b="6721"/>
          <a:stretch/>
        </p:blipFill>
        <p:spPr bwMode="auto">
          <a:xfrm>
            <a:off x="4294945" y="4659648"/>
            <a:ext cx="943598" cy="81639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A red and black text&#10;&#10;Description automatically generated">
            <a:extLst>
              <a:ext uri="{FF2B5EF4-FFF2-40B4-BE49-F238E27FC236}">
                <a16:creationId xmlns:a16="http://schemas.microsoft.com/office/drawing/2014/main" id="{D16C7AE5-9060-0B7F-5C31-64F2E26CCE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298" y="4553708"/>
            <a:ext cx="2840498" cy="823300"/>
          </a:xfrm>
          <a:prstGeom prst="rect">
            <a:avLst/>
          </a:prstGeom>
        </p:spPr>
      </p:pic>
      <p:pic>
        <p:nvPicPr>
          <p:cNvPr id="9" name="Picture 8" descr="A dolphin and text on a black background&#10;&#10;Description automatically generated">
            <a:extLst>
              <a:ext uri="{FF2B5EF4-FFF2-40B4-BE49-F238E27FC236}">
                <a16:creationId xmlns:a16="http://schemas.microsoft.com/office/drawing/2014/main" id="{BE818BB4-6AC7-0338-99A7-062BD022DC5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032" y="4688623"/>
            <a:ext cx="2280668" cy="1180246"/>
          </a:xfrm>
          <a:prstGeom prst="rect">
            <a:avLst/>
          </a:prstGeom>
        </p:spPr>
      </p:pic>
      <p:pic>
        <p:nvPicPr>
          <p:cNvPr id="1028" name="Picture 4" descr="Visual Studio Code Logo PNG vector in SVG, PDF, AI, CDR format">
            <a:extLst>
              <a:ext uri="{FF2B5EF4-FFF2-40B4-BE49-F238E27FC236}">
                <a16:creationId xmlns:a16="http://schemas.microsoft.com/office/drawing/2014/main" id="{7F0B8919-3C47-8072-0336-7238A56290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9" t="5692" r="14659" b="4461"/>
          <a:stretch/>
        </p:blipFill>
        <p:spPr bwMode="auto">
          <a:xfrm>
            <a:off x="1981200" y="4659649"/>
            <a:ext cx="831718" cy="81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792825-2816-E122-706C-1535F44F0B33}"/>
              </a:ext>
            </a:extLst>
          </p:cNvPr>
          <p:cNvSpPr txBox="1"/>
          <p:nvPr/>
        </p:nvSpPr>
        <p:spPr>
          <a:xfrm>
            <a:off x="1981200" y="1047690"/>
            <a:ext cx="8507970" cy="3201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km-KH" sz="1800" dirty="0">
                <a:effectLst/>
                <a:latin typeface="Khmer OS Muol Light" panose="02000500000000020004" pitchFamily="2" charset="0"/>
                <a:ea typeface="Calibri" panose="020F0502020204030204" pitchFamily="34" charset="0"/>
                <a:cs typeface="Khmer OS Muol Light" panose="02000500000000020004" pitchFamily="2" charset="0"/>
              </a:rPr>
              <a:t>៤</a:t>
            </a:r>
            <a:r>
              <a:rPr lang="en-US" sz="1800" dirty="0">
                <a:effectLst/>
                <a:latin typeface="Khmer OS Muol Light" panose="02000500000000020004" pitchFamily="2" charset="0"/>
                <a:ea typeface="Calibri" panose="020F0502020204030204" pitchFamily="34" charset="0"/>
                <a:cs typeface="Khmer OS Muol Light" panose="02000500000000020004" pitchFamily="2" charset="0"/>
              </a:rPr>
              <a:t>.</a:t>
            </a:r>
            <a:r>
              <a:rPr lang="km-KH" sz="1800" dirty="0">
                <a:effectLst/>
                <a:latin typeface="Khmer OS Muol Light" panose="02000500000000020004" pitchFamily="2" charset="0"/>
                <a:ea typeface="Calibri" panose="020F0502020204030204" pitchFamily="34" charset="0"/>
                <a:cs typeface="Khmer OS Muol Light" panose="02000500000000020004" pitchFamily="2" charset="0"/>
              </a:rPr>
              <a:t>៥ </a:t>
            </a:r>
            <a:r>
              <a:rPr lang="km-KH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ការអនុវត្តលើការសរសេរកូដ</a:t>
            </a:r>
          </a:p>
          <a:p>
            <a:pPr marR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km-KH" dirty="0">
                <a:latin typeface="Khmer OS Siemreap" pitchFamily="2" charset="0"/>
                <a:cs typeface="Khmer OS Siemreap" pitchFamily="2" charset="0"/>
              </a:rPr>
              <a:t>	ដើម្បីបង្កើតបានជាគេហទំព័រនេះឡើងមកក្រុមសិក្សាស្រាវជ្រាវបានជ្រើសរើសកម្មវិធី</a:t>
            </a:r>
            <a:r>
              <a:rPr lang="en-US" dirty="0">
                <a:latin typeface="Khmer OS Siemreap" pitchFamily="2" charset="0"/>
                <a:cs typeface="Khmer OS Siemreap" pitchFamily="2" charset="0"/>
              </a:rPr>
              <a:t> </a:t>
            </a:r>
            <a:endParaRPr lang="km-KH" dirty="0">
              <a:latin typeface="Khmer OS Siemreap" pitchFamily="2" charset="0"/>
              <a:cs typeface="Khmer OS Siemreap" pitchFamily="2" charset="0"/>
            </a:endParaRPr>
          </a:p>
          <a:p>
            <a:pPr marL="1657350" lvl="3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Khmer OS Siemreap" pitchFamily="2" charset="0"/>
                <a:cs typeface="Khmer OS Siemreap" pitchFamily="2" charset="0"/>
              </a:rPr>
              <a:t>Visual Studio Code </a:t>
            </a:r>
            <a:r>
              <a:rPr lang="km-KH" dirty="0">
                <a:latin typeface="Khmer OS Siemreap" pitchFamily="2" charset="0"/>
                <a:cs typeface="Khmer OS Siemreap" pitchFamily="2" charset="0"/>
              </a:rPr>
              <a:t>ដើម្បី</a:t>
            </a:r>
            <a:r>
              <a:rPr lang="km-KH" sz="1800" dirty="0">
                <a:latin typeface="Khmer OS Siemreap" pitchFamily="2" charset="0"/>
                <a:cs typeface="Khmer OS Siemreap" pitchFamily="2" charset="0"/>
              </a:rPr>
              <a:t> អនុវត្តន៍ការ សរសេរកូដ</a:t>
            </a:r>
          </a:p>
          <a:p>
            <a:pPr marL="1657350" lvl="3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HTML, CSS, Bootstrap, JavaScript </a:t>
            </a:r>
            <a:r>
              <a:rPr lang="km-KH" dirty="0">
                <a:latin typeface="Khmer OS Siemreap" pitchFamily="2" charset="0"/>
                <a:cs typeface="Khmer OS Siemreap" pitchFamily="2" charset="0"/>
              </a:rPr>
              <a:t>មកធ្វើជា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Front-End </a:t>
            </a:r>
            <a:endParaRPr lang="km-KH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1657350" lvl="3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Laravel Framework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​មកធ្វើជា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Back-End </a:t>
            </a:r>
            <a:endParaRPr lang="km-KH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1657350" lvl="3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MySQL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មកធ្វើជា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Database</a:t>
            </a:r>
            <a:endParaRPr lang="km-KH" dirty="0">
              <a:effectLst/>
              <a:latin typeface="Khmer OS Siemreap" panose="02000500000000020004" pitchFamily="2" charset="0"/>
              <a:ea typeface="Calibri" panose="020F0502020204030204" pitchFamily="34" charset="0"/>
              <a:cs typeface="Khmer OS Siemreap" panose="02000500000000020004" pitchFamily="2" charset="0"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2C20093-1AA2-4D20-B0C9-C76774EA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0849" y="6340475"/>
            <a:ext cx="685801" cy="365125"/>
          </a:xfrm>
        </p:spPr>
        <p:txBody>
          <a:bodyPr/>
          <a:lstStyle/>
          <a:p>
            <a:pPr algn="ctr"/>
            <a:r>
              <a:rPr lang="km-KH" sz="1600" dirty="0">
                <a:solidFill>
                  <a:schemeClr val="tx1"/>
                </a:solidFill>
                <a:latin typeface="Khmer OS Muol Light" pitchFamily="2" charset="0"/>
                <a:cs typeface="Khmer OS Muol Light" pitchFamily="2" charset="0"/>
              </a:rPr>
              <a:t>២៩</a:t>
            </a:r>
            <a:endParaRPr lang="en-US" sz="1600" dirty="0">
              <a:solidFill>
                <a:schemeClr val="tx1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6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914400"/>
            <a:ext cx="8534400" cy="5181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1800" dirty="0">
                <a:latin typeface="Khmer OS Muol Light" panose="02000500000000020004" pitchFamily="2" charset="0"/>
                <a:cs typeface="Khmer OS Muol Light" pitchFamily="2" charset="0"/>
              </a:rPr>
              <a:t>៥</a:t>
            </a:r>
            <a:r>
              <a:rPr lang="en-US" sz="1800" dirty="0">
                <a:latin typeface="Khmer OS Muol Light" panose="02000500000000020004" pitchFamily="2" charset="0"/>
                <a:cs typeface="Khmer OS Muol Light" pitchFamily="2" charset="0"/>
              </a:rPr>
              <a:t>.</a:t>
            </a:r>
            <a:r>
              <a:rPr lang="km-KH" sz="1800" dirty="0">
                <a:latin typeface="Khmer OS Muol Light" pitchFamily="2" charset="0"/>
                <a:cs typeface="Khmer OS Muol Light" pitchFamily="2" charset="0"/>
              </a:rPr>
              <a:t>១ សង្ខេបឡើងវិញនៃការសិក្សាប្រព័ន្ធ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1800" dirty="0">
                <a:latin typeface="Khmer OS Muol Light" pitchFamily="2" charset="0"/>
                <a:cs typeface="Khmer OS Muol Light" pitchFamily="2" charset="0"/>
              </a:rPr>
              <a:t>	</a:t>
            </a:r>
            <a:r>
              <a:rPr lang="km-KH" sz="1800" dirty="0">
                <a:latin typeface="Khmer OS Siemreap" pitchFamily="2" charset="0"/>
                <a:cs typeface="Khmer OS Siemreap" pitchFamily="2" charset="0"/>
              </a:rPr>
              <a:t>ក្រោយពីបានការអនុញ្ញាតពីលោក </a:t>
            </a:r>
            <a:r>
              <a:rPr lang="km-KH" sz="1800" b="1" dirty="0">
                <a:latin typeface="Khmer OS Siemreap" pitchFamily="2" charset="0"/>
                <a:cs typeface="Khmer OS Siemreap" pitchFamily="2" charset="0"/>
              </a:rPr>
              <a:t>តាន់ ដេវីត </a:t>
            </a:r>
            <a:r>
              <a:rPr lang="km-KH" sz="1800" dirty="0">
                <a:latin typeface="Khmer OS Siemreap" pitchFamily="2" charset="0"/>
                <a:cs typeface="Khmer OS Siemreap" pitchFamily="2" charset="0"/>
              </a:rPr>
              <a:t>ជាម្ចាស់ ក្រុមហ៊ុន អោយធ្វើការចុះកម្មសិក្សានិងធ្វើវិភាគទៅលើទិន្នន័យរបស់ក្រុមហ៊ុនរួចហើយឃើញថា ការគ្រប់គ្រងទិន្នន័យ</a:t>
            </a:r>
            <a:r>
              <a:rPr lang="en-US" sz="1800" dirty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sz="1800" dirty="0">
                <a:latin typeface="Khmer OS Siemreap" pitchFamily="2" charset="0"/>
                <a:cs typeface="Khmer OS Siemreap" pitchFamily="2" charset="0"/>
              </a:rPr>
              <a:t>និងការផ្សព្វផ្សាយតាម </a:t>
            </a:r>
            <a:r>
              <a:rPr lang="en-US" sz="1800" dirty="0">
                <a:latin typeface="Khmer OS Siemreap" pitchFamily="2" charset="0"/>
                <a:cs typeface="Khmer OS Siemreap" pitchFamily="2" charset="0"/>
              </a:rPr>
              <a:t>Internet </a:t>
            </a:r>
            <a:r>
              <a:rPr lang="km-KH" sz="1800" dirty="0">
                <a:latin typeface="Khmer OS Siemreap" pitchFamily="2" charset="0"/>
                <a:cs typeface="Khmer OS Siemreap" pitchFamily="2" charset="0"/>
              </a:rPr>
              <a:t>ក្រុមហ៊ុន</a:t>
            </a:r>
            <a:r>
              <a:rPr lang="ca-ES" sz="1800" dirty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ca-ES" sz="1800" b="1" dirty="0">
                <a:latin typeface="Khmer OS Siemreap" pitchFamily="2" charset="0"/>
                <a:cs typeface="Khmer OS Siemreap" pitchFamily="2" charset="0"/>
              </a:rPr>
              <a:t>អាយ អឹម វ៉ាយ ត្រេឌីង ឯ.ក </a:t>
            </a:r>
            <a:r>
              <a:rPr lang="km-KH" sz="1800" dirty="0">
                <a:latin typeface="Khmer OS Siemreap" pitchFamily="2" charset="0"/>
                <a:cs typeface="Khmer OS Siemreap" pitchFamily="2" charset="0"/>
              </a:rPr>
              <a:t>មានភាពល្អប្រសើរច្រើន ប៉ុន្តែ ក៏នោមានចំណុចខ្វះខាតខ្លះៗ​ </a:t>
            </a:r>
            <a:r>
              <a:rPr lang="km-KH" sz="1800" dirty="0">
                <a:effectLst/>
                <a:ea typeface="Calibri" panose="020F0502020204030204" pitchFamily="34" charset="0"/>
                <a:cs typeface="Khmer OS Siemreap" panose="02000500000000020004" pitchFamily="2" charset="0"/>
              </a:rPr>
              <a:t>​ ហើយ </a:t>
            </a:r>
            <a:r>
              <a:rPr lang="km-KH" sz="1800" dirty="0">
                <a:latin typeface="Khmer OS Siemreap" pitchFamily="2" charset="0"/>
                <a:cs typeface="Khmer OS Siemreap" pitchFamily="2" charset="0"/>
              </a:rPr>
              <a:t>ក្រុមហ៊ុនមិនទាន់មាននូវគេហទ័ព័ររបស់ខ្លួនឡើយ។ </a:t>
            </a:r>
            <a:endParaRPr lang="km-KH" sz="1800" dirty="0">
              <a:ea typeface="Calibri" panose="020F0502020204030204" pitchFamily="34" charset="0"/>
              <a:cs typeface="Khmer OS Siemreap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1800" dirty="0">
                <a:latin typeface="Khmer OS Siemreap" pitchFamily="2" charset="0"/>
                <a:cs typeface="Khmer OS Siemreap" pitchFamily="2" charset="0"/>
              </a:rPr>
              <a:t> ក្រោយពេលដែលក្រុមសិក្សាស្រាវជ្រាវធ្វើការវិភាគរួចមកហើយនោះទើបបានចាប់ផ្ដើមធ្វើការរៀបចំគម្រោងបង្កើតគេហទំព័រថ្មីនេះឡើង។ ក្នុងការបង្កើតគេហទំព័រថ្មីនេះក្រុមសិក្សាស្រាវជ្រាវត្រូវអនុវត្តន៍ការសរសេរកូដដោយប្រើ</a:t>
            </a:r>
            <a:r>
              <a:rPr lang="ca-ES" sz="1800" dirty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en-US" sz="1800" dirty="0">
                <a:latin typeface="Khmer OS Siemreap" pitchFamily="2" charset="0"/>
                <a:cs typeface="Khmer OS Siemreap" pitchFamily="2" charset="0"/>
              </a:rPr>
              <a:t>Laravel</a:t>
            </a:r>
            <a:r>
              <a:rPr lang="km-KH" sz="1800" dirty="0">
                <a:latin typeface="Khmer OS Siemreap" pitchFamily="2" charset="0"/>
                <a:cs typeface="Khmer OS Siemreap" pitchFamily="2" charset="0"/>
              </a:rPr>
              <a:t>​ </a:t>
            </a:r>
            <a:r>
              <a:rPr lang="en-US" sz="1800" dirty="0">
                <a:latin typeface="Khmer OS Siemreap" pitchFamily="2" charset="0"/>
                <a:cs typeface="Khmer OS Siemreap" pitchFamily="2" charset="0"/>
              </a:rPr>
              <a:t>Framework </a:t>
            </a:r>
            <a:r>
              <a:rPr lang="km-KH" sz="1800" dirty="0">
                <a:latin typeface="Khmer OS Siemreap" pitchFamily="2" charset="0"/>
                <a:cs typeface="Khmer OS Siemreap" pitchFamily="2" charset="0"/>
              </a:rPr>
              <a:t>នៅក្នុងកម្មវិធី </a:t>
            </a:r>
            <a:r>
              <a:rPr lang="en-US" sz="1800" dirty="0">
                <a:latin typeface="Khmer OS Siemreap" pitchFamily="2" charset="0"/>
                <a:cs typeface="Khmer OS Siemreap" pitchFamily="2" charset="0"/>
              </a:rPr>
              <a:t>Visual Studio Code </a:t>
            </a:r>
            <a:r>
              <a:rPr lang="km-KH" sz="1800" dirty="0">
                <a:latin typeface="Khmer OS Siemreap" pitchFamily="2" charset="0"/>
                <a:cs typeface="Khmer OS Siemreap" pitchFamily="2" charset="0"/>
              </a:rPr>
              <a:t>ដើម្បីបង្កើតជាគេហទំព័រ និងប្រើប្រាស់កម្មវិធី </a:t>
            </a:r>
            <a:r>
              <a:rPr lang="en-US" sz="1800" dirty="0">
                <a:latin typeface="Khmer OS Siemreap" pitchFamily="2" charset="0"/>
                <a:cs typeface="Khmer OS Siemreap" pitchFamily="2" charset="0"/>
              </a:rPr>
              <a:t>MySQL </a:t>
            </a:r>
            <a:r>
              <a:rPr lang="km-KH" sz="1800" dirty="0">
                <a:latin typeface="Khmer OS Siemreap" pitchFamily="2" charset="0"/>
                <a:cs typeface="Khmer OS Siemreap" pitchFamily="2" charset="0"/>
              </a:rPr>
              <a:t>សម្រាប់ធ្វើការរក្សាទុកទិន្នន័យ។ដើម្បីបង្កើតបានជាគេហទំព័រទៅតាមគម្រោងដែលបានគ្រោង និងសាកល្បងប្រើជាបណ្ដើរៗផងដែរ ។</a:t>
            </a:r>
            <a:endParaRPr lang="en-US" sz="1800" dirty="0">
              <a:latin typeface="Khmer OS Siemreap" pitchFamily="2" charset="0"/>
              <a:cs typeface="Khmer OS Siemreap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828800" y="685800"/>
            <a:ext cx="8534400" cy="0"/>
          </a:xfrm>
          <a:prstGeom prst="line">
            <a:avLst/>
          </a:prstGeom>
          <a:ln w="57150" cmpd="thinThick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8800" y="-76200"/>
            <a:ext cx="8534400" cy="838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ca-ES" sz="2200" dirty="0">
                <a:latin typeface="Khmer OS Muol Light" pitchFamily="2" charset="0"/>
                <a:cs typeface="Khmer OS Muol Light" pitchFamily="2" charset="0"/>
              </a:rPr>
              <a:t>ជំពូក </a:t>
            </a:r>
            <a:r>
              <a:rPr lang="km-KH" sz="2200" dirty="0">
                <a:latin typeface="Khmer OS Muol Light" pitchFamily="2" charset="0"/>
                <a:cs typeface="Khmer OS Muol Light" pitchFamily="2" charset="0"/>
              </a:rPr>
              <a:t>៥</a:t>
            </a:r>
            <a:r>
              <a:rPr lang="ca-ES" sz="2200" dirty="0">
                <a:latin typeface="Khmer OS Muol Light" pitchFamily="2" charset="0"/>
                <a:cs typeface="Khmer OS Muol Light" pitchFamily="2" charset="0"/>
              </a:rPr>
              <a:t> : </a:t>
            </a:r>
            <a:r>
              <a:rPr lang="km-KH" sz="22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សង្ខេប សន្និដ្ឋាន និងការផ្ដល់អនុសាសន៍ </a:t>
            </a:r>
            <a:endParaRPr lang="en-US" sz="2200" dirty="0"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AF149-EC06-4510-AAD8-0A007162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0849" y="6340475"/>
            <a:ext cx="685801" cy="365125"/>
          </a:xfrm>
        </p:spPr>
        <p:txBody>
          <a:bodyPr/>
          <a:lstStyle/>
          <a:p>
            <a:pPr algn="ctr"/>
            <a:r>
              <a:rPr lang="km-KH" sz="1600" dirty="0">
                <a:solidFill>
                  <a:schemeClr val="tx1"/>
                </a:solidFill>
                <a:latin typeface="Khmer OS Muol Light" pitchFamily="2" charset="0"/>
                <a:cs typeface="Khmer OS Muol Light" pitchFamily="2" charset="0"/>
              </a:rPr>
              <a:t>៣០</a:t>
            </a:r>
            <a:endParaRPr lang="en-US" sz="1600" dirty="0">
              <a:solidFill>
                <a:schemeClr val="tx1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26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990600"/>
            <a:ext cx="8458200" cy="5181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m-KH" sz="1800" dirty="0">
                <a:latin typeface="Khmer OS Muol Light" pitchFamily="2" charset="0"/>
                <a:cs typeface="Khmer OS Muol Light" pitchFamily="2" charset="0"/>
              </a:rPr>
              <a:t>៥</a:t>
            </a:r>
            <a:r>
              <a:rPr lang="en-US" sz="1800" dirty="0">
                <a:latin typeface="Khmer OS Muol Light" panose="02000500000000020004" pitchFamily="2" charset="0"/>
                <a:cs typeface="Khmer OS Muol Light" pitchFamily="2" charset="0"/>
              </a:rPr>
              <a:t>.</a:t>
            </a:r>
            <a:r>
              <a:rPr lang="km-KH" sz="1800" dirty="0">
                <a:latin typeface="Khmer OS Muol Light" pitchFamily="2" charset="0"/>
                <a:cs typeface="Khmer OS Muol Light" pitchFamily="2" charset="0"/>
              </a:rPr>
              <a:t>២ សេចក្តីសន្និដ្ឋាន </a:t>
            </a: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endParaRPr lang="km-KH" sz="1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ក្រោយ</a:t>
            </a:r>
            <a:r>
              <a:rPr lang="ca-E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ពី</a:t>
            </a: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បានបង្កើតគេហទំព័រថ្មី​ និងធ្វើការសាកល្បងសម្រាប់ក្រុមហ៊ុន</a:t>
            </a:r>
            <a:r>
              <a:rPr lang="ca-E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sz="1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</a:t>
            </a:r>
            <a:r>
              <a:rPr lang="ca-ES" sz="1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ា</a:t>
            </a:r>
            <a:r>
              <a:rPr lang="km-KH" sz="1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យ</a:t>
            </a:r>
            <a:r>
              <a:rPr lang="ca-ES" sz="1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sz="1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</a:t>
            </a:r>
            <a:r>
              <a:rPr lang="ca-ES" sz="1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ឹ</a:t>
            </a:r>
            <a:r>
              <a:rPr lang="km-KH" sz="1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</a:t>
            </a:r>
            <a:r>
              <a:rPr lang="ca-ES" sz="1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sz="1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វ</a:t>
            </a:r>
            <a:r>
              <a:rPr lang="ca-ES" sz="1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៉</a:t>
            </a:r>
            <a:r>
              <a:rPr lang="km-KH" sz="1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ា</a:t>
            </a:r>
            <a:r>
              <a:rPr lang="ca-ES" sz="1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យ </a:t>
            </a:r>
            <a:r>
              <a:rPr lang="km-KH" sz="1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</a:t>
            </a:r>
            <a:r>
              <a:rPr lang="ca-ES" sz="1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្រឌីង ឯ.ក</a:t>
            </a: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រួចមកក្រុមសិក្សាស្រាវជ្រាវអាចសន្និដ្ឋានថាគឺ ពិតជាបង្កើតភាពងាយស្រួលទៅដល់ ក្រុមហ៊ុន ក្នុងការលក់ផលិតផងតាមអនឡាញបាន ក៏ដូចជាចលកមួយសម្រាប់ធ្វើការផ្សព្វផ្សាយបានយ៉ាងទូលំទូលាយពាសពេញសកលលោក។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ជាពិសេសជាងនេះទៀត ប្រព័ន្ធនេះក៏ជួយបង្កើតចំណេះដឹងបន្ថែមទៅដល់ក្រុមហ៊ុន   ឲ្យយល់ដឹងពីការវិស័យ </a:t>
            </a:r>
            <a:r>
              <a:rPr lang="en-US" sz="1800" dirty="0">
                <a:latin typeface="Khmer OS Siemreap" pitchFamily="2" charset="0"/>
                <a:cs typeface="Khmer OS Siemreap" pitchFamily="2" charset="0"/>
              </a:rPr>
              <a:t>E-Commerce </a:t>
            </a:r>
            <a:r>
              <a:rPr lang="km-KH" sz="1800" dirty="0">
                <a:latin typeface="Khmer OS Siemreap" pitchFamily="2" charset="0"/>
                <a:cs typeface="Khmer OS Siemreap" pitchFamily="2" charset="0"/>
              </a:rPr>
              <a:t>និងការប្រើប្រាស់ផងដែរ ហើយក៏ជួយសម្រួលទៅដល់</a:t>
            </a:r>
            <a:r>
              <a:rPr lang="en-US" sz="1800" dirty="0">
                <a:latin typeface="Khmer OS Siemreap" pitchFamily="2" charset="0"/>
                <a:cs typeface="Khmer OS Siemreap" pitchFamily="2" charset="0"/>
              </a:rPr>
              <a:t>    </a:t>
            </a:r>
            <a:r>
              <a:rPr lang="km-KH" sz="1800" dirty="0">
                <a:latin typeface="Khmer OS Siemreap" pitchFamily="2" charset="0"/>
                <a:cs typeface="Khmer OS Siemreap" pitchFamily="2" charset="0"/>
              </a:rPr>
              <a:t>អតិជនចំណេញទាំងពេលវេលា និងថវិការ ឲ្យមានភាពងាយស្រួលក្នុងការស្វែងរកផលិតផល   និងតម្លៃនៃសម្ភារៈនីមួយៗ។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1800" dirty="0">
                <a:latin typeface="Khmer OS Siemreap" pitchFamily="2" charset="0"/>
                <a:cs typeface="Khmer OS Siemreap" pitchFamily="2" charset="0"/>
              </a:rPr>
              <a:t>	ហើយក៏ជាចលករមួយដែលជំរុញឲ្យវិស័យលក់តាមប្រព័ន្ធ </a:t>
            </a:r>
            <a:r>
              <a:rPr lang="en-US" sz="1800" dirty="0">
                <a:latin typeface="Khmer OS Siemreap" pitchFamily="2" charset="0"/>
                <a:cs typeface="Khmer OS Siemreap" pitchFamily="2" charset="0"/>
              </a:rPr>
              <a:t>Internet (E-Commerce) </a:t>
            </a:r>
            <a:r>
              <a:rPr lang="km-KH" sz="1800" dirty="0">
                <a:latin typeface="Khmer OS Siemreap" pitchFamily="2" charset="0"/>
                <a:cs typeface="Khmer OS Siemreap" pitchFamily="2" charset="0"/>
              </a:rPr>
              <a:t>នេះមានភាពរីកចម្រើននៅប្រទេស</a:t>
            </a:r>
            <a:r>
              <a:rPr lang="ca-ES" sz="1800" dirty="0">
                <a:latin typeface="Khmer OS Siemreap" pitchFamily="2" charset="0"/>
                <a:cs typeface="Khmer OS Siemreap" pitchFamily="2" charset="0"/>
              </a:rPr>
              <a:t>រ</a:t>
            </a:r>
            <a:r>
              <a:rPr lang="km-KH" sz="1800" dirty="0">
                <a:latin typeface="Khmer OS Siemreap" pitchFamily="2" charset="0"/>
                <a:cs typeface="Khmer OS Siemreap" pitchFamily="2" charset="0"/>
              </a:rPr>
              <a:t>ប</a:t>
            </a:r>
            <a:r>
              <a:rPr lang="ca-ES" sz="1800" dirty="0">
                <a:latin typeface="Khmer OS Siemreap" pitchFamily="2" charset="0"/>
                <a:cs typeface="Khmer OS Siemreap" pitchFamily="2" charset="0"/>
              </a:rPr>
              <a:t>ស</a:t>
            </a:r>
            <a:r>
              <a:rPr lang="km-KH" sz="1800" dirty="0">
                <a:latin typeface="Khmer OS Siemreap" pitchFamily="2" charset="0"/>
                <a:cs typeface="Khmer OS Siemreap" pitchFamily="2" charset="0"/>
              </a:rPr>
              <a:t>់</a:t>
            </a:r>
            <a:r>
              <a:rPr lang="ca-ES" sz="1800" dirty="0">
                <a:latin typeface="Khmer OS Siemreap" pitchFamily="2" charset="0"/>
                <a:cs typeface="Khmer OS Siemreap" pitchFamily="2" charset="0"/>
              </a:rPr>
              <a:t>យ</a:t>
            </a:r>
            <a:r>
              <a:rPr lang="km-KH" sz="1800" dirty="0">
                <a:latin typeface="Khmer OS Siemreap" pitchFamily="2" charset="0"/>
                <a:cs typeface="Khmer OS Siemreap" pitchFamily="2" charset="0"/>
              </a:rPr>
              <a:t>ើ</a:t>
            </a:r>
            <a:r>
              <a:rPr lang="ca-ES" sz="1800" dirty="0">
                <a:latin typeface="Khmer OS Siemreap" pitchFamily="2" charset="0"/>
                <a:cs typeface="Khmer OS Siemreap" pitchFamily="2" charset="0"/>
              </a:rPr>
              <a:t>ង</a:t>
            </a:r>
            <a:r>
              <a:rPr lang="km-KH" sz="1800" dirty="0">
                <a:latin typeface="Khmer OS Siemreap" pitchFamily="2" charset="0"/>
                <a:cs typeface="Khmer OS Siemreap" pitchFamily="2" charset="0"/>
              </a:rPr>
              <a:t> និងអាចប្រកួតប្រជែងជាមួយបណ្តាលប្រទេសមួយចំ</a:t>
            </a:r>
            <a:r>
              <a:rPr lang="ca-ES" sz="1800" dirty="0">
                <a:latin typeface="Khmer OS Siemreap" pitchFamily="2" charset="0"/>
                <a:cs typeface="Khmer OS Siemreap" pitchFamily="2" charset="0"/>
              </a:rPr>
              <a:t>ន</a:t>
            </a:r>
            <a:r>
              <a:rPr lang="km-KH" sz="1800" dirty="0">
                <a:latin typeface="Khmer OS Siemreap" pitchFamily="2" charset="0"/>
                <a:cs typeface="Khmer OS Siemreap" pitchFamily="2" charset="0"/>
              </a:rPr>
              <a:t>ួ</a:t>
            </a:r>
            <a:r>
              <a:rPr lang="ca-ES" sz="1800" dirty="0">
                <a:latin typeface="Khmer OS Siemreap" pitchFamily="2" charset="0"/>
                <a:cs typeface="Khmer OS Siemreap" pitchFamily="2" charset="0"/>
              </a:rPr>
              <a:t>ន</a:t>
            </a:r>
            <a:r>
              <a:rPr lang="km-KH" sz="1800" dirty="0">
                <a:latin typeface="Khmer OS Siemreap" pitchFamily="2" charset="0"/>
                <a:cs typeface="Khmer OS Siemreap" pitchFamily="2" charset="0"/>
              </a:rPr>
              <a:t>នៅតាមសកលលោកដែលកំពុងដំណើរការវិស័យនេះដូចគ្នាផងដែរ ។</a:t>
            </a:r>
            <a:endParaRPr lang="en-US" sz="1800" dirty="0">
              <a:latin typeface="Khmer OS Siemreap" pitchFamily="2" charset="0"/>
              <a:cs typeface="Khmer OS Siemreap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828800" y="685800"/>
            <a:ext cx="8534400" cy="0"/>
          </a:xfrm>
          <a:prstGeom prst="line">
            <a:avLst/>
          </a:prstGeom>
          <a:ln w="57150" cmpd="thinThick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8800" y="-76200"/>
            <a:ext cx="8534400" cy="838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ca-ES" sz="2200" dirty="0">
                <a:latin typeface="Khmer OS Muol Light" pitchFamily="2" charset="0"/>
                <a:cs typeface="Khmer OS Muol Light" pitchFamily="2" charset="0"/>
              </a:rPr>
              <a:t>ជំពូក </a:t>
            </a:r>
            <a:r>
              <a:rPr lang="km-KH" sz="2200" dirty="0">
                <a:latin typeface="Khmer OS Muol Light" pitchFamily="2" charset="0"/>
                <a:cs typeface="Khmer OS Muol Light" pitchFamily="2" charset="0"/>
              </a:rPr>
              <a:t>៥</a:t>
            </a:r>
            <a:r>
              <a:rPr lang="ca-ES" sz="2200" dirty="0">
                <a:latin typeface="Khmer OS Muol Light" pitchFamily="2" charset="0"/>
                <a:cs typeface="Khmer OS Muol Light" pitchFamily="2" charset="0"/>
              </a:rPr>
              <a:t> : </a:t>
            </a:r>
            <a:r>
              <a:rPr lang="km-KH" sz="22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សង្ខេប សន្និដ្ឋាន និងការផ្ដល់អនុសាសន៍ </a:t>
            </a:r>
            <a:endParaRPr lang="en-US" sz="2200" dirty="0"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D66EBD-A2FB-4C8C-979C-7EF8CEC0A88C}"/>
              </a:ext>
            </a:extLst>
          </p:cNvPr>
          <p:cNvSpPr txBox="1">
            <a:spLocks/>
          </p:cNvSpPr>
          <p:nvPr/>
        </p:nvSpPr>
        <p:spPr>
          <a:xfrm>
            <a:off x="1828800" y="1371600"/>
            <a:ext cx="8534400" cy="4984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endParaRPr lang="km-KH" sz="1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C3877-C6BF-4B34-8CDB-522AF3A2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0849" y="6340475"/>
            <a:ext cx="685801" cy="365125"/>
          </a:xfrm>
        </p:spPr>
        <p:txBody>
          <a:bodyPr/>
          <a:lstStyle/>
          <a:p>
            <a:pPr algn="ctr"/>
            <a:r>
              <a:rPr lang="km-KH" sz="1600" dirty="0">
                <a:solidFill>
                  <a:schemeClr val="tx1"/>
                </a:solidFill>
                <a:latin typeface="Khmer OS Muol Light" pitchFamily="2" charset="0"/>
                <a:cs typeface="Khmer OS Muol Light" pitchFamily="2" charset="0"/>
              </a:rPr>
              <a:t>៣១</a:t>
            </a:r>
            <a:endParaRPr lang="en-US" sz="1600" dirty="0">
              <a:solidFill>
                <a:schemeClr val="tx1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5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914400"/>
            <a:ext cx="84582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m-KH" sz="1800" dirty="0">
                <a:latin typeface="Khmer OS Muol Light" pitchFamily="2" charset="0"/>
                <a:cs typeface="Khmer OS Muol Light" pitchFamily="2" charset="0"/>
              </a:rPr>
              <a:t>៥</a:t>
            </a:r>
            <a:r>
              <a:rPr lang="en-US" sz="1800" dirty="0">
                <a:latin typeface="Khmer OS Muol Light" panose="02000500000000020004" pitchFamily="2" charset="0"/>
                <a:cs typeface="Khmer OS Muol Light" pitchFamily="2" charset="0"/>
              </a:rPr>
              <a:t>.</a:t>
            </a:r>
            <a:r>
              <a:rPr lang="km-KH" sz="1800" dirty="0">
                <a:latin typeface="Khmer OS Muol Light" pitchFamily="2" charset="0"/>
                <a:cs typeface="Khmer OS Muol Light" pitchFamily="2" charset="0"/>
              </a:rPr>
              <a:t>៣</a:t>
            </a:r>
            <a:r>
              <a:rPr lang="en-US" sz="1800" dirty="0">
                <a:latin typeface="Khmer OS Muol Light" panose="02000500000000020004" pitchFamily="2" charset="0"/>
                <a:cs typeface="Khmer OS Muol Light" pitchFamily="2" charset="0"/>
              </a:rPr>
              <a:t> </a:t>
            </a:r>
            <a:r>
              <a:rPr lang="km-KH" sz="1800" dirty="0">
                <a:latin typeface="Khmer OS Muol Light" pitchFamily="2" charset="0"/>
                <a:cs typeface="Khmer OS Muol Light" pitchFamily="2" charset="0"/>
              </a:rPr>
              <a:t>សំណូមពរ និងការផ្តល់អនុសាសន៍ </a:t>
            </a:r>
            <a:r>
              <a:rPr lang="en-US" sz="1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828800" y="685800"/>
            <a:ext cx="8534400" cy="0"/>
          </a:xfrm>
          <a:prstGeom prst="line">
            <a:avLst/>
          </a:prstGeom>
          <a:ln w="57150" cmpd="thinThick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8800" y="-76200"/>
            <a:ext cx="8534400" cy="838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ca-ES" sz="2200" dirty="0">
                <a:latin typeface="Khmer OS Muol Light" pitchFamily="2" charset="0"/>
                <a:cs typeface="Khmer OS Muol Light" pitchFamily="2" charset="0"/>
              </a:rPr>
              <a:t>ជំពូក </a:t>
            </a:r>
            <a:r>
              <a:rPr lang="km-KH" sz="2200" dirty="0">
                <a:latin typeface="Khmer OS Muol Light" pitchFamily="2" charset="0"/>
                <a:cs typeface="Khmer OS Muol Light" pitchFamily="2" charset="0"/>
              </a:rPr>
              <a:t>៥</a:t>
            </a:r>
            <a:r>
              <a:rPr lang="ca-ES" sz="2200" dirty="0">
                <a:latin typeface="Khmer OS Muol Light" pitchFamily="2" charset="0"/>
                <a:cs typeface="Khmer OS Muol Light" pitchFamily="2" charset="0"/>
              </a:rPr>
              <a:t> : </a:t>
            </a:r>
            <a:r>
              <a:rPr lang="km-KH" sz="22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សង្ខេប សន្និដ្ឋាន និងការផ្ដល់អនុសាសន៍ </a:t>
            </a:r>
            <a:endParaRPr lang="en-US" sz="2200" dirty="0"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D66EBD-A2FB-4C8C-979C-7EF8CEC0A88C}"/>
              </a:ext>
            </a:extLst>
          </p:cNvPr>
          <p:cNvSpPr txBox="1">
            <a:spLocks/>
          </p:cNvSpPr>
          <p:nvPr/>
        </p:nvSpPr>
        <p:spPr>
          <a:xfrm>
            <a:off x="1828800" y="1263652"/>
            <a:ext cx="8534400" cy="4984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ដើម្បីធ្វើឲ្យគេហទំព័រមានដំណើរការល្អ និងមានលក្ខណៈប្រសើរថែមទៀតនោះគួរតែជ្រើសរើសអ្នកជំនាញផ្នែកព័ត៌មានវិទ្យា ដើម្បីថែរក្សាគេហទំព័រ និងយល់ដឹងពីការប្រើប្រាស់កាន់តែច្បាស់ដូចជា ការបញ្ជូលទិន្នន័យ លុប កែប្រែ ស្វែង</a:t>
            </a:r>
            <a:r>
              <a:rPr lang="ca-E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</a:t>
            </a: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</a:t>
            </a:r>
            <a:r>
              <a:rPr lang="ca-E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និងគ្រប់គ្រងទិន្នន័យរបស់ក្រុមហ៊ុនឲ្យកាន់តែមានរបៀបរៀបរយ។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ចំពោះ</a:t>
            </a:r>
            <a:r>
              <a:rPr lang="ca-E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</a:t>
            </a: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ា</a:t>
            </a:r>
            <a:r>
              <a:rPr lang="ca-E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</a:t>
            </a: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ការពារ និងថែរក្សាប្រព័ន្ធឲ្យមានសុវត្តិភាពល្អ ដើម្បីការពារពីការជ្រៀតចូលរបស់ </a:t>
            </a:r>
            <a:r>
              <a:rPr lang="en-US" sz="1800" dirty="0">
                <a:latin typeface="Khmer OS Siemreap" pitchFamily="2" charset="0"/>
                <a:cs typeface="Khmer OS Siemreap" pitchFamily="2" charset="0"/>
              </a:rPr>
              <a:t>Hacker, Virus, Spyware </a:t>
            </a:r>
            <a:r>
              <a:rPr lang="km-KH" sz="1800" dirty="0">
                <a:latin typeface="Khmer OS Siemreap" pitchFamily="2" charset="0"/>
                <a:cs typeface="Khmer OS Siemreap" pitchFamily="2" charset="0"/>
              </a:rPr>
              <a:t>ផ្សេងៗ គឺតម្រូវឲ្យម្ចាស់ក្រុមហ៊ុនធ្វើចុះឈ្មោះដើម្បីធ្វើការទិញ </a:t>
            </a:r>
            <a:r>
              <a:rPr lang="en-US" sz="1800" dirty="0">
                <a:latin typeface="Khmer OS Siemreap" pitchFamily="2" charset="0"/>
                <a:cs typeface="Khmer OS Siemreap" pitchFamily="2" charset="0"/>
              </a:rPr>
              <a:t>Domain </a:t>
            </a:r>
            <a:r>
              <a:rPr lang="km-KH" sz="1800" dirty="0">
                <a:latin typeface="Khmer OS Siemreap" pitchFamily="2" charset="0"/>
                <a:cs typeface="Khmer OS Siemreap" pitchFamily="2" charset="0"/>
              </a:rPr>
              <a:t>និងទិញប្រព័ន្ធការពារសុវត្តិភាពនៅលើគេហទំព័រ </a:t>
            </a:r>
            <a:r>
              <a:rPr lang="en-US" sz="1800" dirty="0">
                <a:latin typeface="Khmer OS Siemreap" pitchFamily="2" charset="0"/>
                <a:cs typeface="Khmer OS Siemreap" pitchFamily="2" charset="0"/>
              </a:rPr>
              <a:t>https </a:t>
            </a:r>
            <a:r>
              <a:rPr lang="km-KH" sz="1800" dirty="0">
                <a:latin typeface="Khmer OS Siemreap" pitchFamily="2" charset="0"/>
                <a:cs typeface="Khmer OS Siemreap" pitchFamily="2" charset="0"/>
              </a:rPr>
              <a:t>ព្រមទាំងគម្រោង </a:t>
            </a:r>
            <a:r>
              <a:rPr lang="en-US" sz="1800" dirty="0">
                <a:latin typeface="Khmer OS Siemreap" pitchFamily="2" charset="0"/>
                <a:cs typeface="Khmer OS Siemreap" pitchFamily="2" charset="0"/>
              </a:rPr>
              <a:t>Backup</a:t>
            </a:r>
            <a:r>
              <a:rPr lang="km-KH" sz="1800" dirty="0">
                <a:latin typeface="Khmer OS Siemreap" pitchFamily="2" charset="0"/>
                <a:cs typeface="Khmer OS Siemreap" pitchFamily="2" charset="0"/>
              </a:rPr>
              <a:t>​ទិន្នន័យ ផងដែរ</a:t>
            </a:r>
            <a:r>
              <a:rPr lang="en-US" sz="1800" dirty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sz="1800" dirty="0">
                <a:latin typeface="Khmer OS Siemreap" pitchFamily="2" charset="0"/>
                <a:cs typeface="Khmer OS Siemreap" pitchFamily="2" charset="0"/>
              </a:rPr>
              <a:t>ដូចជា </a:t>
            </a:r>
            <a:r>
              <a:rPr lang="en-US" sz="1800" dirty="0">
                <a:latin typeface="Khmer OS Siemreap" pitchFamily="2" charset="0"/>
                <a:cs typeface="Khmer OS Siemreap" pitchFamily="2" charset="0"/>
              </a:rPr>
              <a:t>Godaddy</a:t>
            </a:r>
            <a:r>
              <a:rPr lang="km-KH" sz="1800" dirty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en-US" sz="1800" dirty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sz="1800" dirty="0">
                <a:latin typeface="Khmer OS Siemreap" pitchFamily="2" charset="0"/>
                <a:cs typeface="Khmer OS Siemreap" pitchFamily="2" charset="0"/>
              </a:rPr>
              <a:t>។</a:t>
            </a:r>
            <a:endParaRPr lang="en-US" sz="1800" u="sng" dirty="0">
              <a:latin typeface="Khmer OS Siemreap" panose="02000500000000020004" pitchFamily="2" charset="0"/>
              <a:cs typeface="Khmer OS Siemreap" pitchFamily="2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3DD7E-1FC6-4639-B736-795B0677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0849" y="6340475"/>
            <a:ext cx="685801" cy="365125"/>
          </a:xfrm>
        </p:spPr>
        <p:txBody>
          <a:bodyPr/>
          <a:lstStyle/>
          <a:p>
            <a:pPr algn="ctr"/>
            <a:r>
              <a:rPr lang="km-KH" sz="1600" dirty="0">
                <a:solidFill>
                  <a:schemeClr val="tx1"/>
                </a:solidFill>
                <a:latin typeface="Khmer OS Muol Light" pitchFamily="2" charset="0"/>
                <a:cs typeface="Khmer OS Muol Light" pitchFamily="2" charset="0"/>
              </a:rPr>
              <a:t>៣២</a:t>
            </a:r>
            <a:endParaRPr lang="en-US" sz="1600" dirty="0">
              <a:solidFill>
                <a:schemeClr val="tx1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58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914400"/>
            <a:ext cx="8458200" cy="3492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m-KH" sz="1800" dirty="0">
                <a:latin typeface="Khmer OS Muol Light" pitchFamily="2" charset="0"/>
                <a:cs typeface="Khmer OS Muol Light" pitchFamily="2" charset="0"/>
              </a:rPr>
              <a:t>៥.៤ តម្រូវការរបស់ប្រព័ន្ធ </a:t>
            </a:r>
            <a:r>
              <a:rPr lang="en-US" sz="1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828800" y="685800"/>
            <a:ext cx="8534400" cy="0"/>
          </a:xfrm>
          <a:prstGeom prst="line">
            <a:avLst/>
          </a:prstGeom>
          <a:ln w="57150" cmpd="thinThick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8800" y="-76200"/>
            <a:ext cx="8534400" cy="838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ca-ES" sz="2200" dirty="0">
                <a:latin typeface="Khmer OS Muol Light" pitchFamily="2" charset="0"/>
                <a:cs typeface="Khmer OS Muol Light" pitchFamily="2" charset="0"/>
              </a:rPr>
              <a:t>ជំពូក </a:t>
            </a:r>
            <a:r>
              <a:rPr lang="km-KH" sz="2200" dirty="0">
                <a:latin typeface="Khmer OS Muol Light" pitchFamily="2" charset="0"/>
                <a:cs typeface="Khmer OS Muol Light" pitchFamily="2" charset="0"/>
              </a:rPr>
              <a:t>៥</a:t>
            </a:r>
            <a:r>
              <a:rPr lang="ca-ES" sz="2200" dirty="0">
                <a:latin typeface="Khmer OS Muol Light" pitchFamily="2" charset="0"/>
                <a:cs typeface="Khmer OS Muol Light" pitchFamily="2" charset="0"/>
              </a:rPr>
              <a:t> : </a:t>
            </a:r>
            <a:r>
              <a:rPr lang="km-KH" sz="22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សង្ខេប សន្និដ្ឋាន និងការផ្ដល់អនុសាសន៍ </a:t>
            </a:r>
            <a:endParaRPr lang="en-US" sz="2200" dirty="0"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D66EBD-A2FB-4C8C-979C-7EF8CEC0A88C}"/>
              </a:ext>
            </a:extLst>
          </p:cNvPr>
          <p:cNvSpPr txBox="1">
            <a:spLocks/>
          </p:cNvSpPr>
          <p:nvPr/>
        </p:nvSpPr>
        <p:spPr>
          <a:xfrm>
            <a:off x="1828800" y="1263652"/>
            <a:ext cx="8534400" cy="717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km-KH" sz="1800" dirty="0">
                <a:latin typeface="Khmer OS Siemreap" panose="02000500000000020004" pitchFamily="2" charset="0"/>
                <a:cs typeface="Khmer OS Siemreap" pitchFamily="2" charset="0"/>
              </a:rPr>
              <a:t>សម្រាប់ដំណើរការគេហទំព័រនេះក្រុមហ៊ុនត្រូវមានកុំព្យូទ័របំពេញលក្ខណៈដែលពាក់ព័ន្ធដូចជា៖</a:t>
            </a:r>
            <a:endParaRPr lang="en-US" sz="1800" dirty="0">
              <a:latin typeface="Khmer OS Siemreap" panose="02000500000000020004" pitchFamily="2" charset="0"/>
              <a:cs typeface="Khmer OS Siemreap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E813684-004A-3E34-D23A-A6839B7154FF}"/>
              </a:ext>
            </a:extLst>
          </p:cNvPr>
          <p:cNvSpPr txBox="1">
            <a:spLocks/>
          </p:cNvSpPr>
          <p:nvPr/>
        </p:nvSpPr>
        <p:spPr>
          <a:xfrm>
            <a:off x="2133600" y="1926361"/>
            <a:ext cx="4800600" cy="4540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latin typeface="Khmer OS Siemreap" panose="02000500000000020004" pitchFamily="2" charset="0"/>
                <a:cs typeface="Khmer OS Siemreap" pitchFamily="2" charset="0"/>
              </a:rPr>
              <a:t>Hardware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>
                <a:latin typeface="Khmer OS Siemreap" panose="02000500000000020004" pitchFamily="2" charset="0"/>
                <a:cs typeface="Khmer OS Siemreap" pitchFamily="2" charset="0"/>
              </a:rPr>
              <a:t>CPU Intel</a:t>
            </a: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®</a:t>
            </a: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Core i3 Processor more </a:t>
            </a:r>
            <a:endParaRPr lang="km-KH" sz="1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RAM 4GB more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SSD / HDD 128GB more</a:t>
            </a:r>
            <a:endParaRPr lang="km-KH" sz="1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Monitor 14-inch more</a:t>
            </a:r>
            <a:endParaRPr lang="km-KH" sz="1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Keyboard, Mouse</a:t>
            </a:r>
            <a:endParaRPr lang="km-KH" sz="1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Network Card 10/100</a:t>
            </a:r>
            <a:endParaRPr lang="km-KH" sz="1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Network Cable / Wireless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E2AC93-600B-9F30-D97A-773CFF9FAEBC}"/>
              </a:ext>
            </a:extLst>
          </p:cNvPr>
          <p:cNvSpPr txBox="1">
            <a:spLocks/>
          </p:cNvSpPr>
          <p:nvPr/>
        </p:nvSpPr>
        <p:spPr>
          <a:xfrm>
            <a:off x="6781800" y="1989712"/>
            <a:ext cx="5022273" cy="4540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Software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Khmer OS Muol Light" panose="02000500000000020004" pitchFamily="2" charset="0"/>
                <a:cs typeface="Khmer OS Muol Light" pitchFamily="2" charset="0"/>
              </a:rPr>
              <a:t>Client</a:t>
            </a:r>
          </a:p>
          <a:p>
            <a:pPr lvl="2" algn="just">
              <a:lnSpc>
                <a:spcPct val="150000"/>
              </a:lnSpc>
            </a:pPr>
            <a:r>
              <a:rPr lang="en-US" sz="1800" dirty="0">
                <a:latin typeface="Khmer OS Muol Light" panose="02000500000000020004" pitchFamily="2" charset="0"/>
                <a:cs typeface="Khmer OS Muol Light" pitchFamily="2" charset="0"/>
              </a:rPr>
              <a:t>Microsoft Edge</a:t>
            </a:r>
            <a:endParaRPr lang="km-KH" sz="1800" dirty="0">
              <a:latin typeface="Khmer OS Muol Light" panose="02000500000000020004" pitchFamily="2" charset="0"/>
              <a:cs typeface="Khmer OS Muol Light" pitchFamily="2" charset="0"/>
            </a:endParaRPr>
          </a:p>
          <a:p>
            <a:pPr lvl="2" algn="just">
              <a:lnSpc>
                <a:spcPct val="150000"/>
              </a:lnSpc>
            </a:pPr>
            <a:r>
              <a:rPr lang="en-US" sz="1800" dirty="0">
                <a:latin typeface="Khmer OS Muol Light" panose="02000500000000020004" pitchFamily="2" charset="0"/>
                <a:cs typeface="Khmer OS Muol Light" pitchFamily="2" charset="0"/>
              </a:rPr>
              <a:t>Firefox</a:t>
            </a:r>
            <a:endParaRPr lang="km-KH" sz="1800" dirty="0">
              <a:latin typeface="Khmer OS Muol Light" panose="02000500000000020004" pitchFamily="2" charset="0"/>
              <a:cs typeface="Khmer OS Muol Light" pitchFamily="2" charset="0"/>
            </a:endParaRPr>
          </a:p>
          <a:p>
            <a:pPr lvl="2" algn="just">
              <a:lnSpc>
                <a:spcPct val="150000"/>
              </a:lnSpc>
            </a:pPr>
            <a:r>
              <a:rPr lang="en-US" sz="1800" dirty="0">
                <a:latin typeface="Khmer OS Muol Light" panose="02000500000000020004" pitchFamily="2" charset="0"/>
                <a:cs typeface="Khmer OS Muol Light" pitchFamily="2" charset="0"/>
              </a:rPr>
              <a:t>Opera</a:t>
            </a:r>
            <a:endParaRPr lang="km-KH" sz="1800" dirty="0">
              <a:latin typeface="Khmer OS Muol Light" panose="02000500000000020004" pitchFamily="2" charset="0"/>
              <a:cs typeface="Khmer OS Muol Light" pitchFamily="2" charset="0"/>
            </a:endParaRPr>
          </a:p>
          <a:p>
            <a:pPr lvl="2" algn="just">
              <a:lnSpc>
                <a:spcPct val="150000"/>
              </a:lnSpc>
            </a:pPr>
            <a:r>
              <a:rPr lang="en-US" sz="1800" dirty="0">
                <a:latin typeface="Khmer OS Muol Light" panose="02000500000000020004" pitchFamily="2" charset="0"/>
                <a:cs typeface="Khmer OS Muol Light" pitchFamily="2" charset="0"/>
              </a:rPr>
              <a:t>Google Chrome or Other</a:t>
            </a:r>
          </a:p>
          <a:p>
            <a:pPr marL="914400" lvl="2" indent="0" algn="just">
              <a:lnSpc>
                <a:spcPct val="150000"/>
              </a:lnSpc>
              <a:buNone/>
            </a:pPr>
            <a:endParaRPr lang="en-US" sz="1800" dirty="0">
              <a:latin typeface="Khmer OS Muol Light" panose="02000500000000020004" pitchFamily="2" charset="0"/>
              <a:cs typeface="Khmer OS Muol Light" pitchFamily="2" charset="0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92DD6F72-E580-4CB4-B790-9C509303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0849" y="6340475"/>
            <a:ext cx="685801" cy="365125"/>
          </a:xfrm>
        </p:spPr>
        <p:txBody>
          <a:bodyPr/>
          <a:lstStyle/>
          <a:p>
            <a:pPr algn="ctr"/>
            <a:r>
              <a:rPr lang="km-KH" sz="1600" dirty="0">
                <a:solidFill>
                  <a:schemeClr val="tx1"/>
                </a:solidFill>
                <a:latin typeface="Khmer OS Muol Light" pitchFamily="2" charset="0"/>
                <a:cs typeface="Khmer OS Muol Light" pitchFamily="2" charset="0"/>
              </a:rPr>
              <a:t>៣៣</a:t>
            </a:r>
            <a:endParaRPr lang="en-US" sz="1600" dirty="0">
              <a:solidFill>
                <a:schemeClr val="tx1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1" y="2667002"/>
            <a:ext cx="7886700" cy="841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m-KH" sz="4000" dirty="0">
                <a:latin typeface="Khmer OS Muol Light" pitchFamily="2" charset="0"/>
                <a:cs typeface="Khmer OS Muol Light" pitchFamily="2" charset="0"/>
              </a:rPr>
              <a:t>សូមអរគុណ !</a:t>
            </a:r>
            <a:endParaRPr lang="en-US" sz="4000" dirty="0"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52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1" y="2667002"/>
            <a:ext cx="7886700" cy="841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m-KH" sz="4000" dirty="0">
                <a:latin typeface="Khmer OS Muol Light" pitchFamily="2" charset="0"/>
                <a:cs typeface="Khmer OS Muol Light" pitchFamily="2" charset="0"/>
              </a:rPr>
              <a:t>ការបង្ហាញពីប្រព័ន្ធ</a:t>
            </a:r>
            <a:endParaRPr lang="en-US" sz="4000" dirty="0"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29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882649"/>
            <a:ext cx="8534400" cy="5487985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50000"/>
              </a:lnSpc>
              <a:buNone/>
            </a:pPr>
            <a:r>
              <a:rPr lang="km-KH" sz="1800" dirty="0">
                <a:latin typeface="Khmer OS Muol Light" pitchFamily="2" charset="0"/>
                <a:cs typeface="Khmer OS Muol Light" pitchFamily="2" charset="0"/>
              </a:rPr>
              <a:t>១</a:t>
            </a:r>
            <a:r>
              <a:rPr lang="en-US" sz="1800" dirty="0">
                <a:latin typeface="Khmer OS Muol Light" pitchFamily="2" charset="0"/>
                <a:cs typeface="Khmer OS Muol Light" pitchFamily="2" charset="0"/>
              </a:rPr>
              <a:t>.</a:t>
            </a:r>
            <a:r>
              <a:rPr lang="km-KH" sz="1800" dirty="0">
                <a:latin typeface="Khmer OS Muol Light" pitchFamily="2" charset="0"/>
                <a:cs typeface="Khmer OS Muol Light" pitchFamily="2" charset="0"/>
              </a:rPr>
              <a:t>២</a:t>
            </a:r>
            <a:r>
              <a:rPr lang="en-US" sz="1800" dirty="0"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1800" dirty="0">
                <a:latin typeface="Khmer OS Muol Light" panose="02000500000000020004" pitchFamily="2" charset="0"/>
                <a:cs typeface="Khmer OS Muol Light" pitchFamily="2" charset="0"/>
              </a:rPr>
              <a:t>ចំណោទបញ្ហានៃការសិក្សា</a:t>
            </a:r>
            <a:endParaRPr lang="km-KH" sz="1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1">
              <a:lnSpc>
                <a:spcPct val="150000"/>
              </a:lnSpc>
            </a:pP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មិនទាន់មានគេហទំព័រផ្សព្វផ្សាយ និងលក់ផលិតផលតាមរយៈអនឡាញនៅឡើយ</a:t>
            </a:r>
            <a:endParaRPr lang="en-US" sz="1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1">
              <a:lnSpc>
                <a:spcPct val="150000"/>
              </a:lnSpc>
            </a:pP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មិនដឹងពីចំនួនទំនិញជាក់លាក់នៅក្នុងឃ្លាំង</a:t>
            </a:r>
            <a:endParaRPr lang="en-US" sz="1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1">
              <a:lnSpc>
                <a:spcPct val="150000"/>
              </a:lnSpc>
            </a:pP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ពិបាកស្វែងរកផលិតផល និងតម្លៃរបស់ផលិតផលនីមួយៗ</a:t>
            </a:r>
          </a:p>
          <a:p>
            <a:pPr lvl="1">
              <a:lnSpc>
                <a:spcPct val="150000"/>
              </a:lnSpc>
            </a:pP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ការផ្សព្វផ្សាយមិនសូវមានភាពទំលំទូលាយ</a:t>
            </a:r>
            <a:endParaRPr lang="en-US" sz="1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1">
              <a:lnSpc>
                <a:spcPct val="150000"/>
              </a:lnSpc>
            </a:pP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ខាតបង់ប្រាក់កាក់ច្រើនទៅលើលិខិតប័ណ្ណ ឬតាមរយៈមធ្យោបាយផ្សព្វផ្សាយផ្សេងៗ</a:t>
            </a:r>
          </a:p>
          <a:p>
            <a:pPr lvl="1">
              <a:lnSpc>
                <a:spcPct val="150000"/>
              </a:lnSpc>
            </a:pP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ពិបាកក្នុងការផ្សព្វផ្សាយផលិតផលថ្មីៗ</a:t>
            </a:r>
          </a:p>
          <a:p>
            <a:pPr lvl="1">
              <a:lnSpc>
                <a:spcPct val="150000"/>
              </a:lnSpc>
            </a:pP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មិនទាន់អាចគ្រប់គ្រងពីការកម្មង់របស់អតិថិជនបាននៅឡើយ</a:t>
            </a:r>
          </a:p>
          <a:p>
            <a:pPr lvl="1">
              <a:lnSpc>
                <a:spcPct val="150000"/>
              </a:lnSpc>
            </a:pP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មិនទាន់មានដឹងអំពីតំបន់នៃការកម្មង់ទំនិញរបស់អតិថិជន</a:t>
            </a:r>
          </a:p>
          <a:p>
            <a:pPr lvl="1">
              <a:lnSpc>
                <a:spcPct val="150000"/>
              </a:lnSpc>
            </a:pP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មិនអាចលក់ផលិតផលតាមអនឡាញបានដោយទូទាត់សាច់ប្រាក់                          តាមរយៈ វីសាកាត ឬម៉ាស្ទ័រកាត</a:t>
            </a:r>
            <a:endParaRPr lang="en-US" sz="1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1">
              <a:lnSpc>
                <a:spcPct val="150000"/>
              </a:lnSpc>
            </a:pPr>
            <a:r>
              <a:rPr lang="km-KH" sz="1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មិនទាន់មានរបាយការណ៍លក់ដូរច្បាស់លាស់។</a:t>
            </a:r>
          </a:p>
          <a:p>
            <a:pPr marL="0" indent="0">
              <a:lnSpc>
                <a:spcPct val="150000"/>
              </a:lnSpc>
              <a:buNone/>
            </a:pPr>
            <a:endParaRPr lang="km-KH" sz="1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F0FBC7E6-D99D-4C00-94C0-D45ECC04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70637"/>
            <a:ext cx="685801" cy="365125"/>
          </a:xfrm>
        </p:spPr>
        <p:txBody>
          <a:bodyPr/>
          <a:lstStyle/>
          <a:p>
            <a:pPr algn="ctr"/>
            <a:r>
              <a:rPr lang="km-KH" sz="1600" dirty="0">
                <a:solidFill>
                  <a:schemeClr val="tx1"/>
                </a:solidFill>
                <a:latin typeface="Khmer OS Muol Light" pitchFamily="2" charset="0"/>
                <a:cs typeface="Khmer OS Muol Light" pitchFamily="2" charset="0"/>
              </a:rPr>
              <a:t>២</a:t>
            </a:r>
            <a:endParaRPr lang="en-US" sz="1600" dirty="0">
              <a:solidFill>
                <a:schemeClr val="tx1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828800" y="685800"/>
            <a:ext cx="8534400" cy="0"/>
          </a:xfrm>
          <a:prstGeom prst="line">
            <a:avLst/>
          </a:prstGeom>
          <a:ln w="57150" cmpd="thinThick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752600" y="0"/>
            <a:ext cx="4343400" cy="8734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ca-ES" sz="220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ជំពូក ១ : </a:t>
            </a:r>
            <a:r>
              <a:rPr lang="km-KH" sz="220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សេចក្តី</a:t>
            </a:r>
            <a:r>
              <a:rPr lang="ca-ES" sz="220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ផ្តើម</a:t>
            </a:r>
            <a:endParaRPr lang="en-US" sz="2200" dirty="0"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41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0" y="2590800"/>
            <a:ext cx="4114800" cy="3612500"/>
          </a:xfrm>
        </p:spPr>
        <p:txBody>
          <a:bodyPr>
            <a:noAutofit/>
          </a:bodyPr>
          <a:lstStyle/>
          <a:p>
            <a:pPr algn="just" hangingPunct="0">
              <a:lnSpc>
                <a:spcPct val="150000"/>
              </a:lnSpc>
              <a:spcBef>
                <a:spcPts val="0"/>
              </a:spcBef>
            </a:pPr>
            <a:r>
              <a:rPr lang="km-KH" sz="1800" dirty="0">
                <a:latin typeface="Khmer OS Siemreap" panose="02000500000000020004" pitchFamily="2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អាចប្រម៉ូតផ្សព្វផ្សាយផលិតផលថ្មីៗបាន</a:t>
            </a:r>
          </a:p>
          <a:p>
            <a:pPr algn="just" hangingPunct="0">
              <a:lnSpc>
                <a:spcPct val="150000"/>
              </a:lnSpc>
              <a:spcBef>
                <a:spcPts val="0"/>
              </a:spcBef>
            </a:pPr>
            <a:r>
              <a:rPr lang="km-KH" sz="1800" dirty="0">
                <a:latin typeface="Khmer OS Siemreap" panose="02000500000000020004" pitchFamily="2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អាច </a:t>
            </a:r>
            <a:r>
              <a:rPr lang="en-US" sz="1800" dirty="0">
                <a:latin typeface="Khmer OS Siemreap" panose="02000500000000020004" pitchFamily="2" charset="0"/>
                <a:ea typeface="Times New Roman" panose="02020603050405020304" pitchFamily="18" charset="0"/>
                <a:cs typeface="Khmer OS Siemreap" panose="02000500000000020004" pitchFamily="2" charset="0"/>
              </a:rPr>
              <a:t>Search  </a:t>
            </a:r>
            <a:r>
              <a:rPr lang="km-KH" sz="1800" dirty="0">
                <a:latin typeface="Khmer OS Siemreap" panose="02000500000000020004" pitchFamily="2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មើលការកម្ម៉ង់របស់ </a:t>
            </a:r>
            <a:r>
              <a:rPr lang="en-US" sz="1800" dirty="0">
                <a:latin typeface="Khmer OS Siemreap" panose="02000500000000020004" pitchFamily="2" charset="0"/>
                <a:ea typeface="Times New Roman" panose="02020603050405020304" pitchFamily="18" charset="0"/>
                <a:cs typeface="Khmer OS Siemreap" panose="02000500000000020004" pitchFamily="2" charset="0"/>
              </a:rPr>
              <a:t>User</a:t>
            </a:r>
            <a:endParaRPr lang="km-KH" sz="1800" dirty="0">
              <a:latin typeface="Khmer OS Siemreap" panose="02000500000000020004" pitchFamily="2" charset="0"/>
              <a:ea typeface="Times New Roman" panose="02020603050405020304" pitchFamily="18" charset="0"/>
              <a:cs typeface="Khmer OS Siemreap" panose="02000500000000020004" pitchFamily="2" charset="0"/>
            </a:endParaRPr>
          </a:p>
          <a:p>
            <a:pPr algn="just" hangingPunct="0">
              <a:lnSpc>
                <a:spcPct val="150000"/>
              </a:lnSpc>
              <a:spcBef>
                <a:spcPts val="0"/>
              </a:spcBef>
            </a:pPr>
            <a:r>
              <a:rPr lang="km-KH" sz="1800" dirty="0">
                <a:latin typeface="Khmer OS Siemreap" panose="02000500000000020004" pitchFamily="2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អាចអោយអតិថិជនបញ្ចូលតំបន់ពីការកម្មង់ទំនិញរបស់គាត់បាន</a:t>
            </a:r>
          </a:p>
          <a:p>
            <a:pPr algn="just" hangingPunct="0">
              <a:lnSpc>
                <a:spcPct val="150000"/>
              </a:lnSpc>
              <a:spcBef>
                <a:spcPts val="0"/>
              </a:spcBef>
            </a:pPr>
            <a:r>
              <a:rPr lang="km-KH" sz="1800" dirty="0">
                <a:latin typeface="Khmer OS Siemreap" panose="02000500000000020004" pitchFamily="2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អាចលក់ផលិតផលតាមរយៈអនឡាញបាន</a:t>
            </a:r>
          </a:p>
          <a:p>
            <a:pPr algn="just" hangingPunct="0">
              <a:lnSpc>
                <a:spcPct val="150000"/>
              </a:lnSpc>
              <a:spcBef>
                <a:spcPts val="0"/>
              </a:spcBef>
            </a:pPr>
            <a:r>
              <a:rPr lang="km-KH" sz="1800" dirty="0">
                <a:latin typeface="Khmer OS Siemreap" panose="02000500000000020004" pitchFamily="2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មានរបាយការណ៍លក់ដូរ ប្រចាំថ្ងៃ ខែ ឆ្នាំ។ </a:t>
            </a:r>
          </a:p>
          <a:p>
            <a:pPr marL="0" indent="0" algn="just" hangingPunct="0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>
              <a:latin typeface="Khmer OS Siemreap" panose="02000500000000020004" pitchFamily="2" charset="0"/>
              <a:ea typeface="Times New Roman" panose="02020603050405020304" pitchFamily="18" charset="0"/>
              <a:cs typeface="Khmer OS Siemreap" panose="02000500000000020004" pitchFamily="2" charset="0"/>
            </a:endParaRPr>
          </a:p>
          <a:p>
            <a:pPr algn="just" hangingPunct="0">
              <a:lnSpc>
                <a:spcPct val="150000"/>
              </a:lnSpc>
              <a:spcBef>
                <a:spcPts val="0"/>
              </a:spcBef>
            </a:pPr>
            <a:endParaRPr lang="en-US" sz="1800" dirty="0">
              <a:latin typeface="Khmer OS Siemreap" panose="02000500000000020004" pitchFamily="2" charset="0"/>
              <a:ea typeface="Times New Roman" panose="02020603050405020304" pitchFamily="18" charset="0"/>
              <a:cs typeface="Khmer OS Siemreap" panose="02000500000000020004" pitchFamily="2" charset="0"/>
            </a:endParaRPr>
          </a:p>
          <a:p>
            <a:pPr marL="0" indent="0" algn="just" hangingPunct="0">
              <a:lnSpc>
                <a:spcPct val="150000"/>
              </a:lnSpc>
              <a:spcBef>
                <a:spcPts val="0"/>
              </a:spcBef>
              <a:buNone/>
            </a:pPr>
            <a:endParaRPr lang="km-KH" sz="1800" dirty="0">
              <a:latin typeface="Khmer OS Siemreap" panose="02000500000000020004" pitchFamily="2" charset="0"/>
              <a:ea typeface="Times New Roman" panose="02020603050405020304" pitchFamily="18" charset="0"/>
              <a:cs typeface="Khmer OS Siemreap" panose="02000500000000020004" pitchFamily="2" charset="0"/>
            </a:endParaRP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93DB98A1-8757-4CD8-9E61-F473FFD1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21094"/>
            <a:ext cx="685801" cy="365125"/>
          </a:xfrm>
        </p:spPr>
        <p:txBody>
          <a:bodyPr/>
          <a:lstStyle/>
          <a:p>
            <a:pPr algn="ctr"/>
            <a:r>
              <a:rPr lang="km-KH" sz="1600" dirty="0">
                <a:solidFill>
                  <a:schemeClr val="tx1"/>
                </a:solidFill>
                <a:latin typeface="Khmer OS Muol Light" pitchFamily="2" charset="0"/>
                <a:cs typeface="Khmer OS Muol Light" pitchFamily="2" charset="0"/>
              </a:rPr>
              <a:t>៣</a:t>
            </a:r>
            <a:endParaRPr lang="en-US" sz="1600" dirty="0">
              <a:solidFill>
                <a:schemeClr val="tx1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828800" y="685800"/>
            <a:ext cx="8534400" cy="0"/>
          </a:xfrm>
          <a:prstGeom prst="line">
            <a:avLst/>
          </a:prstGeom>
          <a:ln w="57150" cmpd="thinThick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752600" y="0"/>
            <a:ext cx="4343400" cy="8734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ca-ES" sz="220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ជំពូក ១ : </a:t>
            </a:r>
            <a:r>
              <a:rPr lang="km-KH" sz="220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សេចក្តី</a:t>
            </a:r>
            <a:r>
              <a:rPr lang="ca-ES" sz="220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ផ្តើម</a:t>
            </a:r>
            <a:endParaRPr lang="en-US" sz="2200" dirty="0"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98A4C26-0698-6306-09AE-BCE360857E84}"/>
              </a:ext>
            </a:extLst>
          </p:cNvPr>
          <p:cNvSpPr txBox="1">
            <a:spLocks/>
          </p:cNvSpPr>
          <p:nvPr/>
        </p:nvSpPr>
        <p:spPr>
          <a:xfrm>
            <a:off x="1747934" y="720012"/>
            <a:ext cx="8615265" cy="1718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km-KH" sz="1800" dirty="0">
                <a:latin typeface="Khmer OS Muol Light" panose="02000500000000020004" pitchFamily="2" charset="0"/>
                <a:ea typeface="Calibri"/>
                <a:cs typeface="Khmer OS Muol Light" pitchFamily="2" charset="0"/>
              </a:rPr>
              <a:t>​១</a:t>
            </a:r>
            <a:r>
              <a:rPr lang="en-US" sz="1800" dirty="0">
                <a:latin typeface="Khmer OS Muol Light" panose="02000500000000020004" pitchFamily="2" charset="0"/>
                <a:ea typeface="Calibri"/>
                <a:cs typeface="Khmer OS Muol Light" pitchFamily="2" charset="0"/>
              </a:rPr>
              <a:t>.</a:t>
            </a:r>
            <a:r>
              <a:rPr lang="km-KH" sz="1800" dirty="0">
                <a:latin typeface="Khmer OS Muol Light" panose="02000500000000020004" pitchFamily="2" charset="0"/>
                <a:ea typeface="Calibri"/>
                <a:cs typeface="Khmer OS Muol Light" pitchFamily="2" charset="0"/>
              </a:rPr>
              <a:t>៣</a:t>
            </a:r>
            <a:r>
              <a:rPr lang="en-US" sz="1800" dirty="0">
                <a:latin typeface="Khmer OS Muol Light" panose="02000500000000020004" pitchFamily="2" charset="0"/>
                <a:ea typeface="Calibri"/>
                <a:cs typeface="Khmer OS Muol Light" pitchFamily="2" charset="0"/>
              </a:rPr>
              <a:t> </a:t>
            </a:r>
            <a:r>
              <a:rPr lang="km-KH" sz="1800" dirty="0">
                <a:latin typeface="Khmer OS Muol Light" panose="02000500000000020004" pitchFamily="2" charset="0"/>
                <a:ea typeface="Calibri"/>
                <a:cs typeface="Khmer OS Muol Light" pitchFamily="2" charset="0"/>
              </a:rPr>
              <a:t>គោលបំណងនៃការសិក្សា</a:t>
            </a:r>
            <a:r>
              <a:rPr lang="en-US" sz="1800" dirty="0">
                <a:latin typeface="Khmer OS Siemreap" pitchFamily="2" charset="0"/>
                <a:cs typeface="Khmer OS Siemreap" pitchFamily="2" charset="0"/>
              </a:rPr>
              <a:t>	</a:t>
            </a:r>
            <a:endParaRPr lang="km-KH" sz="1800" dirty="0">
              <a:latin typeface="Khmer OS Siemreap" pitchFamily="2" charset="0"/>
              <a:cs typeface="Khmer OS Siemreap" pitchFamily="2" charset="0"/>
            </a:endParaRPr>
          </a:p>
          <a:p>
            <a:pPr marL="0" indent="0" algn="just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1800" dirty="0">
                <a:latin typeface="Khmer OS Siemreap" panose="02000500000000020004" pitchFamily="2" charset="0"/>
                <a:ea typeface="Times New Roman" panose="02020603050405020304" pitchFamily="18" charset="0"/>
                <a:cs typeface="Khmer OS Siemreap" panose="02000500000000020004" pitchFamily="2" charset="0"/>
              </a:rPr>
              <a:t>	ក្រោយពីបានធ្វើការកំណត់នូវបញ្ហាដែលបានជួបប្រទះក្នុងក្រុមហ៊ុន </a:t>
            </a:r>
            <a:r>
              <a:rPr lang="km-KH" sz="1800" b="1" dirty="0">
                <a:latin typeface="Khmer OS Siemreap" panose="02000500000000020004" pitchFamily="2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អាយ អឹម វ៉ាយ​ ត្រេឌីង ឯ.ក </a:t>
            </a:r>
            <a:r>
              <a:rPr lang="km-KH" sz="1800" dirty="0">
                <a:latin typeface="Khmer OS Siemreap" panose="02000500000000020004" pitchFamily="2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ក្រុមសិក្សាស្រាវជ្រាវយើងក៏មានបំណងបង្កើតប្រព័ន្ធគេហទំព័រពាណិជ្ជកម្មអេឡិចត្រូនិក​ ​អនឡាញ​ ដោយប្រើប្រាស់នូវបច្ចេកវិទ្យាព័ត៌មានឲ្យមានលក្ខណៈប្រសើរជាងមុនមានដូចជា៖</a:t>
            </a:r>
            <a:endParaRPr lang="en-US" sz="1800" dirty="0">
              <a:latin typeface="Khmer OS Siemreap" panose="02000500000000020004" pitchFamily="2" charset="0"/>
              <a:ea typeface="Times New Roman" panose="02020603050405020304" pitchFamily="18" charset="0"/>
              <a:cs typeface="Khmer OS Siemreap" panose="02000500000000020004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2EAC99-730B-364E-473B-A581CD2E79B1}"/>
              </a:ext>
            </a:extLst>
          </p:cNvPr>
          <p:cNvSpPr txBox="1">
            <a:spLocks/>
          </p:cNvSpPr>
          <p:nvPr/>
        </p:nvSpPr>
        <p:spPr>
          <a:xfrm>
            <a:off x="1828800" y="2590800"/>
            <a:ext cx="5105400" cy="3772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hangingPunct="0">
              <a:lnSpc>
                <a:spcPct val="150000"/>
              </a:lnSpc>
              <a:spcBef>
                <a:spcPts val="0"/>
              </a:spcBef>
            </a:pPr>
            <a:r>
              <a:rPr lang="km-KH" sz="1800" dirty="0">
                <a:latin typeface="Khmer OS Siemreap" panose="02000500000000020004" pitchFamily="2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បង្កើតគេហទំព័រផ្សព្វផ្សាយនិងលក់ផលិតផលតាមរយៈអនឡាញ</a:t>
            </a:r>
            <a:endParaRPr lang="en-US" sz="1800" dirty="0">
              <a:latin typeface="Khmer OS Siemreap" panose="02000500000000020004" pitchFamily="2" charset="0"/>
              <a:ea typeface="Times New Roman" panose="02020603050405020304" pitchFamily="18" charset="0"/>
              <a:cs typeface="Khmer OS Siemreap" panose="02000500000000020004" pitchFamily="2" charset="0"/>
            </a:endParaRPr>
          </a:p>
          <a:p>
            <a:pPr algn="just" hangingPunct="0">
              <a:lnSpc>
                <a:spcPct val="150000"/>
              </a:lnSpc>
              <a:spcBef>
                <a:spcPts val="0"/>
              </a:spcBef>
            </a:pPr>
            <a:r>
              <a:rPr lang="km-KH" sz="1800" dirty="0">
                <a:latin typeface="Khmer OS Siemreap" panose="02000500000000020004" pitchFamily="2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ដឹងពីចំនួនទំនិញជាក់លាក់នៅក្នុងឃ្លាំង</a:t>
            </a:r>
            <a:endParaRPr lang="en-US" sz="1800" dirty="0">
              <a:latin typeface="Khmer OS Siemreap" panose="02000500000000020004" pitchFamily="2" charset="0"/>
              <a:ea typeface="Times New Roman" panose="02020603050405020304" pitchFamily="18" charset="0"/>
              <a:cs typeface="Khmer OS Siemreap" panose="02000500000000020004" pitchFamily="2" charset="0"/>
            </a:endParaRPr>
          </a:p>
          <a:p>
            <a:pPr algn="just" hangingPunct="0">
              <a:lnSpc>
                <a:spcPct val="150000"/>
              </a:lnSpc>
              <a:spcBef>
                <a:spcPts val="0"/>
              </a:spcBef>
            </a:pPr>
            <a:r>
              <a:rPr lang="km-KH" sz="1800" dirty="0">
                <a:latin typeface="Khmer OS Siemreap" panose="02000500000000020004" pitchFamily="2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ងាយស្រួលស្វែងរកផលិតផលនិងតម្លៃរបស់  ផលិតផលនីមួយៗ</a:t>
            </a:r>
          </a:p>
          <a:p>
            <a:pPr algn="just" hangingPunct="0">
              <a:lnSpc>
                <a:spcPct val="150000"/>
              </a:lnSpc>
              <a:spcBef>
                <a:spcPts val="0"/>
              </a:spcBef>
            </a:pPr>
            <a:r>
              <a:rPr lang="km-KH" sz="1800" dirty="0">
                <a:latin typeface="Khmer OS Siemreap" panose="02000500000000020004" pitchFamily="2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ធ្វើអោយមានភាពទំលំទូលាយក្នុងការផ្សព្វផ្សាយ</a:t>
            </a:r>
          </a:p>
          <a:p>
            <a:pPr algn="just" hangingPunct="0">
              <a:lnSpc>
                <a:spcPct val="150000"/>
              </a:lnSpc>
              <a:spcBef>
                <a:spcPts val="0"/>
              </a:spcBef>
            </a:pPr>
            <a:r>
              <a:rPr lang="km-KH" sz="1800" dirty="0">
                <a:latin typeface="Khmer OS Siemreap" panose="02000500000000020004" pitchFamily="2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មិនចំណាយប្រាក់កាក់ច្រើនទៅលើការធ្វើលិខិតប័ណ្ណ</a:t>
            </a:r>
          </a:p>
          <a:p>
            <a:pPr marL="0" indent="0" algn="just" hangingPunct="0">
              <a:lnSpc>
                <a:spcPct val="150000"/>
              </a:lnSpc>
              <a:spcBef>
                <a:spcPts val="0"/>
              </a:spcBef>
              <a:buNone/>
            </a:pPr>
            <a:endParaRPr lang="km-KH" sz="1800" dirty="0">
              <a:latin typeface="Khmer OS Siemreap" panose="02000500000000020004" pitchFamily="2" charset="0"/>
              <a:ea typeface="Times New Roman" panose="02020603050405020304" pitchFamily="18" charset="0"/>
              <a:cs typeface="Khmer OS Siemreap" panose="02000500000000020004" pitchFamily="2" charset="0"/>
            </a:endParaRPr>
          </a:p>
          <a:p>
            <a:pPr marL="0" indent="0" algn="just" hangingPunct="0">
              <a:lnSpc>
                <a:spcPct val="150000"/>
              </a:lnSpc>
              <a:spcBef>
                <a:spcPts val="0"/>
              </a:spcBef>
              <a:buNone/>
            </a:pPr>
            <a:endParaRPr lang="km-KH" sz="1800" dirty="0">
              <a:latin typeface="Khmer OS Siemreap" panose="02000500000000020004" pitchFamily="2" charset="0"/>
              <a:ea typeface="Times New Roman" panose="02020603050405020304" pitchFamily="18" charset="0"/>
              <a:cs typeface="Khmer OS Siemreap" panose="02000500000000020004" pitchFamily="2" charset="0"/>
            </a:endParaRPr>
          </a:p>
          <a:p>
            <a:pPr algn="just" hangingPunct="0">
              <a:lnSpc>
                <a:spcPct val="150000"/>
              </a:lnSpc>
              <a:spcBef>
                <a:spcPts val="0"/>
              </a:spcBef>
            </a:pPr>
            <a:endParaRPr lang="en-US" sz="1800" dirty="0">
              <a:latin typeface="Khmer OS Siemreap" panose="02000500000000020004" pitchFamily="2" charset="0"/>
              <a:ea typeface="Times New Roman" panose="02020603050405020304" pitchFamily="18" charset="0"/>
              <a:cs typeface="Khmer OS Siemreap" panose="02000500000000020004" pitchFamily="2" charset="0"/>
            </a:endParaRPr>
          </a:p>
          <a:p>
            <a:pPr marL="0" indent="0" algn="just" hangingPunct="0">
              <a:lnSpc>
                <a:spcPct val="150000"/>
              </a:lnSpc>
              <a:spcBef>
                <a:spcPts val="0"/>
              </a:spcBef>
              <a:buNone/>
            </a:pPr>
            <a:endParaRPr lang="km-KH" sz="1800" dirty="0">
              <a:latin typeface="Khmer OS Siemreap" panose="02000500000000020004" pitchFamily="2" charset="0"/>
              <a:ea typeface="Times New Roman" panose="02020603050405020304" pitchFamily="18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sz="1800" dirty="0">
              <a:latin typeface="Khmer OS Siemreap" panose="02000500000000020004" pitchFamily="2" charset="0"/>
              <a:ea typeface="Times New Roman" panose="02020603050405020304" pitchFamily="18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62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808461"/>
            <a:ext cx="8610600" cy="6049535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50000"/>
              </a:lnSpc>
              <a:buNone/>
            </a:pPr>
            <a:r>
              <a:rPr lang="km-KH" sz="1800" dirty="0">
                <a:latin typeface="Khmer OS Muol Light" panose="02000500000000020004" pitchFamily="2" charset="0"/>
                <a:cs typeface="Khmer OS Muol Light" pitchFamily="2" charset="0"/>
              </a:rPr>
              <a:t>១</a:t>
            </a:r>
            <a:r>
              <a:rPr lang="en-US" sz="1800" dirty="0">
                <a:latin typeface="Khmer OS Muol Light" panose="02000500000000020004" pitchFamily="2" charset="0"/>
                <a:cs typeface="Khmer OS Muol Light" pitchFamily="2" charset="0"/>
              </a:rPr>
              <a:t>.</a:t>
            </a:r>
            <a:r>
              <a:rPr lang="km-KH" sz="1800" dirty="0">
                <a:latin typeface="Khmer OS Muol Light" panose="02000500000000020004" pitchFamily="2" charset="0"/>
                <a:cs typeface="Khmer OS Muol Light" pitchFamily="2" charset="0"/>
              </a:rPr>
              <a:t>៤</a:t>
            </a:r>
            <a:r>
              <a:rPr lang="en-US" sz="1800" dirty="0">
                <a:latin typeface="Khmer OS Muol Light" panose="02000500000000020004" pitchFamily="2" charset="0"/>
                <a:cs typeface="Khmer OS Muol Light" pitchFamily="2" charset="0"/>
              </a:rPr>
              <a:t> </a:t>
            </a:r>
            <a:r>
              <a:rPr lang="km-KH" sz="1800" dirty="0">
                <a:latin typeface="Khmer OS Muol Light" panose="02000500000000020004" pitchFamily="2" charset="0"/>
                <a:cs typeface="Khmer OS Muol Light" pitchFamily="2" charset="0"/>
              </a:rPr>
              <a:t>ផលប្រយោជន៍នៃការសិក្សា</a:t>
            </a:r>
            <a:endParaRPr lang="en-US" sz="1800" dirty="0">
              <a:latin typeface="Khmer OS Muol Light" panose="02000500000000020004" pitchFamily="2" charset="0"/>
              <a:cs typeface="Khmer OS Muol Light" pitchFamily="2" charset="0"/>
            </a:endParaRPr>
          </a:p>
          <a:p>
            <a:pPr marL="0" indent="0" hangingPunct="0">
              <a:lnSpc>
                <a:spcPct val="150000"/>
              </a:lnSpc>
              <a:spcBef>
                <a:spcPts val="1200"/>
              </a:spcBef>
              <a:buNone/>
            </a:pPr>
            <a:r>
              <a:rPr lang="km-KH" sz="1800" dirty="0">
                <a:latin typeface="Khmer OS Muol Light" panose="02000500000000020004" pitchFamily="2" charset="0"/>
                <a:ea typeface="Times New Roman" panose="02020603050405020304" pitchFamily="18" charset="-128"/>
                <a:cs typeface="Khmer OS Muol Light" panose="02000500000000020004" pitchFamily="2" charset="0"/>
              </a:rPr>
              <a:t>	ក. </a:t>
            </a:r>
            <a:r>
              <a:rPr lang="km-KH" sz="1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ចំពោះអ្នកសិក្សាស្រាវជ្រាវ</a:t>
            </a:r>
          </a:p>
          <a:p>
            <a:pPr lvl="3" hangingPunct="0">
              <a:lnSpc>
                <a:spcPct val="150000"/>
              </a:lnSpc>
              <a:spcBef>
                <a:spcPts val="1200"/>
              </a:spcBef>
            </a:pPr>
            <a:r>
              <a:rPr lang="km-KH" dirty="0">
                <a:latin typeface="Khmer OS Siemreap" panose="02000500000000020004" pitchFamily="2" charset="0"/>
                <a:ea typeface="Times New Roman" panose="02020603050405020304" pitchFamily="18" charset="-128"/>
                <a:cs typeface="Khmer OS Siemreap" panose="02000500000000020004" pitchFamily="2" charset="0"/>
              </a:rPr>
              <a:t>ផ្តល់នូវបទពិសោធន៏ចំណេះដឹងថ្មីៗជាច្រើនចំពោះការអនុវត្តន៏ជាក់ស្តែងទៅលើប្រព័ន្ធ</a:t>
            </a:r>
          </a:p>
          <a:p>
            <a:pPr lvl="3" hangingPunct="0">
              <a:lnSpc>
                <a:spcPct val="150000"/>
              </a:lnSpc>
              <a:spcBef>
                <a:spcPts val="1200"/>
              </a:spcBef>
            </a:pPr>
            <a:r>
              <a:rPr lang="km-KH" dirty="0">
                <a:latin typeface="Khmer OS Siemreap" panose="02000500000000020004" pitchFamily="2" charset="0"/>
                <a:ea typeface="Times New Roman" panose="02020603050405020304" pitchFamily="18" charset="-128"/>
                <a:cs typeface="Khmer OS Siemreap" panose="02000500000000020004" pitchFamily="2" charset="0"/>
              </a:rPr>
              <a:t>អាចឲ្យយើងដឹងថាតើយើងនៅមានភាពខ្វះខាតនូវចំណុចណាខ្លះដែលយើងត្រូវកែប្រែបន្ថែមទៀតទៅថ្ងៃខាងមុខ</a:t>
            </a:r>
          </a:p>
          <a:p>
            <a:pPr lvl="3" hangingPunct="0">
              <a:lnSpc>
                <a:spcPct val="150000"/>
              </a:lnSpc>
              <a:spcBef>
                <a:spcPts val="1200"/>
              </a:spcBef>
            </a:pPr>
            <a:r>
              <a:rPr lang="km-KH" dirty="0">
                <a:latin typeface="Khmer OS Siemreap" panose="02000500000000020004" pitchFamily="2" charset="0"/>
                <a:ea typeface="Times New Roman" panose="02020603050405020304" pitchFamily="18" charset="-128"/>
                <a:cs typeface="Khmer OS Siemreap" panose="02000500000000020004" pitchFamily="2" charset="0"/>
              </a:rPr>
              <a:t>ធ្វើឲ្យពួកយើងចេះស្រាវជ្រាវចំណេះដឹងដោយខ្លួនឯងបន្ថែមទៀតបន្ទាប់ពីបញ្ចប់បរិញ្ញាបត្រ</a:t>
            </a:r>
          </a:p>
          <a:p>
            <a:pPr lvl="3" hangingPunct="0">
              <a:lnSpc>
                <a:spcPct val="150000"/>
              </a:lnSpc>
              <a:spcBef>
                <a:spcPts val="1200"/>
              </a:spcBef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ធ្វើឲ្យពួកយើងចេះធ្វើការងារជាក្រុមដោយការចេះជួយគ្នាទៅវិញទៅមកព្រមទាំងចេះទំនាក់ទំនងជាមួយអ្នកខាងក្រៅដើម្បីសម្រេចកិច្ចការរួមគ្នា</a:t>
            </a:r>
            <a:endParaRPr lang="km-KH" dirty="0">
              <a:effectLst/>
              <a:latin typeface="Khmer OS Siemreap" panose="02000500000000020004" pitchFamily="2" charset="0"/>
              <a:ea typeface="Times New Roman" panose="02020603050405020304" pitchFamily="18" charset="-128"/>
              <a:cs typeface="Khmer OS Siemreap" panose="02000500000000020004" pitchFamily="2" charset="0"/>
            </a:endParaRPr>
          </a:p>
          <a:p>
            <a:pPr marL="0" indent="0" algn="just" hangingPunct="0">
              <a:lnSpc>
                <a:spcPct val="150000"/>
              </a:lnSpc>
              <a:spcBef>
                <a:spcPts val="1200"/>
              </a:spcBef>
              <a:buNone/>
            </a:pPr>
            <a:endParaRPr lang="en-US" sz="1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7BC4480F-8B57-400B-9FAB-4C6ECA20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40475"/>
            <a:ext cx="685801" cy="365125"/>
          </a:xfrm>
        </p:spPr>
        <p:txBody>
          <a:bodyPr/>
          <a:lstStyle/>
          <a:p>
            <a:pPr algn="ctr"/>
            <a:r>
              <a:rPr lang="km-KH" sz="1600" dirty="0">
                <a:solidFill>
                  <a:schemeClr val="tx1"/>
                </a:solidFill>
                <a:latin typeface="Khmer OS Muol Light" pitchFamily="2" charset="0"/>
                <a:cs typeface="Khmer OS Muol Light" pitchFamily="2" charset="0"/>
              </a:rPr>
              <a:t>៤</a:t>
            </a:r>
            <a:endParaRPr lang="en-US" sz="1600" dirty="0">
              <a:solidFill>
                <a:schemeClr val="tx1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828800" y="685800"/>
            <a:ext cx="8534400" cy="0"/>
          </a:xfrm>
          <a:prstGeom prst="line">
            <a:avLst/>
          </a:prstGeom>
          <a:ln w="57150" cmpd="thinThick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752600" y="0"/>
            <a:ext cx="4343400" cy="8734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ca-ES" sz="220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ជំពូក ១ : </a:t>
            </a:r>
            <a:r>
              <a:rPr lang="km-KH" sz="220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សេចក្តី</a:t>
            </a:r>
            <a:r>
              <a:rPr lang="ca-ES" sz="220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ផ្តើម</a:t>
            </a:r>
            <a:endParaRPr lang="en-US" sz="2200" dirty="0"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58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808461"/>
            <a:ext cx="8839200" cy="6049535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50000"/>
              </a:lnSpc>
              <a:buNone/>
            </a:pPr>
            <a:r>
              <a:rPr lang="en-US" sz="1800" dirty="0">
                <a:latin typeface="Khmer OS Muol Light" panose="02000500000000020004" pitchFamily="2" charset="0"/>
                <a:ea typeface="Times New Roman" panose="02020603050405020304" pitchFamily="18" charset="-128"/>
                <a:cs typeface="Khmer OS Muol Light" panose="02000500000000020004" pitchFamily="2" charset="0"/>
              </a:rPr>
              <a:t>	</a:t>
            </a:r>
            <a:r>
              <a:rPr lang="km-KH" sz="1800" dirty="0">
                <a:latin typeface="Khmer OS Muol Light" panose="02000500000000020004" pitchFamily="2" charset="0"/>
                <a:ea typeface="Times New Roman" panose="02020603050405020304" pitchFamily="18" charset="-128"/>
                <a:cs typeface="Khmer OS Muol Light" panose="02000500000000020004" pitchFamily="2" charset="0"/>
              </a:rPr>
              <a:t>ក. </a:t>
            </a:r>
            <a:r>
              <a:rPr lang="km-KH" sz="1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ចំពោះអ្នកសិក្សាស្រាវជ្រាវ</a:t>
            </a:r>
            <a:r>
              <a:rPr lang="en-US" sz="1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(</a:t>
            </a:r>
            <a:r>
              <a:rPr lang="km-KH" sz="1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ត)</a:t>
            </a:r>
            <a:endParaRPr lang="en-US" sz="1800" dirty="0">
              <a:latin typeface="Khmer OS Muol Light" panose="02000500000000020004" pitchFamily="2" charset="0"/>
              <a:cs typeface="Khmer OS Muol Light" pitchFamily="2" charset="0"/>
            </a:endParaRPr>
          </a:p>
          <a:p>
            <a:pPr lvl="3" hangingPunct="0">
              <a:lnSpc>
                <a:spcPct val="150000"/>
              </a:lnSpc>
              <a:spcBef>
                <a:spcPts val="1200"/>
              </a:spcBef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ធ្វើឲ្យពួកយើងមានសមត្ថភាព និងភាពក្លាហានក្នុងការណែនាំអ្នកប្រើប្រាស់ប្រព័ន្ធ ឲ្យចេះប្រើប្រាស់</a:t>
            </a:r>
          </a:p>
          <a:p>
            <a:pPr lvl="3" hangingPunct="0">
              <a:lnSpc>
                <a:spcPct val="150000"/>
              </a:lnSpc>
              <a:spcBef>
                <a:spcPts val="1200"/>
              </a:spcBef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ផ្តល់ជាបទពិសោធន៍ក្នុងការអនុវត្តទៅលើគម្រោងថ្មីៗបន្ថែមទៀត</a:t>
            </a:r>
          </a:p>
          <a:p>
            <a:pPr lvl="3" hangingPunct="0">
              <a:lnSpc>
                <a:spcPct val="150000"/>
              </a:lnSpc>
              <a:spcBef>
                <a:spcPts val="1200"/>
              </a:spcBef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ាចទុកជាឯកសារសម្រាប់ឲ្យនិស្សិតជំនាន់ក្រោយធ្វើជាឯកសារជំនួយសម្រាប់ការសិក្សាស្រាវជ្រាវដើម្បីរកនូវអ្វីដែលថ្មីបន្ថែមទៀត</a:t>
            </a:r>
          </a:p>
          <a:p>
            <a:pPr lvl="3" hangingPunct="0">
              <a:lnSpc>
                <a:spcPct val="150000"/>
              </a:lnSpc>
              <a:spcBef>
                <a:spcPts val="1200"/>
              </a:spcBef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ជាបទពិសោធន៍ក្រោយពីបញ្ចប់ថ្នាក់បរិញ្ញាបត្រសម្រាប់ជំនាញវិទ្យាសាស្រ្តកុំព្យូទ័រ។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7BC4480F-8B57-400B-9FAB-4C6ECA20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40475"/>
            <a:ext cx="685801" cy="365125"/>
          </a:xfrm>
        </p:spPr>
        <p:txBody>
          <a:bodyPr/>
          <a:lstStyle/>
          <a:p>
            <a:pPr algn="ctr"/>
            <a:r>
              <a:rPr lang="km-KH" sz="1600" dirty="0">
                <a:solidFill>
                  <a:schemeClr val="tx1"/>
                </a:solidFill>
                <a:latin typeface="Khmer OS Muol Light" pitchFamily="2" charset="0"/>
                <a:cs typeface="Khmer OS Muol Light" pitchFamily="2" charset="0"/>
              </a:rPr>
              <a:t>៥</a:t>
            </a:r>
            <a:endParaRPr lang="en-US" sz="1600" dirty="0">
              <a:solidFill>
                <a:schemeClr val="tx1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828800" y="685800"/>
            <a:ext cx="8534400" cy="0"/>
          </a:xfrm>
          <a:prstGeom prst="line">
            <a:avLst/>
          </a:prstGeom>
          <a:ln w="57150" cmpd="thinThick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752600" y="0"/>
            <a:ext cx="4343400" cy="8734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ca-ES" sz="220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ជំពូក ១ : </a:t>
            </a:r>
            <a:r>
              <a:rPr lang="km-KH" sz="220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សេចក្តី</a:t>
            </a:r>
            <a:r>
              <a:rPr lang="ca-ES" sz="220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ផ្តើម</a:t>
            </a:r>
            <a:endParaRPr lang="en-US" sz="2200" dirty="0"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808461"/>
            <a:ext cx="8686800" cy="6049535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km-KH" sz="1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	ខ. ចំពោះក្រុមហ៊ុន អាយ ​អឹម វ៉ាយ ត្រេឌីង ឯ.ក</a:t>
            </a:r>
            <a:endParaRPr lang="en-US" sz="18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lvl="3" hangingPunct="0">
              <a:lnSpc>
                <a:spcPct val="150000"/>
              </a:lnSpc>
              <a:spcBef>
                <a:spcPts val="1200"/>
              </a:spcBef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ទទួលបាននូវគេហទំព័រពាណិជ្ជកម្មអេឡិចត្រូនិកអនឡាញមួយ</a:t>
            </a:r>
          </a:p>
          <a:p>
            <a:pPr lvl="3" hangingPunct="0">
              <a:lnSpc>
                <a:spcPct val="150000"/>
              </a:lnSpc>
              <a:spcBef>
                <a:spcPts val="1200"/>
              </a:spcBef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អាចលក់ផលិតផលតាមអនឡាញបាន</a:t>
            </a:r>
          </a:p>
          <a:p>
            <a:pPr lvl="3" hangingPunct="0">
              <a:lnSpc>
                <a:spcPct val="150000"/>
              </a:lnSpc>
              <a:spcBef>
                <a:spcPts val="1200"/>
              </a:spcBef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ដឹងអំពីចំនួនទំនិញនៅក្នុងឃ្លាំងបានជាក់លាក់</a:t>
            </a:r>
          </a:p>
          <a:p>
            <a:pPr lvl="3" hangingPunct="0">
              <a:lnSpc>
                <a:spcPct val="150000"/>
              </a:lnSpc>
              <a:spcBef>
                <a:spcPts val="1200"/>
              </a:spcBef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ងាយស្រួលក្នុងការស្វែងរកផលិតផល និងតម្លៃរបស់ផលិតផលនីមួយៗ</a:t>
            </a:r>
          </a:p>
          <a:p>
            <a:pPr lvl="3" hangingPunct="0">
              <a:lnSpc>
                <a:spcPct val="150000"/>
              </a:lnSpc>
              <a:spcBef>
                <a:spcPts val="1200"/>
              </a:spcBef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ធ្វើឲ្យមានភាពទូលំលាយនូវការផ្សព្វផ្សាយព្រមទាំងប្រម៉ូតអំពីផលិតផលថ្មីៗ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3" hangingPunct="0">
              <a:lnSpc>
                <a:spcPct val="150000"/>
              </a:lnSpc>
              <a:spcBef>
                <a:spcPts val="1200"/>
              </a:spcBef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អាចស្វែងរកអតិថិជនបានច្រើនជាងមុន</a:t>
            </a:r>
          </a:p>
          <a:p>
            <a:pPr lvl="3" hangingPunct="0">
              <a:lnSpc>
                <a:spcPct val="150000"/>
              </a:lnSpc>
              <a:spcBef>
                <a:spcPts val="1200"/>
              </a:spcBef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មានរបាយការណ៍លក់ត្រឹមត្រូវនិងច្បាស់លាស់</a:t>
            </a:r>
          </a:p>
          <a:p>
            <a:pPr lvl="3" hangingPunct="0">
              <a:lnSpc>
                <a:spcPct val="150000"/>
              </a:lnSpc>
              <a:spcBef>
                <a:spcPts val="1200"/>
              </a:spcBef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កាត់បន្ថយទៅលើការចំណាយទៅលើបុគ្គលិក</a:t>
            </a:r>
          </a:p>
          <a:p>
            <a:pPr lvl="3" hangingPunct="0">
              <a:lnSpc>
                <a:spcPct val="150000"/>
              </a:lnSpc>
              <a:spcBef>
                <a:spcPts val="1200"/>
              </a:spcBef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ចំណេញពេលវេលា រហ័ស និងផ្តល់ភាពងាយស្រួល់ដល់បុគ្គលិក។</a:t>
            </a:r>
          </a:p>
          <a:p>
            <a:pPr marL="0" indent="0" hangingPunct="0">
              <a:lnSpc>
                <a:spcPct val="150000"/>
              </a:lnSpc>
              <a:spcBef>
                <a:spcPts val="1200"/>
              </a:spcBef>
              <a:buNone/>
            </a:pPr>
            <a:endParaRPr lang="km-KH" sz="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7BC4480F-8B57-400B-9FAB-4C6ECA20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40475"/>
            <a:ext cx="685801" cy="365125"/>
          </a:xfrm>
        </p:spPr>
        <p:txBody>
          <a:bodyPr/>
          <a:lstStyle/>
          <a:p>
            <a:pPr algn="ctr"/>
            <a:r>
              <a:rPr lang="km-KH" sz="1600" dirty="0">
                <a:solidFill>
                  <a:schemeClr val="tx1"/>
                </a:solidFill>
                <a:latin typeface="Khmer OS Muol Light" pitchFamily="2" charset="0"/>
                <a:cs typeface="Khmer OS Muol Light" pitchFamily="2" charset="0"/>
              </a:rPr>
              <a:t>៦</a:t>
            </a:r>
            <a:endParaRPr lang="en-US" sz="1600" dirty="0">
              <a:solidFill>
                <a:schemeClr val="tx1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828800" y="685800"/>
            <a:ext cx="8534400" cy="0"/>
          </a:xfrm>
          <a:prstGeom prst="line">
            <a:avLst/>
          </a:prstGeom>
          <a:ln w="57150" cmpd="thinThick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752600" y="0"/>
            <a:ext cx="4343400" cy="8734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ca-ES" sz="220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ជំពូក ១ : </a:t>
            </a:r>
            <a:r>
              <a:rPr lang="km-KH" sz="220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សេចក្តី</a:t>
            </a:r>
            <a:r>
              <a:rPr lang="ca-ES" sz="220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ផ្តើម</a:t>
            </a:r>
            <a:endParaRPr lang="en-US" sz="2200" dirty="0"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4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808461"/>
            <a:ext cx="8686800" cy="6049535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sz="1800" dirty="0">
                <a:latin typeface="Khmer OS Muol Light" panose="02000500000000020004" pitchFamily="2" charset="0"/>
                <a:cs typeface="Khmer OS Muol Light" pitchFamily="2" charset="0"/>
              </a:rPr>
              <a:t>	</a:t>
            </a:r>
            <a:r>
              <a:rPr lang="km-KH" sz="1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គ. ចំពោះសង្គម</a:t>
            </a:r>
          </a:p>
          <a:p>
            <a:pPr lvl="3" algn="just" hangingPunct="0">
              <a:lnSpc>
                <a:spcPct val="150000"/>
              </a:lnSpc>
              <a:spcBef>
                <a:spcPts val="1200"/>
              </a:spcBef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ជំរុញក្នុងការប្រើប្រាស់បចេ្ចកវិទ្យាកាន់តែសម្បូរបែប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3" algn="just" hangingPunct="0">
              <a:lnSpc>
                <a:spcPct val="150000"/>
              </a:lnSpc>
              <a:spcBef>
                <a:spcPts val="1200"/>
              </a:spcBef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ជួយលើស្ទួយវិស័យបច្ចេកវិទ្យាក្នុងប្រទេស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3" algn="just" hangingPunct="0">
              <a:lnSpc>
                <a:spcPct val="150000"/>
              </a:lnSpc>
              <a:spcBef>
                <a:spcPts val="1200"/>
              </a:spcBef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ជួយសម្រួលទៅដល់បុគ្គលិកឲ្យមានភាពងាយស្រួល</a:t>
            </a:r>
          </a:p>
          <a:p>
            <a:pPr lvl="3" algn="just" hangingPunct="0">
              <a:lnSpc>
                <a:spcPct val="150000"/>
              </a:lnSpc>
              <a:spcBef>
                <a:spcPts val="1200"/>
              </a:spcBef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បង្កើតអោយមានធនធានមនុស្សកាន់តែច្រើនក្នុងវិស័យបច្ចេកវិទ្យា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3" algn="just" hangingPunct="0">
              <a:lnSpc>
                <a:spcPct val="150000"/>
              </a:lnSpc>
              <a:spcBef>
                <a:spcPts val="1200"/>
              </a:spcBef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ជំរុញលើវិស័យឧស្សាហកម្ម 4.0 ស្របតាមយុទ្ធសាស្រ្តរបស់រាជរដ្ឋាភិបាល។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7BC4480F-8B57-400B-9FAB-4C6ECA20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40475"/>
            <a:ext cx="685801" cy="365125"/>
          </a:xfrm>
        </p:spPr>
        <p:txBody>
          <a:bodyPr/>
          <a:lstStyle/>
          <a:p>
            <a:pPr algn="ctr"/>
            <a:r>
              <a:rPr lang="km-KH" sz="1600" dirty="0">
                <a:solidFill>
                  <a:schemeClr val="tx1"/>
                </a:solidFill>
                <a:latin typeface="Khmer OS Muol Light" pitchFamily="2" charset="0"/>
                <a:cs typeface="Khmer OS Muol Light" pitchFamily="2" charset="0"/>
              </a:rPr>
              <a:t>៧</a:t>
            </a:r>
            <a:endParaRPr lang="en-US" sz="1600" dirty="0">
              <a:solidFill>
                <a:schemeClr val="tx1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828800" y="685800"/>
            <a:ext cx="8534400" cy="0"/>
          </a:xfrm>
          <a:prstGeom prst="line">
            <a:avLst/>
          </a:prstGeom>
          <a:ln w="57150" cmpd="thinThick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752600" y="0"/>
            <a:ext cx="4343400" cy="8734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ca-ES" sz="220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ជំពូក ១ : </a:t>
            </a:r>
            <a:r>
              <a:rPr lang="km-KH" sz="220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សេចក្តី</a:t>
            </a:r>
            <a:r>
              <a:rPr lang="ca-ES" sz="220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ផ្តើម</a:t>
            </a:r>
            <a:endParaRPr lang="en-US" sz="2200" dirty="0"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06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7882</TotalTime>
  <Words>3544</Words>
  <Application>Microsoft Office PowerPoint</Application>
  <PresentationFormat>Widescreen</PresentationFormat>
  <Paragraphs>408</Paragraphs>
  <Slides>37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Times New Roman</vt:lpstr>
      <vt:lpstr>!Khmer OS Siemreap</vt:lpstr>
      <vt:lpstr>Arial</vt:lpstr>
      <vt:lpstr>Calibri</vt:lpstr>
      <vt:lpstr>Calibri Light</vt:lpstr>
      <vt:lpstr>Khmer Kep</vt:lpstr>
      <vt:lpstr>Khmer OS Battambang</vt:lpstr>
      <vt:lpstr>Khmer OS Muol Light</vt:lpstr>
      <vt:lpstr>Khmer OS Siemreap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PHEARUM</dc:creator>
  <cp:lastModifiedBy>CHOUN HUN</cp:lastModifiedBy>
  <cp:revision>1219</cp:revision>
  <dcterms:created xsi:type="dcterms:W3CDTF">2014-04-24T02:18:49Z</dcterms:created>
  <dcterms:modified xsi:type="dcterms:W3CDTF">2023-09-29T14:12:09Z</dcterms:modified>
</cp:coreProperties>
</file>