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2" r:id="rId4"/>
    <p:sldId id="264" r:id="rId5"/>
    <p:sldId id="271" r:id="rId6"/>
    <p:sldId id="267" r:id="rId7"/>
    <p:sldId id="272" r:id="rId8"/>
    <p:sldId id="268" r:id="rId9"/>
    <p:sldId id="273" r:id="rId10"/>
    <p:sldId id="269" r:id="rId11"/>
    <p:sldId id="270" r:id="rId12"/>
    <p:sldId id="274" r:id="rId13"/>
    <p:sldId id="275"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8EC99-5D3B-4C4B-87A9-26054E2D5CEE}" v="8" dt="2023-11-19T19:10:13.923"/>
    <p1510:client id="{44079A95-8983-8727-9385-9EBF6A7FCF66}" v="20" dt="2023-11-20T22:58:20.779"/>
    <p1510:client id="{AEFEC56D-89EE-941E-E7AF-5A9DF1F19C0E}" v="297" dt="2023-11-19T22:37:08.995"/>
    <p1510:client id="{BE6C394A-66EA-416F-AD00-0E885FD35B39}" v="18" dt="2023-11-18T21:46:40.718"/>
    <p1510:client id="{E45C04C2-2F6C-8E9C-8FFA-F1712CBF3EBF}" v="1" dt="2023-11-21T00:07:50.172"/>
    <p1510:client id="{F89A3C02-1341-22DD-3654-6D50916178C9}" v="2" dt="2023-11-19T01:49:11.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FC37-3D86-AB5B-C52A-37C0FAA74733}"/>
              </a:ext>
            </a:extLst>
          </p:cNvPr>
          <p:cNvSpPr>
            <a:spLocks noGrp="1"/>
          </p:cNvSpPr>
          <p:nvPr>
            <p:ph type="ctrTitle"/>
          </p:nvPr>
        </p:nvSpPr>
        <p:spPr>
          <a:xfrm>
            <a:off x="848298" y="1122363"/>
            <a:ext cx="3083324" cy="2435014"/>
          </a:xfrm>
        </p:spPr>
        <p:txBody>
          <a:bodyPr vert="horz" lIns="91440" tIns="45720" rIns="91440" bIns="45720" rtlCol="0" anchor="t">
            <a:normAutofit/>
          </a:bodyPr>
          <a:lstStyle/>
          <a:p>
            <a:r>
              <a:rPr lang="en-US" sz="2400" b="1">
                <a:latin typeface="Söhne"/>
              </a:rPr>
              <a:t>Slide</a:t>
            </a:r>
            <a:r>
              <a:rPr lang="en-US" sz="2400" b="1" i="0">
                <a:effectLst/>
                <a:latin typeface="Söhne"/>
              </a:rPr>
              <a:t> 1: Data Cleaning</a:t>
            </a:r>
            <a:br>
              <a:rPr lang="en-US" sz="2400" b="0" i="0">
                <a:effectLst/>
                <a:latin typeface="Söhne"/>
              </a:rPr>
            </a:br>
            <a:endParaRPr lang="en-US" sz="4400">
              <a:ea typeface="Calibri Light" panose="020F0302020204030204"/>
              <a:cs typeface="Calibri Light" panose="020F0302020204030204"/>
            </a:endParaRPr>
          </a:p>
        </p:txBody>
      </p:sp>
      <p:sp>
        <p:nvSpPr>
          <p:cNvPr id="3" name="Subtitle 2">
            <a:extLst>
              <a:ext uri="{FF2B5EF4-FFF2-40B4-BE49-F238E27FC236}">
                <a16:creationId xmlns:a16="http://schemas.microsoft.com/office/drawing/2014/main" id="{3C293CFB-B571-8243-E757-B9135419DB3A}"/>
              </a:ext>
            </a:extLst>
          </p:cNvPr>
          <p:cNvSpPr>
            <a:spLocks noGrp="1"/>
          </p:cNvSpPr>
          <p:nvPr>
            <p:ph type="subTitle" idx="1"/>
          </p:nvPr>
        </p:nvSpPr>
        <p:spPr>
          <a:xfrm>
            <a:off x="477981" y="3491354"/>
            <a:ext cx="3933306" cy="2732138"/>
          </a:xfrm>
        </p:spPr>
        <p:txBody>
          <a:bodyPr vert="horz" lIns="91440" tIns="45720" rIns="91440" bIns="45720" rtlCol="0" anchor="t">
            <a:normAutofit/>
          </a:bodyPr>
          <a:lstStyle/>
          <a:p>
            <a:pPr algn="l"/>
            <a:r>
              <a:rPr lang="en-US" sz="1100" b="1" i="1">
                <a:effectLst/>
                <a:latin typeface="Arial"/>
                <a:cs typeface="Arial"/>
              </a:rPr>
              <a:t>O</a:t>
            </a:r>
            <a:r>
              <a:rPr lang="en-US" sz="1400" b="1" i="1">
                <a:effectLst/>
                <a:latin typeface="Arial"/>
                <a:cs typeface="Arial"/>
              </a:rPr>
              <a:t>bjective:</a:t>
            </a:r>
            <a:r>
              <a:rPr lang="en-US" sz="1400" b="1" i="0">
                <a:effectLst/>
                <a:latin typeface="Arial"/>
                <a:cs typeface="Arial"/>
              </a:rPr>
              <a:t> Set the threshold for high-value cars and create the '</a:t>
            </a:r>
            <a:r>
              <a:rPr lang="en-US" sz="1400" b="1" i="0" err="1">
                <a:effectLst/>
                <a:latin typeface="Arial"/>
                <a:cs typeface="Arial"/>
              </a:rPr>
              <a:t>HighValueCar</a:t>
            </a:r>
            <a:r>
              <a:rPr lang="en-US" sz="1400" b="1" i="0">
                <a:effectLst/>
                <a:latin typeface="Arial"/>
                <a:cs typeface="Arial"/>
              </a:rPr>
              <a:t>' column.</a:t>
            </a:r>
          </a:p>
          <a:p>
            <a:pPr algn="l"/>
            <a:r>
              <a:rPr lang="en-US" sz="1400" b="0" i="0">
                <a:effectLst/>
                <a:latin typeface="Arial"/>
                <a:cs typeface="Arial"/>
              </a:rPr>
              <a:t>We began by defining and choosing our dataset. The goal was to identify high-value cars by setting a threshold price of $51,074. This led to the creation of the '</a:t>
            </a:r>
            <a:r>
              <a:rPr lang="en-US" sz="1400" b="0" i="0" err="1">
                <a:effectLst/>
                <a:latin typeface="Arial"/>
                <a:cs typeface="Arial"/>
              </a:rPr>
              <a:t>HighValueCar</a:t>
            </a:r>
            <a:r>
              <a:rPr lang="en-US" sz="1400" b="0" i="0">
                <a:effectLst/>
                <a:latin typeface="Arial"/>
                <a:cs typeface="Arial"/>
              </a:rPr>
              <a:t>' column, classifying cars as either 1 (high value) or 0 (not high value). The process involved a summary of the newly created column, an examination of the dataset structure, and saving the updated dataset.</a:t>
            </a:r>
            <a:r>
              <a:rPr lang="en-US" sz="1400">
                <a:latin typeface="Arial"/>
                <a:cs typeface="Arial"/>
              </a:rPr>
              <a:t> </a:t>
            </a:r>
            <a:endParaRPr lang="en-US" sz="1400" b="0" i="0">
              <a:effectLst/>
              <a:latin typeface="Arial" panose="020B0604020202020204" pitchFamily="34" charset="0"/>
              <a:cs typeface="Arial" panose="020B0604020202020204" pitchFamily="34" charset="0"/>
            </a:endParaRPr>
          </a:p>
          <a:p>
            <a:pPr algn="l"/>
            <a:endParaRPr lang="en-US" sz="1400">
              <a:ea typeface="Calibri"/>
              <a:cs typeface="Calibri"/>
            </a:endParaRPr>
          </a:p>
        </p:txBody>
      </p:sp>
      <p:pic>
        <p:nvPicPr>
          <p:cNvPr id="5" name="Picture 4" descr="A computer screen shot of a program&#10;&#10;Description automatically generated">
            <a:extLst>
              <a:ext uri="{FF2B5EF4-FFF2-40B4-BE49-F238E27FC236}">
                <a16:creationId xmlns:a16="http://schemas.microsoft.com/office/drawing/2014/main" id="{BD21FB7E-B3B9-AED8-2097-5C674F4AD351}"/>
              </a:ext>
            </a:extLst>
          </p:cNvPr>
          <p:cNvPicPr>
            <a:picLocks noChangeAspect="1"/>
          </p:cNvPicPr>
          <p:nvPr/>
        </p:nvPicPr>
        <p:blipFill>
          <a:blip r:embed="rId2"/>
          <a:stretch>
            <a:fillRect/>
          </a:stretch>
        </p:blipFill>
        <p:spPr>
          <a:xfrm>
            <a:off x="4622905" y="477000"/>
            <a:ext cx="6735037" cy="5455380"/>
          </a:xfrm>
          <a:prstGeom prst="rect">
            <a:avLst/>
          </a:prstGeom>
        </p:spPr>
      </p:pic>
    </p:spTree>
    <p:extLst>
      <p:ext uri="{BB962C8B-B14F-4D97-AF65-F5344CB8AC3E}">
        <p14:creationId xmlns:p14="http://schemas.microsoft.com/office/powerpoint/2010/main" val="2036149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7C01-DE1A-9383-8B04-4C2BE0B1569B}"/>
              </a:ext>
            </a:extLst>
          </p:cNvPr>
          <p:cNvSpPr>
            <a:spLocks noGrp="1"/>
          </p:cNvSpPr>
          <p:nvPr>
            <p:ph type="title"/>
          </p:nvPr>
        </p:nvSpPr>
        <p:spPr>
          <a:xfrm>
            <a:off x="839788" y="457200"/>
            <a:ext cx="4058327" cy="1600200"/>
          </a:xfrm>
        </p:spPr>
        <p:txBody>
          <a:bodyPr/>
          <a:lstStyle/>
          <a:p>
            <a:r>
              <a:rPr lang="en-US"/>
              <a:t>Neural Net Rapid Miner</a:t>
            </a:r>
          </a:p>
        </p:txBody>
      </p:sp>
      <p:pic>
        <p:nvPicPr>
          <p:cNvPr id="6" name="Content Placeholder 5">
            <a:extLst>
              <a:ext uri="{FF2B5EF4-FFF2-40B4-BE49-F238E27FC236}">
                <a16:creationId xmlns:a16="http://schemas.microsoft.com/office/drawing/2014/main" id="{BB1A89A2-7E68-FE29-805A-C1321376E0EB}"/>
              </a:ext>
            </a:extLst>
          </p:cNvPr>
          <p:cNvPicPr>
            <a:picLocks noGrp="1" noChangeAspect="1"/>
          </p:cNvPicPr>
          <p:nvPr>
            <p:ph idx="1"/>
          </p:nvPr>
        </p:nvPicPr>
        <p:blipFill>
          <a:blip r:embed="rId2"/>
          <a:stretch>
            <a:fillRect/>
          </a:stretch>
        </p:blipFill>
        <p:spPr>
          <a:xfrm>
            <a:off x="5180012" y="1815798"/>
            <a:ext cx="6172200" cy="1145091"/>
          </a:xfrm>
        </p:spPr>
      </p:pic>
      <p:sp>
        <p:nvSpPr>
          <p:cNvPr id="4" name="Text Placeholder 3">
            <a:extLst>
              <a:ext uri="{FF2B5EF4-FFF2-40B4-BE49-F238E27FC236}">
                <a16:creationId xmlns:a16="http://schemas.microsoft.com/office/drawing/2014/main" id="{897A4672-6602-1394-5695-73A33DB952B3}"/>
              </a:ext>
            </a:extLst>
          </p:cNvPr>
          <p:cNvSpPr>
            <a:spLocks noGrp="1"/>
          </p:cNvSpPr>
          <p:nvPr>
            <p:ph type="body" sz="half" idx="2"/>
          </p:nvPr>
        </p:nvSpPr>
        <p:spPr/>
        <p:txBody>
          <a:bodyPr/>
          <a:lstStyle/>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Select Attributes</a:t>
            </a:r>
          </a:p>
          <a:p>
            <a:pPr marL="285750" indent="-285750">
              <a:buFont typeface="Arial" panose="020B0604020202020204" pitchFamily="34" charset="0"/>
              <a:buChar char="•"/>
            </a:pPr>
            <a:r>
              <a:rPr lang="en-US"/>
              <a:t>Convert Numerical to Polynomial</a:t>
            </a:r>
          </a:p>
          <a:p>
            <a:pPr marL="285750" indent="-285750">
              <a:buFont typeface="Arial" panose="020B0604020202020204" pitchFamily="34" charset="0"/>
              <a:buChar char="•"/>
            </a:pPr>
            <a:r>
              <a:rPr lang="en-US"/>
              <a:t>Set Role for </a:t>
            </a:r>
            <a:r>
              <a:rPr lang="en-US" err="1"/>
              <a:t>HighValueCar</a:t>
            </a:r>
            <a:endParaRPr lang="en-US"/>
          </a:p>
          <a:p>
            <a:pPr marL="285750" indent="-285750">
              <a:buFont typeface="Arial" panose="020B0604020202020204" pitchFamily="34" charset="0"/>
              <a:buChar char="•"/>
            </a:pPr>
            <a:r>
              <a:rPr lang="en-US"/>
              <a:t>Run Validation</a:t>
            </a:r>
          </a:p>
          <a:p>
            <a:pPr marL="285750" indent="-285750">
              <a:buFont typeface="Arial" panose="020B0604020202020204" pitchFamily="34" charset="0"/>
              <a:buChar char="•"/>
            </a:pPr>
            <a:r>
              <a:rPr lang="en-US"/>
              <a:t>Create Neural Net Model</a:t>
            </a:r>
          </a:p>
          <a:p>
            <a:pPr marL="285750" indent="-285750">
              <a:buFont typeface="Arial" panose="020B0604020202020204" pitchFamily="34" charset="0"/>
              <a:buChar char="•"/>
            </a:pPr>
            <a:r>
              <a:rPr lang="en-US"/>
              <a:t>Apply Model</a:t>
            </a:r>
          </a:p>
          <a:p>
            <a:pPr marL="285750" indent="-285750">
              <a:buFont typeface="Arial" panose="020B0604020202020204" pitchFamily="34" charset="0"/>
              <a:buChar char="•"/>
            </a:pPr>
            <a:r>
              <a:rPr lang="en-US"/>
              <a:t>Measure Performance</a:t>
            </a:r>
          </a:p>
          <a:p>
            <a:endParaRPr lang="en-US"/>
          </a:p>
        </p:txBody>
      </p:sp>
      <p:pic>
        <p:nvPicPr>
          <p:cNvPr id="8" name="Picture 7">
            <a:extLst>
              <a:ext uri="{FF2B5EF4-FFF2-40B4-BE49-F238E27FC236}">
                <a16:creationId xmlns:a16="http://schemas.microsoft.com/office/drawing/2014/main" id="{39CB047C-539C-6C07-1AFB-257F4C797DEA}"/>
              </a:ext>
            </a:extLst>
          </p:cNvPr>
          <p:cNvPicPr>
            <a:picLocks noChangeAspect="1"/>
          </p:cNvPicPr>
          <p:nvPr/>
        </p:nvPicPr>
        <p:blipFill>
          <a:blip r:embed="rId3"/>
          <a:stretch>
            <a:fillRect/>
          </a:stretch>
        </p:blipFill>
        <p:spPr>
          <a:xfrm>
            <a:off x="5159492" y="3082383"/>
            <a:ext cx="6213239" cy="2659100"/>
          </a:xfrm>
          <a:prstGeom prst="rect">
            <a:avLst/>
          </a:prstGeom>
        </p:spPr>
      </p:pic>
    </p:spTree>
    <p:extLst>
      <p:ext uri="{BB962C8B-B14F-4D97-AF65-F5344CB8AC3E}">
        <p14:creationId xmlns:p14="http://schemas.microsoft.com/office/powerpoint/2010/main" val="15374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B663-17FE-790D-3E12-0BDDAFD5BB4F}"/>
              </a:ext>
            </a:extLst>
          </p:cNvPr>
          <p:cNvSpPr>
            <a:spLocks noGrp="1"/>
          </p:cNvSpPr>
          <p:nvPr>
            <p:ph type="title"/>
          </p:nvPr>
        </p:nvSpPr>
        <p:spPr/>
        <p:txBody>
          <a:bodyPr/>
          <a:lstStyle/>
          <a:p>
            <a:r>
              <a:rPr lang="en-US"/>
              <a:t>Neural Net </a:t>
            </a:r>
            <a:r>
              <a:rPr lang="en-US" err="1"/>
              <a:t>Rstudio</a:t>
            </a:r>
            <a:endParaRPr lang="en-US"/>
          </a:p>
        </p:txBody>
      </p:sp>
      <p:pic>
        <p:nvPicPr>
          <p:cNvPr id="6" name="Content Placeholder 5">
            <a:extLst>
              <a:ext uri="{FF2B5EF4-FFF2-40B4-BE49-F238E27FC236}">
                <a16:creationId xmlns:a16="http://schemas.microsoft.com/office/drawing/2014/main" id="{A0A59EAA-869B-3AC3-05E2-E725DC70E293}"/>
              </a:ext>
            </a:extLst>
          </p:cNvPr>
          <p:cNvPicPr>
            <a:picLocks noGrp="1" noChangeAspect="1"/>
          </p:cNvPicPr>
          <p:nvPr>
            <p:ph idx="1"/>
          </p:nvPr>
        </p:nvPicPr>
        <p:blipFill>
          <a:blip r:embed="rId2"/>
          <a:stretch>
            <a:fillRect/>
          </a:stretch>
        </p:blipFill>
        <p:spPr>
          <a:xfrm>
            <a:off x="5609617" y="992187"/>
            <a:ext cx="5317332" cy="4873625"/>
          </a:xfrm>
        </p:spPr>
      </p:pic>
      <p:sp>
        <p:nvSpPr>
          <p:cNvPr id="4" name="Text Placeholder 3">
            <a:extLst>
              <a:ext uri="{FF2B5EF4-FFF2-40B4-BE49-F238E27FC236}">
                <a16:creationId xmlns:a16="http://schemas.microsoft.com/office/drawing/2014/main" id="{40323301-4B80-8158-599C-44257F3AD273}"/>
              </a:ext>
            </a:extLst>
          </p:cNvPr>
          <p:cNvSpPr>
            <a:spLocks noGrp="1"/>
          </p:cNvSpPr>
          <p:nvPr>
            <p:ph type="body" sz="half" idx="2"/>
          </p:nvPr>
        </p:nvSpPr>
        <p:spPr/>
        <p:txBody>
          <a:bodyPr/>
          <a:lstStyle/>
          <a:p>
            <a:pPr marL="285750" indent="-285750">
              <a:buFont typeface="Arial" panose="020B0604020202020204" pitchFamily="34" charset="0"/>
              <a:buChar char="•"/>
            </a:pPr>
            <a:r>
              <a:rPr lang="en-US"/>
              <a:t>Import/Install Packages</a:t>
            </a:r>
          </a:p>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Create Sample/Train Data</a:t>
            </a:r>
          </a:p>
          <a:p>
            <a:pPr marL="285750" indent="-285750">
              <a:buFont typeface="Arial" panose="020B0604020202020204" pitchFamily="34" charset="0"/>
              <a:buChar char="•"/>
            </a:pPr>
            <a:r>
              <a:rPr lang="en-US"/>
              <a:t>Create Neural Net Model</a:t>
            </a:r>
          </a:p>
          <a:p>
            <a:pPr marL="285750" indent="-285750">
              <a:buFont typeface="Arial" panose="020B0604020202020204" pitchFamily="34" charset="0"/>
              <a:buChar char="•"/>
            </a:pPr>
            <a:r>
              <a:rPr lang="en-US"/>
              <a:t>Apply It</a:t>
            </a:r>
          </a:p>
          <a:p>
            <a:pPr marL="285750" indent="-285750">
              <a:buFont typeface="Arial" panose="020B0604020202020204" pitchFamily="34" charset="0"/>
              <a:buChar char="•"/>
            </a:pPr>
            <a:r>
              <a:rPr lang="en-US"/>
              <a:t>Show Confusion Matrix</a:t>
            </a:r>
          </a:p>
          <a:p>
            <a:endParaRPr lang="en-US"/>
          </a:p>
        </p:txBody>
      </p:sp>
      <p:sp>
        <p:nvSpPr>
          <p:cNvPr id="7" name="Rectangle 6">
            <a:extLst>
              <a:ext uri="{FF2B5EF4-FFF2-40B4-BE49-F238E27FC236}">
                <a16:creationId xmlns:a16="http://schemas.microsoft.com/office/drawing/2014/main" id="{49F9D41F-621A-E09D-78C0-E00704401EBB}"/>
              </a:ext>
            </a:extLst>
          </p:cNvPr>
          <p:cNvSpPr/>
          <p:nvPr/>
        </p:nvSpPr>
        <p:spPr>
          <a:xfrm>
            <a:off x="5609617" y="2142127"/>
            <a:ext cx="3932237" cy="11062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E53C1A-9A73-77E4-A543-8B0AF82FAD6E}"/>
              </a:ext>
            </a:extLst>
          </p:cNvPr>
          <p:cNvSpPr/>
          <p:nvPr/>
        </p:nvSpPr>
        <p:spPr>
          <a:xfrm>
            <a:off x="5609617" y="4078566"/>
            <a:ext cx="5222506" cy="73002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378E8F-CEBC-A254-403B-0D168256F160}"/>
              </a:ext>
            </a:extLst>
          </p:cNvPr>
          <p:cNvSpPr/>
          <p:nvPr/>
        </p:nvSpPr>
        <p:spPr>
          <a:xfrm>
            <a:off x="5609617" y="5381959"/>
            <a:ext cx="4915575" cy="4838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34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7C01-DE1A-9383-8B04-4C2BE0B1569B}"/>
              </a:ext>
            </a:extLst>
          </p:cNvPr>
          <p:cNvSpPr>
            <a:spLocks noGrp="1"/>
          </p:cNvSpPr>
          <p:nvPr>
            <p:ph type="title"/>
          </p:nvPr>
        </p:nvSpPr>
        <p:spPr>
          <a:xfrm>
            <a:off x="839788" y="457200"/>
            <a:ext cx="4473963" cy="1600200"/>
          </a:xfrm>
        </p:spPr>
        <p:txBody>
          <a:bodyPr/>
          <a:lstStyle/>
          <a:p>
            <a:r>
              <a:rPr lang="en-US"/>
              <a:t>Naïve Bayes Rapid Miner</a:t>
            </a:r>
          </a:p>
        </p:txBody>
      </p:sp>
      <p:pic>
        <p:nvPicPr>
          <p:cNvPr id="6" name="Content Placeholder 5">
            <a:extLst>
              <a:ext uri="{FF2B5EF4-FFF2-40B4-BE49-F238E27FC236}">
                <a16:creationId xmlns:a16="http://schemas.microsoft.com/office/drawing/2014/main" id="{CC84EF86-C488-B86B-48F1-5757C4D61A98}"/>
              </a:ext>
            </a:extLst>
          </p:cNvPr>
          <p:cNvPicPr>
            <a:picLocks noGrp="1" noChangeAspect="1"/>
          </p:cNvPicPr>
          <p:nvPr>
            <p:ph idx="1"/>
          </p:nvPr>
        </p:nvPicPr>
        <p:blipFill>
          <a:blip r:embed="rId2"/>
          <a:stretch>
            <a:fillRect/>
          </a:stretch>
        </p:blipFill>
        <p:spPr>
          <a:xfrm>
            <a:off x="5183188" y="2292059"/>
            <a:ext cx="6172200" cy="2264357"/>
          </a:xfrm>
        </p:spPr>
      </p:pic>
      <p:sp>
        <p:nvSpPr>
          <p:cNvPr id="4" name="Text Placeholder 3">
            <a:extLst>
              <a:ext uri="{FF2B5EF4-FFF2-40B4-BE49-F238E27FC236}">
                <a16:creationId xmlns:a16="http://schemas.microsoft.com/office/drawing/2014/main" id="{897A4672-6602-1394-5695-73A33DB952B3}"/>
              </a:ext>
            </a:extLst>
          </p:cNvPr>
          <p:cNvSpPr>
            <a:spLocks noGrp="1"/>
          </p:cNvSpPr>
          <p:nvPr>
            <p:ph type="body" sz="half" idx="2"/>
          </p:nvPr>
        </p:nvSpPr>
        <p:spPr/>
        <p:txBody>
          <a:bodyPr/>
          <a:lstStyle/>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Select Attributes</a:t>
            </a:r>
          </a:p>
          <a:p>
            <a:pPr marL="285750" indent="-285750">
              <a:buFont typeface="Arial" panose="020B0604020202020204" pitchFamily="34" charset="0"/>
              <a:buChar char="•"/>
            </a:pPr>
            <a:r>
              <a:rPr lang="en-US"/>
              <a:t>Convert Numerical to Polynomial</a:t>
            </a:r>
          </a:p>
          <a:p>
            <a:pPr marL="285750" indent="-285750">
              <a:buFont typeface="Arial" panose="020B0604020202020204" pitchFamily="34" charset="0"/>
              <a:buChar char="•"/>
            </a:pPr>
            <a:r>
              <a:rPr lang="en-US"/>
              <a:t>Set Role for </a:t>
            </a:r>
            <a:r>
              <a:rPr lang="en-US" err="1"/>
              <a:t>HighValueCar</a:t>
            </a:r>
            <a:endParaRPr lang="en-US"/>
          </a:p>
          <a:p>
            <a:pPr marL="285750" indent="-285750">
              <a:buFont typeface="Arial" panose="020B0604020202020204" pitchFamily="34" charset="0"/>
              <a:buChar char="•"/>
            </a:pPr>
            <a:r>
              <a:rPr lang="en-US"/>
              <a:t>Split Data 30/70</a:t>
            </a:r>
          </a:p>
          <a:p>
            <a:pPr marL="285750" indent="-285750">
              <a:buFont typeface="Arial" panose="020B0604020202020204" pitchFamily="34" charset="0"/>
              <a:buChar char="•"/>
            </a:pPr>
            <a:r>
              <a:rPr lang="en-US"/>
              <a:t>Create Naïve Bayes Model </a:t>
            </a:r>
          </a:p>
          <a:p>
            <a:pPr marL="285750" indent="-285750">
              <a:buFont typeface="Arial" panose="020B0604020202020204" pitchFamily="34" charset="0"/>
              <a:buChar char="•"/>
            </a:pPr>
            <a:r>
              <a:rPr lang="en-US"/>
              <a:t>Apply Model with remaining Split Data</a:t>
            </a:r>
          </a:p>
        </p:txBody>
      </p:sp>
    </p:spTree>
    <p:extLst>
      <p:ext uri="{BB962C8B-B14F-4D97-AF65-F5344CB8AC3E}">
        <p14:creationId xmlns:p14="http://schemas.microsoft.com/office/powerpoint/2010/main" val="151429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B663-17FE-790D-3E12-0BDDAFD5BB4F}"/>
              </a:ext>
            </a:extLst>
          </p:cNvPr>
          <p:cNvSpPr>
            <a:spLocks noGrp="1"/>
          </p:cNvSpPr>
          <p:nvPr>
            <p:ph type="title"/>
          </p:nvPr>
        </p:nvSpPr>
        <p:spPr/>
        <p:txBody>
          <a:bodyPr/>
          <a:lstStyle/>
          <a:p>
            <a:r>
              <a:rPr lang="en-US"/>
              <a:t>Naïve Bayes </a:t>
            </a:r>
            <a:r>
              <a:rPr lang="en-US" err="1"/>
              <a:t>Rstudio</a:t>
            </a:r>
            <a:endParaRPr lang="en-US"/>
          </a:p>
        </p:txBody>
      </p:sp>
      <p:sp>
        <p:nvSpPr>
          <p:cNvPr id="4" name="Text Placeholder 3">
            <a:extLst>
              <a:ext uri="{FF2B5EF4-FFF2-40B4-BE49-F238E27FC236}">
                <a16:creationId xmlns:a16="http://schemas.microsoft.com/office/drawing/2014/main" id="{40323301-4B80-8158-599C-44257F3AD273}"/>
              </a:ext>
            </a:extLst>
          </p:cNvPr>
          <p:cNvSpPr>
            <a:spLocks noGrp="1"/>
          </p:cNvSpPr>
          <p:nvPr>
            <p:ph type="body" sz="half" idx="2"/>
          </p:nvPr>
        </p:nvSpPr>
        <p:spPr/>
        <p:txBody>
          <a:bodyPr/>
          <a:lstStyle/>
          <a:p>
            <a:pPr marL="285750" indent="-285750">
              <a:buFont typeface="Arial" panose="020B0604020202020204" pitchFamily="34" charset="0"/>
              <a:buChar char="•"/>
            </a:pPr>
            <a:r>
              <a:rPr lang="en-US"/>
              <a:t>Import/Install Packages</a:t>
            </a:r>
          </a:p>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Build Formula for </a:t>
            </a:r>
            <a:r>
              <a:rPr lang="en-US" err="1"/>
              <a:t>HighValueCar</a:t>
            </a:r>
            <a:endParaRPr lang="en-US"/>
          </a:p>
          <a:p>
            <a:pPr marL="285750" indent="-285750">
              <a:buFont typeface="Arial" panose="020B0604020202020204" pitchFamily="34" charset="0"/>
              <a:buChar char="•"/>
            </a:pPr>
            <a:r>
              <a:rPr lang="en-US"/>
              <a:t>Create Sample/Train Data</a:t>
            </a:r>
          </a:p>
          <a:p>
            <a:pPr marL="285750" indent="-285750">
              <a:buFont typeface="Arial" panose="020B0604020202020204" pitchFamily="34" charset="0"/>
              <a:buChar char="•"/>
            </a:pPr>
            <a:r>
              <a:rPr lang="en-US"/>
              <a:t>Create Naïve Bayes Model</a:t>
            </a:r>
          </a:p>
          <a:p>
            <a:pPr marL="285750" indent="-285750">
              <a:buFont typeface="Arial" panose="020B0604020202020204" pitchFamily="34" charset="0"/>
              <a:buChar char="•"/>
            </a:pPr>
            <a:r>
              <a:rPr lang="en-US"/>
              <a:t>Apply It</a:t>
            </a:r>
          </a:p>
          <a:p>
            <a:pPr marL="285750" indent="-285750">
              <a:buFont typeface="Arial" panose="020B0604020202020204" pitchFamily="34" charset="0"/>
              <a:buChar char="•"/>
            </a:pPr>
            <a:r>
              <a:rPr lang="en-US"/>
              <a:t>Export to CSV</a:t>
            </a:r>
          </a:p>
          <a:p>
            <a:endParaRPr lang="en-US"/>
          </a:p>
        </p:txBody>
      </p:sp>
      <p:pic>
        <p:nvPicPr>
          <p:cNvPr id="14" name="Content Placeholder 13">
            <a:extLst>
              <a:ext uri="{FF2B5EF4-FFF2-40B4-BE49-F238E27FC236}">
                <a16:creationId xmlns:a16="http://schemas.microsoft.com/office/drawing/2014/main" id="{0065F85D-8BB6-BF1F-42CE-426095B98320}"/>
              </a:ext>
            </a:extLst>
          </p:cNvPr>
          <p:cNvPicPr>
            <a:picLocks noGrp="1" noChangeAspect="1"/>
          </p:cNvPicPr>
          <p:nvPr>
            <p:ph idx="1"/>
          </p:nvPr>
        </p:nvPicPr>
        <p:blipFill>
          <a:blip r:embed="rId2"/>
          <a:stretch>
            <a:fillRect/>
          </a:stretch>
        </p:blipFill>
        <p:spPr>
          <a:xfrm>
            <a:off x="5701937" y="682534"/>
            <a:ext cx="5492931" cy="5492931"/>
          </a:xfrm>
        </p:spPr>
      </p:pic>
    </p:spTree>
    <p:extLst>
      <p:ext uri="{BB962C8B-B14F-4D97-AF65-F5344CB8AC3E}">
        <p14:creationId xmlns:p14="http://schemas.microsoft.com/office/powerpoint/2010/main" val="371044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588A-77E6-FE28-C839-1095AF64D8E1}"/>
              </a:ext>
            </a:extLst>
          </p:cNvPr>
          <p:cNvSpPr>
            <a:spLocks noGrp="1"/>
          </p:cNvSpPr>
          <p:nvPr>
            <p:ph type="title"/>
          </p:nvPr>
        </p:nvSpPr>
        <p:spPr/>
        <p:txBody>
          <a:bodyPr/>
          <a:lstStyle/>
          <a:p>
            <a:r>
              <a:rPr lang="en-US" sz="3200" b="1">
                <a:latin typeface="Söhne"/>
              </a:rPr>
              <a:t>Model Evalution</a:t>
            </a:r>
          </a:p>
        </p:txBody>
      </p:sp>
      <p:graphicFrame>
        <p:nvGraphicFramePr>
          <p:cNvPr id="43" name="Content Placeholder 42">
            <a:extLst>
              <a:ext uri="{FF2B5EF4-FFF2-40B4-BE49-F238E27FC236}">
                <a16:creationId xmlns:a16="http://schemas.microsoft.com/office/drawing/2014/main" id="{4C5DAEE1-875A-2343-2494-8A3A6C4CFFFC}"/>
              </a:ext>
            </a:extLst>
          </p:cNvPr>
          <p:cNvGraphicFramePr>
            <a:graphicFrameLocks noGrp="1"/>
          </p:cNvGraphicFramePr>
          <p:nvPr>
            <p:ph idx="1"/>
            <p:extLst>
              <p:ext uri="{D42A27DB-BD31-4B8C-83A1-F6EECF244321}">
                <p14:modId xmlns:p14="http://schemas.microsoft.com/office/powerpoint/2010/main" val="1916999642"/>
              </p:ext>
            </p:extLst>
          </p:nvPr>
        </p:nvGraphicFramePr>
        <p:xfrm>
          <a:off x="6595651" y="1340119"/>
          <a:ext cx="5354522" cy="1801496"/>
        </p:xfrm>
        <a:graphic>
          <a:graphicData uri="http://schemas.openxmlformats.org/drawingml/2006/table">
            <a:tbl>
              <a:tblPr firstRow="1" bandRow="1">
                <a:tableStyleId>{5C22544A-7EE6-4342-B048-85BDC9FD1C3A}</a:tableStyleId>
              </a:tblPr>
              <a:tblGrid>
                <a:gridCol w="699522">
                  <a:extLst>
                    <a:ext uri="{9D8B030D-6E8A-4147-A177-3AD203B41FA5}">
                      <a16:colId xmlns:a16="http://schemas.microsoft.com/office/drawing/2014/main" val="2977277697"/>
                    </a:ext>
                  </a:extLst>
                </a:gridCol>
                <a:gridCol w="581875">
                  <a:extLst>
                    <a:ext uri="{9D8B030D-6E8A-4147-A177-3AD203B41FA5}">
                      <a16:colId xmlns:a16="http://schemas.microsoft.com/office/drawing/2014/main" val="1239574467"/>
                    </a:ext>
                  </a:extLst>
                </a:gridCol>
                <a:gridCol w="581875">
                  <a:extLst>
                    <a:ext uri="{9D8B030D-6E8A-4147-A177-3AD203B41FA5}">
                      <a16:colId xmlns:a16="http://schemas.microsoft.com/office/drawing/2014/main" val="2534935452"/>
                    </a:ext>
                  </a:extLst>
                </a:gridCol>
                <a:gridCol w="581875">
                  <a:extLst>
                    <a:ext uri="{9D8B030D-6E8A-4147-A177-3AD203B41FA5}">
                      <a16:colId xmlns:a16="http://schemas.microsoft.com/office/drawing/2014/main" val="537471178"/>
                    </a:ext>
                  </a:extLst>
                </a:gridCol>
                <a:gridCol w="581875">
                  <a:extLst>
                    <a:ext uri="{9D8B030D-6E8A-4147-A177-3AD203B41FA5}">
                      <a16:colId xmlns:a16="http://schemas.microsoft.com/office/drawing/2014/main" val="1302138416"/>
                    </a:ext>
                  </a:extLst>
                </a:gridCol>
                <a:gridCol w="581875">
                  <a:extLst>
                    <a:ext uri="{9D8B030D-6E8A-4147-A177-3AD203B41FA5}">
                      <a16:colId xmlns:a16="http://schemas.microsoft.com/office/drawing/2014/main" val="862960594"/>
                    </a:ext>
                  </a:extLst>
                </a:gridCol>
                <a:gridCol w="581875">
                  <a:extLst>
                    <a:ext uri="{9D8B030D-6E8A-4147-A177-3AD203B41FA5}">
                      <a16:colId xmlns:a16="http://schemas.microsoft.com/office/drawing/2014/main" val="1719423082"/>
                    </a:ext>
                  </a:extLst>
                </a:gridCol>
                <a:gridCol w="581875">
                  <a:extLst>
                    <a:ext uri="{9D8B030D-6E8A-4147-A177-3AD203B41FA5}">
                      <a16:colId xmlns:a16="http://schemas.microsoft.com/office/drawing/2014/main" val="2764011619"/>
                    </a:ext>
                  </a:extLst>
                </a:gridCol>
                <a:gridCol w="581875">
                  <a:extLst>
                    <a:ext uri="{9D8B030D-6E8A-4147-A177-3AD203B41FA5}">
                      <a16:colId xmlns:a16="http://schemas.microsoft.com/office/drawing/2014/main" val="2287270782"/>
                    </a:ext>
                  </a:extLst>
                </a:gridCol>
              </a:tblGrid>
              <a:tr h="225187">
                <a:tc rowSpan="2">
                  <a:txBody>
                    <a:bodyPr/>
                    <a:lstStyle/>
                    <a:p>
                      <a:pPr algn="ctr" fontAlgn="ctr"/>
                      <a:r>
                        <a:rPr lang="en-US" sz="1100" b="1" i="0" u="none" strike="noStrike">
                          <a:solidFill>
                            <a:srgbClr val="000000"/>
                          </a:solidFill>
                          <a:effectLst/>
                          <a:latin typeface="Calibri"/>
                        </a:rPr>
                        <a:t>R </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100" b="1" i="0" u="none" strike="noStrike">
                          <a:solidFill>
                            <a:srgbClr val="000000"/>
                          </a:solidFill>
                          <a:effectLst/>
                          <a:latin typeface="Calibri"/>
                        </a:rPr>
                        <a:t>Logistic Regression</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Decision Tree</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Neural Network</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err="1">
                          <a:solidFill>
                            <a:srgbClr val="000000"/>
                          </a:solidFill>
                          <a:effectLst/>
                          <a:latin typeface="Calibri"/>
                        </a:rPr>
                        <a:t>Näive</a:t>
                      </a:r>
                      <a:r>
                        <a:rPr lang="en-US" sz="1100" b="1" i="0" u="none" strike="noStrike">
                          <a:solidFill>
                            <a:srgbClr val="000000"/>
                          </a:solidFill>
                          <a:effectLst/>
                          <a:latin typeface="Calibri"/>
                        </a:rPr>
                        <a:t> Bayes</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40807482"/>
                  </a:ext>
                </a:extLst>
              </a:tr>
              <a:tr h="225187">
                <a:tc vMerge="1">
                  <a:txBody>
                    <a:bodyPr/>
                    <a:lstStyle/>
                    <a:p>
                      <a:endParaRPr lang="en-US"/>
                    </a:p>
                  </a:txBody>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2561098"/>
                  </a:ext>
                </a:extLst>
              </a:tr>
              <a:tr h="225187">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866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1323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1188</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247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2056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11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952338"/>
                  </a:ext>
                </a:extLst>
              </a:tr>
              <a:tr h="225187">
                <a:tc>
                  <a:txBody>
                    <a:bodyPr/>
                    <a:lstStyle/>
                    <a:p>
                      <a:pPr algn="ctr" fontAlgn="ctr"/>
                      <a:r>
                        <a:rPr lang="en-US" sz="1100" b="1" i="0" u="none" strike="noStrike">
                          <a:solidFill>
                            <a:srgbClr val="000000"/>
                          </a:solidFill>
                          <a:effectLst/>
                          <a:latin typeface="Calibri"/>
                        </a:rPr>
                        <a:t>1</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203</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190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168</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94</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264</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13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452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62749985"/>
                  </a:ext>
                </a:extLst>
              </a:tr>
              <a:tr h="225187">
                <a:tc>
                  <a:txBody>
                    <a:bodyPr/>
                    <a:lstStyle/>
                    <a:p>
                      <a:pPr algn="ctr" fontAlgn="ctr"/>
                      <a:r>
                        <a:rPr lang="en-US" sz="1100" b="1" i="0" u="none" strike="noStrike">
                          <a:solidFill>
                            <a:srgbClr val="000000"/>
                          </a:solidFill>
                          <a:effectLst/>
                          <a:latin typeface="Calibri"/>
                        </a:rPr>
                        <a:t>Accuracy</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0.8039</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0.8316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0.8098</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0.9905</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895183787"/>
                  </a:ext>
                </a:extLst>
              </a:tr>
              <a:tr h="225187">
                <a:tc>
                  <a:txBody>
                    <a:bodyPr/>
                    <a:lstStyle/>
                    <a:p>
                      <a:pPr algn="ctr" fontAlgn="ctr"/>
                      <a:r>
                        <a:rPr lang="en-US" sz="1100" b="1" i="0" u="none" strike="noStrike">
                          <a:solidFill>
                            <a:srgbClr val="000000"/>
                          </a:solidFill>
                          <a:effectLst/>
                          <a:latin typeface="Calibri"/>
                        </a:rPr>
                        <a:t>Precision</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0.9886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0.6000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0.8279</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1234406099"/>
                  </a:ext>
                </a:extLst>
              </a:tr>
              <a:tr h="225187">
                <a:tc>
                  <a:txBody>
                    <a:bodyPr/>
                    <a:lstStyle/>
                    <a:p>
                      <a:pPr algn="ctr" fontAlgn="ctr"/>
                      <a:r>
                        <a:rPr lang="en-US" sz="1100" b="1" i="0" u="none" strike="noStrike">
                          <a:solidFill>
                            <a:srgbClr val="000000"/>
                          </a:solidFill>
                          <a:effectLst/>
                          <a:latin typeface="Calibri"/>
                        </a:rPr>
                        <a:t>Recall</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0.9920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0.4693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0.9937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90103186"/>
                  </a:ext>
                </a:extLst>
              </a:tr>
              <a:tr h="225187">
                <a:tc>
                  <a:txBody>
                    <a:bodyPr/>
                    <a:lstStyle/>
                    <a:p>
                      <a:pPr algn="ctr" fontAlgn="ctr"/>
                      <a:r>
                        <a:rPr lang="en-US" sz="1100" b="1" i="0" u="none" strike="noStrike">
                          <a:solidFill>
                            <a:srgbClr val="000000"/>
                          </a:solidFill>
                          <a:effectLst/>
                          <a:latin typeface="Calibri"/>
                        </a:rPr>
                        <a:t>F-Measure</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0.9903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0.5267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0.8745</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0.9942</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725209768"/>
                  </a:ext>
                </a:extLst>
              </a:tr>
            </a:tbl>
          </a:graphicData>
        </a:graphic>
      </p:graphicFrame>
      <p:sp>
        <p:nvSpPr>
          <p:cNvPr id="46" name="TextBox 45">
            <a:extLst>
              <a:ext uri="{FF2B5EF4-FFF2-40B4-BE49-F238E27FC236}">
                <a16:creationId xmlns:a16="http://schemas.microsoft.com/office/drawing/2014/main" id="{E626887B-4A3A-E949-8912-A0B8D69F8D2B}"/>
              </a:ext>
            </a:extLst>
          </p:cNvPr>
          <p:cNvSpPr txBox="1"/>
          <p:nvPr/>
        </p:nvSpPr>
        <p:spPr>
          <a:xfrm>
            <a:off x="241465" y="1424599"/>
            <a:ext cx="6236524" cy="1949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t>Decision Tree:</a:t>
            </a:r>
          </a:p>
          <a:p>
            <a:pPr indent="-228600">
              <a:lnSpc>
                <a:spcPct val="125000"/>
              </a:lnSpc>
              <a:buChar char="•"/>
            </a:pPr>
            <a:r>
              <a:rPr lang="en-US" sz="1400"/>
              <a:t>Achieves an accuracy of 83.16% in R and 82.40% in RapidMiner.</a:t>
            </a:r>
            <a:endParaRPr lang="en-US" sz="1400">
              <a:cs typeface="Calibri"/>
            </a:endParaRPr>
          </a:p>
          <a:p>
            <a:pPr indent="-228600">
              <a:lnSpc>
                <a:spcPct val="125000"/>
              </a:lnSpc>
              <a:buChar char="•"/>
            </a:pPr>
            <a:r>
              <a:rPr lang="en-US" sz="1400"/>
              <a:t>Demonstrates a trade-off between precision (60.00%) and recall (46.93%) in R.</a:t>
            </a:r>
            <a:endParaRPr lang="en-US" sz="1400">
              <a:cs typeface="Calibri"/>
            </a:endParaRPr>
          </a:p>
          <a:p>
            <a:pPr indent="-228600">
              <a:lnSpc>
                <a:spcPct val="125000"/>
              </a:lnSpc>
              <a:buChar char="•"/>
            </a:pPr>
            <a:r>
              <a:rPr lang="en-US" sz="1400"/>
              <a:t>Potential overfitting indicated by the trade-off, capturing noise in the training data.</a:t>
            </a:r>
            <a:endParaRPr lang="en-US" sz="1400">
              <a:cs typeface="Calibri"/>
            </a:endParaRPr>
          </a:p>
          <a:p>
            <a:pPr indent="-228600">
              <a:lnSpc>
                <a:spcPct val="125000"/>
              </a:lnSpc>
              <a:buChar char="•"/>
            </a:pPr>
            <a:r>
              <a:rPr lang="en-US" sz="1400"/>
              <a:t>In RapidMiner, maintains comparable accuracy with improved precision (72.12%) and recall (56.54%).</a:t>
            </a:r>
            <a:endParaRPr lang="en-US" sz="1400">
              <a:cs typeface="Calibri"/>
            </a:endParaRPr>
          </a:p>
        </p:txBody>
      </p:sp>
      <p:sp>
        <p:nvSpPr>
          <p:cNvPr id="47" name="TextBox 46">
            <a:extLst>
              <a:ext uri="{FF2B5EF4-FFF2-40B4-BE49-F238E27FC236}">
                <a16:creationId xmlns:a16="http://schemas.microsoft.com/office/drawing/2014/main" id="{E3E22DCF-E043-4FAA-42EB-905AC73DBB55}"/>
              </a:ext>
            </a:extLst>
          </p:cNvPr>
          <p:cNvSpPr txBox="1"/>
          <p:nvPr/>
        </p:nvSpPr>
        <p:spPr>
          <a:xfrm>
            <a:off x="240366" y="3797465"/>
            <a:ext cx="6238723" cy="249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t>Logistic Regression:</a:t>
            </a:r>
          </a:p>
          <a:p>
            <a:pPr marL="228600" indent="-228600">
              <a:lnSpc>
                <a:spcPct val="125000"/>
              </a:lnSpc>
              <a:buChar char="•"/>
            </a:pPr>
            <a:r>
              <a:rPr lang="en-US" sz="1400">
                <a:latin typeface="Calibri"/>
                <a:cs typeface="Calibri"/>
              </a:rPr>
              <a:t>Shows high accuracy (80.39% in R, 81.57% in RapidMiner) but moderate precision and recall.</a:t>
            </a:r>
          </a:p>
          <a:p>
            <a:pPr marL="228600" indent="-228600">
              <a:lnSpc>
                <a:spcPct val="125000"/>
              </a:lnSpc>
              <a:buChar char="•"/>
            </a:pPr>
            <a:r>
              <a:rPr lang="en-US" sz="1400">
                <a:latin typeface="Calibri"/>
                <a:cs typeface="Calibri"/>
              </a:rPr>
              <a:t>In R, exceptional precision (98.86%) and recall (99.20%) result in a well-balanced F-Measure (99.03%).</a:t>
            </a:r>
          </a:p>
          <a:p>
            <a:pPr marL="228600" indent="-228600">
              <a:lnSpc>
                <a:spcPct val="125000"/>
              </a:lnSpc>
              <a:buChar char="•"/>
            </a:pPr>
            <a:r>
              <a:rPr lang="en-US" sz="1400">
                <a:latin typeface="Calibri"/>
                <a:cs typeface="Calibri"/>
              </a:rPr>
              <a:t>May face underfitting or overfitting challenges, especially with nonlinear relationships.</a:t>
            </a:r>
          </a:p>
          <a:p>
            <a:pPr marL="228600" indent="-228600">
              <a:lnSpc>
                <a:spcPct val="125000"/>
              </a:lnSpc>
              <a:buChar char="•"/>
            </a:pPr>
            <a:r>
              <a:rPr lang="en-US" sz="1400">
                <a:latin typeface="Calibri"/>
                <a:cs typeface="Calibri"/>
              </a:rPr>
              <a:t>RapidMiner performance exhibits reasonable accuracy with a balanced F-Measure of 60.00%.</a:t>
            </a:r>
          </a:p>
        </p:txBody>
      </p:sp>
      <p:graphicFrame>
        <p:nvGraphicFramePr>
          <p:cNvPr id="4" name="Content Placeholder 42">
            <a:extLst>
              <a:ext uri="{FF2B5EF4-FFF2-40B4-BE49-F238E27FC236}">
                <a16:creationId xmlns:a16="http://schemas.microsoft.com/office/drawing/2014/main" id="{D05FD738-1235-2FE3-808D-C9EF69F0A059}"/>
              </a:ext>
            </a:extLst>
          </p:cNvPr>
          <p:cNvGraphicFramePr>
            <a:graphicFrameLocks/>
          </p:cNvGraphicFramePr>
          <p:nvPr>
            <p:extLst>
              <p:ext uri="{D42A27DB-BD31-4B8C-83A1-F6EECF244321}">
                <p14:modId xmlns:p14="http://schemas.microsoft.com/office/powerpoint/2010/main" val="2147772638"/>
              </p:ext>
            </p:extLst>
          </p:nvPr>
        </p:nvGraphicFramePr>
        <p:xfrm>
          <a:off x="6595651" y="1340119"/>
          <a:ext cx="5374307" cy="1783080"/>
        </p:xfrm>
        <a:graphic>
          <a:graphicData uri="http://schemas.openxmlformats.org/drawingml/2006/table">
            <a:tbl>
              <a:tblPr firstRow="1" bandRow="1">
                <a:tableStyleId>{5C22544A-7EE6-4342-B048-85BDC9FD1C3A}</a:tableStyleId>
              </a:tblPr>
              <a:tblGrid>
                <a:gridCol w="702107">
                  <a:extLst>
                    <a:ext uri="{9D8B030D-6E8A-4147-A177-3AD203B41FA5}">
                      <a16:colId xmlns:a16="http://schemas.microsoft.com/office/drawing/2014/main" val="2977277697"/>
                    </a:ext>
                  </a:extLst>
                </a:gridCol>
                <a:gridCol w="584025">
                  <a:extLst>
                    <a:ext uri="{9D8B030D-6E8A-4147-A177-3AD203B41FA5}">
                      <a16:colId xmlns:a16="http://schemas.microsoft.com/office/drawing/2014/main" val="1239574467"/>
                    </a:ext>
                  </a:extLst>
                </a:gridCol>
                <a:gridCol w="584025">
                  <a:extLst>
                    <a:ext uri="{9D8B030D-6E8A-4147-A177-3AD203B41FA5}">
                      <a16:colId xmlns:a16="http://schemas.microsoft.com/office/drawing/2014/main" val="2534935452"/>
                    </a:ext>
                  </a:extLst>
                </a:gridCol>
                <a:gridCol w="584025">
                  <a:extLst>
                    <a:ext uri="{9D8B030D-6E8A-4147-A177-3AD203B41FA5}">
                      <a16:colId xmlns:a16="http://schemas.microsoft.com/office/drawing/2014/main" val="537471178"/>
                    </a:ext>
                  </a:extLst>
                </a:gridCol>
                <a:gridCol w="584025">
                  <a:extLst>
                    <a:ext uri="{9D8B030D-6E8A-4147-A177-3AD203B41FA5}">
                      <a16:colId xmlns:a16="http://schemas.microsoft.com/office/drawing/2014/main" val="1302138416"/>
                    </a:ext>
                  </a:extLst>
                </a:gridCol>
                <a:gridCol w="584025">
                  <a:extLst>
                    <a:ext uri="{9D8B030D-6E8A-4147-A177-3AD203B41FA5}">
                      <a16:colId xmlns:a16="http://schemas.microsoft.com/office/drawing/2014/main" val="862960594"/>
                    </a:ext>
                  </a:extLst>
                </a:gridCol>
                <a:gridCol w="584025">
                  <a:extLst>
                    <a:ext uri="{9D8B030D-6E8A-4147-A177-3AD203B41FA5}">
                      <a16:colId xmlns:a16="http://schemas.microsoft.com/office/drawing/2014/main" val="1719423082"/>
                    </a:ext>
                  </a:extLst>
                </a:gridCol>
                <a:gridCol w="584025">
                  <a:extLst>
                    <a:ext uri="{9D8B030D-6E8A-4147-A177-3AD203B41FA5}">
                      <a16:colId xmlns:a16="http://schemas.microsoft.com/office/drawing/2014/main" val="2764011619"/>
                    </a:ext>
                  </a:extLst>
                </a:gridCol>
                <a:gridCol w="584025">
                  <a:extLst>
                    <a:ext uri="{9D8B030D-6E8A-4147-A177-3AD203B41FA5}">
                      <a16:colId xmlns:a16="http://schemas.microsoft.com/office/drawing/2014/main" val="2287270782"/>
                    </a:ext>
                  </a:extLst>
                </a:gridCol>
              </a:tblGrid>
              <a:tr h="189780">
                <a:tc rowSpan="2">
                  <a:txBody>
                    <a:bodyPr/>
                    <a:lstStyle/>
                    <a:p>
                      <a:pPr algn="ctr" fontAlgn="ctr"/>
                      <a:r>
                        <a:rPr lang="en-US" sz="1100" b="1" i="0" u="none" strike="noStrike">
                          <a:solidFill>
                            <a:srgbClr val="000000"/>
                          </a:solidFill>
                          <a:effectLst/>
                          <a:latin typeface="Calibri"/>
                        </a:rPr>
                        <a:t>R </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100" b="1" i="0" u="none" strike="noStrike">
                          <a:solidFill>
                            <a:srgbClr val="000000"/>
                          </a:solidFill>
                          <a:effectLst/>
                          <a:latin typeface="Calibri"/>
                        </a:rPr>
                        <a:t>Logistic Regression</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Decision Tree</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Neural Network</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err="1">
                          <a:solidFill>
                            <a:srgbClr val="000000"/>
                          </a:solidFill>
                          <a:effectLst/>
                          <a:latin typeface="Calibri"/>
                        </a:rPr>
                        <a:t>Näive</a:t>
                      </a:r>
                      <a:r>
                        <a:rPr lang="en-US" sz="1100" b="1" i="0" u="none" strike="noStrike">
                          <a:solidFill>
                            <a:srgbClr val="000000"/>
                          </a:solidFill>
                          <a:effectLst/>
                          <a:latin typeface="Calibri"/>
                        </a:rPr>
                        <a:t> Bayes</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40807482"/>
                  </a:ext>
                </a:extLst>
              </a:tr>
              <a:tr h="189780">
                <a:tc vMerge="1">
                  <a:txBody>
                    <a:bodyPr/>
                    <a:lstStyle/>
                    <a:p>
                      <a:endParaRPr lang="en-US"/>
                    </a:p>
                  </a:txBody>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2561098"/>
                  </a:ext>
                </a:extLst>
              </a:tr>
              <a:tr h="189780">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866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1323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1188</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247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2056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11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952338"/>
                  </a:ext>
                </a:extLst>
              </a:tr>
              <a:tr h="189780">
                <a:tc>
                  <a:txBody>
                    <a:bodyPr/>
                    <a:lstStyle/>
                    <a:p>
                      <a:pPr algn="ctr" fontAlgn="ctr"/>
                      <a:r>
                        <a:rPr lang="en-US" sz="1100" b="1" i="0" u="none" strike="noStrike">
                          <a:solidFill>
                            <a:srgbClr val="000000"/>
                          </a:solidFill>
                          <a:effectLst/>
                          <a:latin typeface="Calibri"/>
                        </a:rPr>
                        <a:t>1</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203</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190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168</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94</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264</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13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452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62749985"/>
                  </a:ext>
                </a:extLst>
              </a:tr>
              <a:tr h="189780">
                <a:tc>
                  <a:txBody>
                    <a:bodyPr/>
                    <a:lstStyle/>
                    <a:p>
                      <a:pPr algn="ctr" fontAlgn="ctr"/>
                      <a:r>
                        <a:rPr lang="en-US" sz="1100" b="1" i="0" u="none" strike="noStrike">
                          <a:solidFill>
                            <a:srgbClr val="000000"/>
                          </a:solidFill>
                          <a:effectLst/>
                          <a:latin typeface="Calibri"/>
                        </a:rPr>
                        <a:t>Accuracy</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0.8039</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0.8316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0.8098</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0.9905</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895183787"/>
                  </a:ext>
                </a:extLst>
              </a:tr>
              <a:tr h="189780">
                <a:tc>
                  <a:txBody>
                    <a:bodyPr/>
                    <a:lstStyle/>
                    <a:p>
                      <a:pPr algn="ctr" fontAlgn="ctr"/>
                      <a:r>
                        <a:rPr lang="en-US" sz="1100" b="1" i="0" u="none" strike="noStrike">
                          <a:solidFill>
                            <a:srgbClr val="000000"/>
                          </a:solidFill>
                          <a:effectLst/>
                          <a:latin typeface="Calibri"/>
                        </a:rPr>
                        <a:t>Precision</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0.9886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0.6000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0.8279</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1234406099"/>
                  </a:ext>
                </a:extLst>
              </a:tr>
              <a:tr h="189780">
                <a:tc>
                  <a:txBody>
                    <a:bodyPr/>
                    <a:lstStyle/>
                    <a:p>
                      <a:pPr algn="ctr" fontAlgn="ctr"/>
                      <a:r>
                        <a:rPr lang="en-US" sz="1100" b="1" i="0" u="none" strike="noStrike">
                          <a:solidFill>
                            <a:srgbClr val="000000"/>
                          </a:solidFill>
                          <a:effectLst/>
                          <a:latin typeface="Calibri"/>
                        </a:rPr>
                        <a:t>Recall</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0.9920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0.4693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0.9937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90103186"/>
                  </a:ext>
                </a:extLst>
              </a:tr>
              <a:tr h="189780">
                <a:tc>
                  <a:txBody>
                    <a:bodyPr/>
                    <a:lstStyle/>
                    <a:p>
                      <a:pPr algn="ctr" fontAlgn="ctr"/>
                      <a:r>
                        <a:rPr lang="en-US" sz="1100" b="1" i="0" u="none" strike="noStrike">
                          <a:solidFill>
                            <a:srgbClr val="000000"/>
                          </a:solidFill>
                          <a:effectLst/>
                          <a:latin typeface="Calibri"/>
                        </a:rPr>
                        <a:t>F-Measure</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0.9903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0.5267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0.8745</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0.9942</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725209768"/>
                  </a:ext>
                </a:extLst>
              </a:tr>
            </a:tbl>
          </a:graphicData>
        </a:graphic>
      </p:graphicFrame>
      <p:pic>
        <p:nvPicPr>
          <p:cNvPr id="3" name="Picture 2">
            <a:extLst>
              <a:ext uri="{FF2B5EF4-FFF2-40B4-BE49-F238E27FC236}">
                <a16:creationId xmlns:a16="http://schemas.microsoft.com/office/drawing/2014/main" id="{855AEA54-C7B5-975D-1210-2BA33E4E23CE}"/>
              </a:ext>
            </a:extLst>
          </p:cNvPr>
          <p:cNvPicPr>
            <a:picLocks noChangeAspect="1"/>
          </p:cNvPicPr>
          <p:nvPr/>
        </p:nvPicPr>
        <p:blipFill>
          <a:blip r:embed="rId2"/>
          <a:stretch>
            <a:fillRect/>
          </a:stretch>
        </p:blipFill>
        <p:spPr>
          <a:xfrm>
            <a:off x="6576543" y="3559537"/>
            <a:ext cx="5373630" cy="1783080"/>
          </a:xfrm>
          <a:prstGeom prst="rect">
            <a:avLst/>
          </a:prstGeom>
        </p:spPr>
      </p:pic>
    </p:spTree>
    <p:extLst>
      <p:ext uri="{BB962C8B-B14F-4D97-AF65-F5344CB8AC3E}">
        <p14:creationId xmlns:p14="http://schemas.microsoft.com/office/powerpoint/2010/main" val="147974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588A-77E6-FE28-C839-1095AF64D8E1}"/>
              </a:ext>
            </a:extLst>
          </p:cNvPr>
          <p:cNvSpPr>
            <a:spLocks noGrp="1"/>
          </p:cNvSpPr>
          <p:nvPr>
            <p:ph type="title"/>
          </p:nvPr>
        </p:nvSpPr>
        <p:spPr/>
        <p:txBody>
          <a:bodyPr>
            <a:normAutofit/>
          </a:bodyPr>
          <a:lstStyle/>
          <a:p>
            <a:r>
              <a:rPr lang="en-US" sz="3200" b="1">
                <a:latin typeface="Söhne"/>
              </a:rPr>
              <a:t>Model Evalution Cont.</a:t>
            </a:r>
          </a:p>
        </p:txBody>
      </p:sp>
      <p:graphicFrame>
        <p:nvGraphicFramePr>
          <p:cNvPr id="43" name="Content Placeholder 42">
            <a:extLst>
              <a:ext uri="{FF2B5EF4-FFF2-40B4-BE49-F238E27FC236}">
                <a16:creationId xmlns:a16="http://schemas.microsoft.com/office/drawing/2014/main" id="{4C5DAEE1-875A-2343-2494-8A3A6C4CFFFC}"/>
              </a:ext>
            </a:extLst>
          </p:cNvPr>
          <p:cNvGraphicFramePr>
            <a:graphicFrameLocks noGrp="1"/>
          </p:cNvGraphicFramePr>
          <p:nvPr>
            <p:ph idx="1"/>
            <p:extLst>
              <p:ext uri="{D42A27DB-BD31-4B8C-83A1-F6EECF244321}">
                <p14:modId xmlns:p14="http://schemas.microsoft.com/office/powerpoint/2010/main" val="857392192"/>
              </p:ext>
            </p:extLst>
          </p:nvPr>
        </p:nvGraphicFramePr>
        <p:xfrm>
          <a:off x="6595651" y="1340119"/>
          <a:ext cx="5354522" cy="1783080"/>
        </p:xfrm>
        <a:graphic>
          <a:graphicData uri="http://schemas.openxmlformats.org/drawingml/2006/table">
            <a:tbl>
              <a:tblPr firstRow="1" bandRow="1">
                <a:tableStyleId>{5C22544A-7EE6-4342-B048-85BDC9FD1C3A}</a:tableStyleId>
              </a:tblPr>
              <a:tblGrid>
                <a:gridCol w="699522">
                  <a:extLst>
                    <a:ext uri="{9D8B030D-6E8A-4147-A177-3AD203B41FA5}">
                      <a16:colId xmlns:a16="http://schemas.microsoft.com/office/drawing/2014/main" val="2977277697"/>
                    </a:ext>
                  </a:extLst>
                </a:gridCol>
                <a:gridCol w="581875">
                  <a:extLst>
                    <a:ext uri="{9D8B030D-6E8A-4147-A177-3AD203B41FA5}">
                      <a16:colId xmlns:a16="http://schemas.microsoft.com/office/drawing/2014/main" val="1239574467"/>
                    </a:ext>
                  </a:extLst>
                </a:gridCol>
                <a:gridCol w="581875">
                  <a:extLst>
                    <a:ext uri="{9D8B030D-6E8A-4147-A177-3AD203B41FA5}">
                      <a16:colId xmlns:a16="http://schemas.microsoft.com/office/drawing/2014/main" val="2534935452"/>
                    </a:ext>
                  </a:extLst>
                </a:gridCol>
                <a:gridCol w="581875">
                  <a:extLst>
                    <a:ext uri="{9D8B030D-6E8A-4147-A177-3AD203B41FA5}">
                      <a16:colId xmlns:a16="http://schemas.microsoft.com/office/drawing/2014/main" val="537471178"/>
                    </a:ext>
                  </a:extLst>
                </a:gridCol>
                <a:gridCol w="581875">
                  <a:extLst>
                    <a:ext uri="{9D8B030D-6E8A-4147-A177-3AD203B41FA5}">
                      <a16:colId xmlns:a16="http://schemas.microsoft.com/office/drawing/2014/main" val="1302138416"/>
                    </a:ext>
                  </a:extLst>
                </a:gridCol>
                <a:gridCol w="581875">
                  <a:extLst>
                    <a:ext uri="{9D8B030D-6E8A-4147-A177-3AD203B41FA5}">
                      <a16:colId xmlns:a16="http://schemas.microsoft.com/office/drawing/2014/main" val="862960594"/>
                    </a:ext>
                  </a:extLst>
                </a:gridCol>
                <a:gridCol w="581875">
                  <a:extLst>
                    <a:ext uri="{9D8B030D-6E8A-4147-A177-3AD203B41FA5}">
                      <a16:colId xmlns:a16="http://schemas.microsoft.com/office/drawing/2014/main" val="1719423082"/>
                    </a:ext>
                  </a:extLst>
                </a:gridCol>
                <a:gridCol w="581875">
                  <a:extLst>
                    <a:ext uri="{9D8B030D-6E8A-4147-A177-3AD203B41FA5}">
                      <a16:colId xmlns:a16="http://schemas.microsoft.com/office/drawing/2014/main" val="2764011619"/>
                    </a:ext>
                  </a:extLst>
                </a:gridCol>
                <a:gridCol w="581875">
                  <a:extLst>
                    <a:ext uri="{9D8B030D-6E8A-4147-A177-3AD203B41FA5}">
                      <a16:colId xmlns:a16="http://schemas.microsoft.com/office/drawing/2014/main" val="2287270782"/>
                    </a:ext>
                  </a:extLst>
                </a:gridCol>
              </a:tblGrid>
              <a:tr h="190500">
                <a:tc rowSpan="2">
                  <a:txBody>
                    <a:bodyPr/>
                    <a:lstStyle/>
                    <a:p>
                      <a:pPr algn="ctr" fontAlgn="ctr"/>
                      <a:r>
                        <a:rPr lang="en-US" sz="1100" b="1" i="0" u="none" strike="noStrike">
                          <a:solidFill>
                            <a:srgbClr val="000000"/>
                          </a:solidFill>
                          <a:effectLst/>
                          <a:latin typeface="Calibri"/>
                        </a:rPr>
                        <a:t>R </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100" b="1" i="0" u="none" strike="noStrike">
                          <a:solidFill>
                            <a:srgbClr val="000000"/>
                          </a:solidFill>
                          <a:effectLst/>
                          <a:latin typeface="Calibri"/>
                        </a:rPr>
                        <a:t>Logistic Regression</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Decision Tree</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Neural Network</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err="1">
                          <a:solidFill>
                            <a:srgbClr val="000000"/>
                          </a:solidFill>
                          <a:effectLst/>
                          <a:latin typeface="Calibri"/>
                        </a:rPr>
                        <a:t>Näive</a:t>
                      </a:r>
                      <a:r>
                        <a:rPr lang="en-US" sz="1100" b="1" i="0" u="none" strike="noStrike">
                          <a:solidFill>
                            <a:srgbClr val="000000"/>
                          </a:solidFill>
                          <a:effectLst/>
                          <a:latin typeface="Calibri"/>
                        </a:rPr>
                        <a:t> Bayes</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40807482"/>
                  </a:ext>
                </a:extLst>
              </a:tr>
              <a:tr h="190500">
                <a:tc vMerge="1">
                  <a:txBody>
                    <a:bodyPr/>
                    <a:lstStyle/>
                    <a:p>
                      <a:endParaRPr lang="en-US"/>
                    </a:p>
                  </a:txBody>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2561098"/>
                  </a:ext>
                </a:extLst>
              </a:tr>
              <a:tr h="190500">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866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1323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1188</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247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2056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11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952338"/>
                  </a:ext>
                </a:extLst>
              </a:tr>
              <a:tr h="190500">
                <a:tc>
                  <a:txBody>
                    <a:bodyPr/>
                    <a:lstStyle/>
                    <a:p>
                      <a:pPr algn="ctr" fontAlgn="ctr"/>
                      <a:r>
                        <a:rPr lang="en-US" sz="1100" b="1" i="0" u="none" strike="noStrike">
                          <a:solidFill>
                            <a:srgbClr val="000000"/>
                          </a:solidFill>
                          <a:effectLst/>
                          <a:latin typeface="Calibri"/>
                        </a:rPr>
                        <a:t>1</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203</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190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168</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94</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264</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13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452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62749985"/>
                  </a:ext>
                </a:extLst>
              </a:tr>
              <a:tr h="190500">
                <a:tc>
                  <a:txBody>
                    <a:bodyPr/>
                    <a:lstStyle/>
                    <a:p>
                      <a:pPr algn="ctr" fontAlgn="ctr"/>
                      <a:r>
                        <a:rPr lang="en-US" sz="1100" b="1" i="0" u="none" strike="noStrike">
                          <a:solidFill>
                            <a:srgbClr val="000000"/>
                          </a:solidFill>
                          <a:effectLst/>
                          <a:latin typeface="Calibri"/>
                        </a:rPr>
                        <a:t>Accuracy</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0.8039</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0.8316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0.8098</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0.9905</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895183787"/>
                  </a:ext>
                </a:extLst>
              </a:tr>
              <a:tr h="190500">
                <a:tc>
                  <a:txBody>
                    <a:bodyPr/>
                    <a:lstStyle/>
                    <a:p>
                      <a:pPr algn="ctr" fontAlgn="ctr"/>
                      <a:r>
                        <a:rPr lang="en-US" sz="1100" b="1" i="0" u="none" strike="noStrike">
                          <a:solidFill>
                            <a:srgbClr val="000000"/>
                          </a:solidFill>
                          <a:effectLst/>
                          <a:latin typeface="Calibri"/>
                        </a:rPr>
                        <a:t>Precision</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0.9886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0.6000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0.8279</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1234406099"/>
                  </a:ext>
                </a:extLst>
              </a:tr>
              <a:tr h="190500">
                <a:tc>
                  <a:txBody>
                    <a:bodyPr/>
                    <a:lstStyle/>
                    <a:p>
                      <a:pPr algn="ctr" fontAlgn="ctr"/>
                      <a:r>
                        <a:rPr lang="en-US" sz="1100" b="1" i="0" u="none" strike="noStrike">
                          <a:solidFill>
                            <a:srgbClr val="000000"/>
                          </a:solidFill>
                          <a:effectLst/>
                          <a:latin typeface="Calibri"/>
                        </a:rPr>
                        <a:t>Recall</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0.9920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0.4693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0.9937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90103186"/>
                  </a:ext>
                </a:extLst>
              </a:tr>
              <a:tr h="190500">
                <a:tc>
                  <a:txBody>
                    <a:bodyPr/>
                    <a:lstStyle/>
                    <a:p>
                      <a:pPr algn="ctr" fontAlgn="ctr"/>
                      <a:r>
                        <a:rPr lang="en-US" sz="1100" b="1" i="0" u="none" strike="noStrike">
                          <a:solidFill>
                            <a:srgbClr val="000000"/>
                          </a:solidFill>
                          <a:effectLst/>
                          <a:latin typeface="Calibri"/>
                        </a:rPr>
                        <a:t>F-Measure</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0.9903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0.5267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0.8745</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0.9942</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725209768"/>
                  </a:ext>
                </a:extLst>
              </a:tr>
            </a:tbl>
          </a:graphicData>
        </a:graphic>
      </p:graphicFrame>
      <p:sp>
        <p:nvSpPr>
          <p:cNvPr id="46" name="TextBox 45">
            <a:extLst>
              <a:ext uri="{FF2B5EF4-FFF2-40B4-BE49-F238E27FC236}">
                <a16:creationId xmlns:a16="http://schemas.microsoft.com/office/drawing/2014/main" id="{E626887B-4A3A-E949-8912-A0B8D69F8D2B}"/>
              </a:ext>
            </a:extLst>
          </p:cNvPr>
          <p:cNvSpPr txBox="1"/>
          <p:nvPr/>
        </p:nvSpPr>
        <p:spPr>
          <a:xfrm>
            <a:off x="241465" y="1255266"/>
            <a:ext cx="6236524" cy="2566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5000"/>
              </a:lnSpc>
            </a:pPr>
            <a:r>
              <a:rPr lang="en-US" sz="1700" b="1">
                <a:latin typeface="Calibri"/>
                <a:ea typeface="+mn-lt"/>
                <a:cs typeface="+mn-lt"/>
              </a:rPr>
              <a:t>Naive Bayes:</a:t>
            </a:r>
            <a:endParaRPr lang="en-US" sz="1700">
              <a:latin typeface="Calibri"/>
              <a:ea typeface="+mn-lt"/>
              <a:cs typeface="+mn-lt"/>
            </a:endParaRPr>
          </a:p>
          <a:p>
            <a:pPr marL="285750">
              <a:lnSpc>
                <a:spcPct val="125000"/>
              </a:lnSpc>
              <a:buFont typeface="Arial"/>
              <a:buChar char="•"/>
            </a:pPr>
            <a:r>
              <a:rPr lang="en-US" sz="1400">
                <a:latin typeface="Calibri"/>
                <a:cs typeface="Calibri"/>
              </a:rPr>
              <a:t>Emerges as the top-performing model with exceptional accuracy (99.05% in R, 99.05% in RapidMiner).</a:t>
            </a:r>
          </a:p>
          <a:p>
            <a:pPr marL="285750">
              <a:lnSpc>
                <a:spcPct val="125000"/>
              </a:lnSpc>
              <a:buFont typeface="Arial"/>
              <a:buChar char="•"/>
            </a:pPr>
            <a:r>
              <a:rPr lang="en-US" sz="1400">
                <a:latin typeface="Calibri"/>
                <a:cs typeface="Calibri"/>
              </a:rPr>
              <a:t>Demonstrates outstanding precision (99.47%) and recall (99.37%), resulting in a robust F-Measure (99.42%).</a:t>
            </a:r>
          </a:p>
          <a:p>
            <a:pPr marL="285750">
              <a:lnSpc>
                <a:spcPct val="125000"/>
              </a:lnSpc>
              <a:buFont typeface="Arial"/>
              <a:buChar char="•"/>
            </a:pPr>
            <a:r>
              <a:rPr lang="en-US" sz="1400">
                <a:latin typeface="Calibri"/>
                <a:cs typeface="Calibri"/>
              </a:rPr>
              <a:t>Consistently excels across all metrics in both R and RapidMiner.</a:t>
            </a:r>
          </a:p>
          <a:p>
            <a:pPr marL="285750">
              <a:lnSpc>
                <a:spcPct val="125000"/>
              </a:lnSpc>
              <a:buFont typeface="Arial"/>
              <a:buChar char="•"/>
            </a:pPr>
            <a:r>
              <a:rPr lang="en-US" sz="1400">
                <a:latin typeface="Calibri"/>
                <a:cs typeface="Calibri"/>
              </a:rPr>
              <a:t>Robust and reliable predictive capabilities position Naive Bayes as a strong contender.</a:t>
            </a:r>
          </a:p>
          <a:p>
            <a:endParaRPr lang="en-US" sz="1700">
              <a:latin typeface="Calibri"/>
              <a:cs typeface="Calibri"/>
            </a:endParaRPr>
          </a:p>
        </p:txBody>
      </p:sp>
      <p:sp>
        <p:nvSpPr>
          <p:cNvPr id="47" name="TextBox 46">
            <a:extLst>
              <a:ext uri="{FF2B5EF4-FFF2-40B4-BE49-F238E27FC236}">
                <a16:creationId xmlns:a16="http://schemas.microsoft.com/office/drawing/2014/main" id="{E3E22DCF-E043-4FAA-42EB-905AC73DBB55}"/>
              </a:ext>
            </a:extLst>
          </p:cNvPr>
          <p:cNvSpPr txBox="1"/>
          <p:nvPr/>
        </p:nvSpPr>
        <p:spPr>
          <a:xfrm>
            <a:off x="240366" y="3797465"/>
            <a:ext cx="6238723" cy="2546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5000"/>
              </a:lnSpc>
            </a:pPr>
            <a:r>
              <a:rPr lang="en-US" sz="1700" b="1">
                <a:latin typeface="Söhne"/>
                <a:ea typeface="+mn-lt"/>
                <a:cs typeface="+mn-lt"/>
              </a:rPr>
              <a:t>Neural Network:</a:t>
            </a:r>
            <a:endParaRPr lang="en-US" sz="1700">
              <a:latin typeface="Söhne"/>
              <a:ea typeface="+mn-lt"/>
              <a:cs typeface="+mn-lt"/>
            </a:endParaRPr>
          </a:p>
          <a:p>
            <a:pPr marL="285750">
              <a:lnSpc>
                <a:spcPct val="125000"/>
              </a:lnSpc>
              <a:buFont typeface="Arial"/>
              <a:buChar char="•"/>
            </a:pPr>
            <a:r>
              <a:rPr lang="en-US" sz="1400">
                <a:latin typeface="Calibri"/>
                <a:ea typeface="+mn-lt"/>
                <a:cs typeface="+mn-lt"/>
              </a:rPr>
              <a:t>Stands out with robust performance, achieving accuracy of 80.98% in R and RapidMiner.</a:t>
            </a:r>
          </a:p>
          <a:p>
            <a:pPr marL="285750">
              <a:lnSpc>
                <a:spcPct val="125000"/>
              </a:lnSpc>
              <a:buFont typeface="Arial"/>
              <a:buChar char="•"/>
            </a:pPr>
            <a:r>
              <a:rPr lang="en-US" sz="1400">
                <a:latin typeface="Calibri"/>
                <a:ea typeface="+mn-lt"/>
                <a:cs typeface="+mn-lt"/>
              </a:rPr>
              <a:t>Balances precision (82.79%) and high recall (92.67%), leading to an impressive F-Measure of 87.45%.</a:t>
            </a:r>
            <a:endParaRPr lang="en-US" sz="1400">
              <a:latin typeface="Calibri"/>
              <a:cs typeface="Calibri"/>
            </a:endParaRPr>
          </a:p>
          <a:p>
            <a:pPr marL="285750">
              <a:lnSpc>
                <a:spcPct val="125000"/>
              </a:lnSpc>
              <a:buFont typeface="Arial"/>
              <a:buChar char="•"/>
            </a:pPr>
            <a:r>
              <a:rPr lang="en-US" sz="1400">
                <a:latin typeface="Calibri"/>
                <a:ea typeface="+mn-lt"/>
                <a:cs typeface="+mn-lt"/>
              </a:rPr>
              <a:t>Consistently delivers strong and balanced performance in both environments.</a:t>
            </a:r>
          </a:p>
          <a:p>
            <a:pPr marL="285750">
              <a:lnSpc>
                <a:spcPct val="125000"/>
              </a:lnSpc>
              <a:buFont typeface="Arial"/>
              <a:buChar char="•"/>
            </a:pPr>
            <a:r>
              <a:rPr lang="en-US" sz="1400">
                <a:latin typeface="Calibri"/>
                <a:ea typeface="+mn-lt"/>
                <a:cs typeface="+mn-lt"/>
              </a:rPr>
              <a:t>Demonstrates proficiency in handling complex patterns and maintaining high performance metrics.</a:t>
            </a:r>
            <a:endParaRPr lang="en-US" sz="1400">
              <a:latin typeface="Calibri"/>
            </a:endParaRPr>
          </a:p>
          <a:p>
            <a:pPr>
              <a:lnSpc>
                <a:spcPct val="125000"/>
              </a:lnSpc>
            </a:pPr>
            <a:endParaRPr lang="en-US" sz="1400" b="1">
              <a:latin typeface="Arial Nova"/>
            </a:endParaRPr>
          </a:p>
        </p:txBody>
      </p:sp>
      <p:pic>
        <p:nvPicPr>
          <p:cNvPr id="4" name="Picture 3">
            <a:extLst>
              <a:ext uri="{FF2B5EF4-FFF2-40B4-BE49-F238E27FC236}">
                <a16:creationId xmlns:a16="http://schemas.microsoft.com/office/drawing/2014/main" id="{E7E5B114-AB93-C952-8CF0-E511BACC2C33}"/>
              </a:ext>
            </a:extLst>
          </p:cNvPr>
          <p:cNvPicPr>
            <a:picLocks noChangeAspect="1"/>
          </p:cNvPicPr>
          <p:nvPr/>
        </p:nvPicPr>
        <p:blipFill>
          <a:blip r:embed="rId2"/>
          <a:stretch>
            <a:fillRect/>
          </a:stretch>
        </p:blipFill>
        <p:spPr>
          <a:xfrm>
            <a:off x="6576543" y="3559537"/>
            <a:ext cx="5373630" cy="1783080"/>
          </a:xfrm>
          <a:prstGeom prst="rect">
            <a:avLst/>
          </a:prstGeom>
        </p:spPr>
      </p:pic>
    </p:spTree>
    <p:extLst>
      <p:ext uri="{BB962C8B-B14F-4D97-AF65-F5344CB8AC3E}">
        <p14:creationId xmlns:p14="http://schemas.microsoft.com/office/powerpoint/2010/main" val="3221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C48-CFDC-261B-FB9B-A2ACF1899389}"/>
              </a:ext>
            </a:extLst>
          </p:cNvPr>
          <p:cNvSpPr>
            <a:spLocks noGrp="1"/>
          </p:cNvSpPr>
          <p:nvPr>
            <p:ph type="title"/>
          </p:nvPr>
        </p:nvSpPr>
        <p:spPr>
          <a:xfrm>
            <a:off x="910119" y="572569"/>
            <a:ext cx="3380527" cy="1642956"/>
          </a:xfrm>
        </p:spPr>
        <p:txBody>
          <a:bodyPr anchor="b">
            <a:normAutofit/>
          </a:bodyPr>
          <a:lstStyle/>
          <a:p>
            <a:r>
              <a:rPr lang="en-US" sz="1700" b="1" i="0">
                <a:solidFill>
                  <a:schemeClr val="tx2"/>
                </a:solidFill>
                <a:effectLst/>
                <a:latin typeface="Arial" panose="020B0604020202020204" pitchFamily="34" charset="0"/>
                <a:cs typeface="Arial" panose="020B0604020202020204" pitchFamily="34" charset="0"/>
              </a:rPr>
              <a:t>Slide 2: Data Cleaning (Contd.)</a:t>
            </a:r>
            <a:br>
              <a:rPr lang="en-US" sz="1700" i="0">
                <a:solidFill>
                  <a:schemeClr val="tx2"/>
                </a:solidFill>
                <a:effectLst/>
                <a:latin typeface="Arial" panose="020B0604020202020204" pitchFamily="34" charset="0"/>
                <a:cs typeface="Arial" panose="020B0604020202020204" pitchFamily="34" charset="0"/>
              </a:rPr>
            </a:br>
            <a:br>
              <a:rPr lang="en-US" sz="1700" i="0">
                <a:solidFill>
                  <a:schemeClr val="tx2"/>
                </a:solidFill>
                <a:effectLst/>
                <a:latin typeface="Arial" panose="020B0604020202020204" pitchFamily="34" charset="0"/>
                <a:cs typeface="Arial" panose="020B0604020202020204" pitchFamily="34" charset="0"/>
              </a:rPr>
            </a:br>
            <a:br>
              <a:rPr lang="en-US" sz="1700" b="0" i="0">
                <a:solidFill>
                  <a:schemeClr val="tx2"/>
                </a:solidFill>
                <a:effectLst/>
                <a:latin typeface="Söhne"/>
              </a:rPr>
            </a:br>
            <a:r>
              <a:rPr lang="en-US" sz="1700" b="1" i="0">
                <a:solidFill>
                  <a:schemeClr val="tx2"/>
                </a:solidFill>
                <a:effectLst/>
                <a:latin typeface="Söhne"/>
              </a:rPr>
              <a:t>Script 2: Numeric Conversion and Engine Power</a:t>
            </a:r>
            <a:br>
              <a:rPr lang="en-US" sz="1700" b="1" i="0">
                <a:solidFill>
                  <a:schemeClr val="tx2"/>
                </a:solidFill>
                <a:effectLst/>
                <a:latin typeface="Söhne"/>
              </a:rPr>
            </a:br>
            <a:endParaRPr lang="en-US" sz="1700">
              <a:solidFill>
                <a:schemeClr val="tx2"/>
              </a:solidFill>
            </a:endParaRPr>
          </a:p>
        </p:txBody>
      </p:sp>
      <p:sp>
        <p:nvSpPr>
          <p:cNvPr id="3" name="Content Placeholder 2">
            <a:extLst>
              <a:ext uri="{FF2B5EF4-FFF2-40B4-BE49-F238E27FC236}">
                <a16:creationId xmlns:a16="http://schemas.microsoft.com/office/drawing/2014/main" id="{4D5EAC40-8DC0-76F5-549E-75D712E433A6}"/>
              </a:ext>
            </a:extLst>
          </p:cNvPr>
          <p:cNvSpPr>
            <a:spLocks noGrp="1"/>
          </p:cNvSpPr>
          <p:nvPr>
            <p:ph idx="1"/>
          </p:nvPr>
        </p:nvSpPr>
        <p:spPr>
          <a:xfrm>
            <a:off x="899811" y="2596242"/>
            <a:ext cx="3380527" cy="3652157"/>
          </a:xfrm>
        </p:spPr>
        <p:txBody>
          <a:bodyPr vert="horz" lIns="91440" tIns="45720" rIns="91440" bIns="45720" rtlCol="0" anchor="t">
            <a:normAutofit fontScale="92500" lnSpcReduction="10000"/>
          </a:bodyPr>
          <a:lstStyle/>
          <a:p>
            <a:r>
              <a:rPr lang="en-US" sz="1700" b="1" i="1">
                <a:effectLst/>
                <a:latin typeface="Calibri"/>
                <a:cs typeface="Arial"/>
              </a:rPr>
              <a:t>Objective:</a:t>
            </a:r>
            <a:r>
              <a:rPr lang="en-US" sz="1700" b="1" i="0">
                <a:effectLst/>
                <a:latin typeface="Calibri"/>
                <a:cs typeface="Arial"/>
              </a:rPr>
              <a:t> Numeric conversion for 'price' and handling non-numeric entries in '</a:t>
            </a:r>
            <a:r>
              <a:rPr lang="en-US" sz="1700" b="1" i="0" err="1">
                <a:effectLst/>
                <a:latin typeface="Calibri"/>
                <a:cs typeface="Arial"/>
              </a:rPr>
              <a:t>engine_power_numeric</a:t>
            </a:r>
            <a:r>
              <a:rPr lang="en-US" sz="1700" b="1">
                <a:latin typeface="Calibri"/>
                <a:cs typeface="Arial"/>
              </a:rPr>
              <a:t>’</a:t>
            </a:r>
            <a:endParaRPr lang="en-US" sz="1700" b="1" i="0">
              <a:effectLst/>
              <a:latin typeface="Calibri"/>
              <a:cs typeface="Arial"/>
            </a:endParaRPr>
          </a:p>
          <a:p>
            <a:r>
              <a:rPr lang="en-US" sz="1700">
                <a:latin typeface="Calibri"/>
                <a:cs typeface="Arial"/>
              </a:rPr>
              <a:t>W</a:t>
            </a:r>
            <a:r>
              <a:rPr lang="en-US" sz="1700" b="0" i="0">
                <a:effectLst/>
                <a:latin typeface="Calibri"/>
                <a:cs typeface="Arial"/>
              </a:rPr>
              <a:t>e addressed numeric conversion for the 'price' variable, ensuring consistency in data type. </a:t>
            </a:r>
            <a:r>
              <a:rPr lang="en-US" sz="1700">
                <a:latin typeface="Calibri"/>
                <a:cs typeface="Arial"/>
              </a:rPr>
              <a:t>W</a:t>
            </a:r>
            <a:r>
              <a:rPr lang="en-US" sz="1700" b="0" i="0">
                <a:effectLst/>
                <a:latin typeface="Calibri"/>
                <a:cs typeface="Arial"/>
              </a:rPr>
              <a:t>e tackled the '</a:t>
            </a:r>
            <a:r>
              <a:rPr lang="en-US" sz="1700" b="0" i="0" err="1">
                <a:effectLst/>
                <a:latin typeface="Calibri"/>
                <a:cs typeface="Arial"/>
              </a:rPr>
              <a:t>engine_power_numeric</a:t>
            </a:r>
            <a:r>
              <a:rPr lang="en-US" sz="1700" b="0" i="0">
                <a:effectLst/>
                <a:latin typeface="Calibri"/>
                <a:cs typeface="Arial"/>
              </a:rPr>
              <a:t>' column, which required handling non-numeric entries by replacing them with NA. The script concluded with a glimpse of the updated data's first few rows and then saved the dataset.</a:t>
            </a:r>
          </a:p>
          <a:p>
            <a:br>
              <a:rPr lang="en-US" sz="1400">
                <a:solidFill>
                  <a:schemeClr val="tx2"/>
                </a:solidFill>
                <a:latin typeface="Arial" panose="020B0604020202020204" pitchFamily="34" charset="0"/>
                <a:cs typeface="Arial" panose="020B0604020202020204" pitchFamily="34" charset="0"/>
              </a:rPr>
            </a:br>
            <a:endParaRPr lang="en-US" sz="1400">
              <a:solidFill>
                <a:schemeClr val="tx2"/>
              </a:solidFill>
              <a:latin typeface="Arial" panose="020B0604020202020204" pitchFamily="34" charset="0"/>
              <a:cs typeface="Arial" panose="020B0604020202020204" pitchFamily="34" charset="0"/>
            </a:endParaRPr>
          </a:p>
        </p:txBody>
      </p:sp>
      <p:pic>
        <p:nvPicPr>
          <p:cNvPr id="9" name="Picture 8" descr="A screen shot of a computer program&#10;&#10;Description automatically generated">
            <a:extLst>
              <a:ext uri="{FF2B5EF4-FFF2-40B4-BE49-F238E27FC236}">
                <a16:creationId xmlns:a16="http://schemas.microsoft.com/office/drawing/2014/main" id="{3D8BFB83-67E5-7626-1DC0-0CD0FAC48610}"/>
              </a:ext>
            </a:extLst>
          </p:cNvPr>
          <p:cNvPicPr>
            <a:picLocks noChangeAspect="1"/>
          </p:cNvPicPr>
          <p:nvPr/>
        </p:nvPicPr>
        <p:blipFill>
          <a:blip r:embed="rId2"/>
          <a:stretch>
            <a:fillRect/>
          </a:stretch>
        </p:blipFill>
        <p:spPr>
          <a:xfrm>
            <a:off x="4994031" y="2210152"/>
            <a:ext cx="6588369" cy="2437695"/>
          </a:xfrm>
          <a:prstGeom prst="rect">
            <a:avLst/>
          </a:prstGeom>
        </p:spPr>
      </p:pic>
    </p:spTree>
    <p:extLst>
      <p:ext uri="{BB962C8B-B14F-4D97-AF65-F5344CB8AC3E}">
        <p14:creationId xmlns:p14="http://schemas.microsoft.com/office/powerpoint/2010/main" val="183058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BD74-C78B-0FB0-A121-F4385E4A092E}"/>
              </a:ext>
            </a:extLst>
          </p:cNvPr>
          <p:cNvSpPr>
            <a:spLocks noGrp="1"/>
          </p:cNvSpPr>
          <p:nvPr>
            <p:ph type="title"/>
          </p:nvPr>
        </p:nvSpPr>
        <p:spPr>
          <a:xfrm>
            <a:off x="761840" y="1138265"/>
            <a:ext cx="4651204" cy="1401183"/>
          </a:xfrm>
        </p:spPr>
        <p:txBody>
          <a:bodyPr anchor="t">
            <a:normAutofit/>
          </a:bodyPr>
          <a:lstStyle/>
          <a:p>
            <a:r>
              <a:rPr lang="en-US" sz="3200" b="1" i="0">
                <a:effectLst/>
                <a:latin typeface="Söhne"/>
              </a:rPr>
              <a:t>Slide 3: Feature</a:t>
            </a:r>
            <a:endParaRPr lang="en-US" sz="3200"/>
          </a:p>
        </p:txBody>
      </p:sp>
      <p:sp>
        <p:nvSpPr>
          <p:cNvPr id="3" name="Content Placeholder 2">
            <a:extLst>
              <a:ext uri="{FF2B5EF4-FFF2-40B4-BE49-F238E27FC236}">
                <a16:creationId xmlns:a16="http://schemas.microsoft.com/office/drawing/2014/main" id="{55BE2911-48D8-7D7D-AECE-0CD19074242A}"/>
              </a:ext>
            </a:extLst>
          </p:cNvPr>
          <p:cNvSpPr>
            <a:spLocks noGrp="1"/>
          </p:cNvSpPr>
          <p:nvPr>
            <p:ph idx="1"/>
          </p:nvPr>
        </p:nvSpPr>
        <p:spPr>
          <a:xfrm>
            <a:off x="761839" y="2551176"/>
            <a:ext cx="4651205" cy="3602935"/>
          </a:xfrm>
        </p:spPr>
        <p:txBody>
          <a:bodyPr vert="horz" lIns="91440" tIns="45720" rIns="91440" bIns="45720" rtlCol="0" anchor="t">
            <a:normAutofit/>
          </a:bodyPr>
          <a:lstStyle/>
          <a:p>
            <a:r>
              <a:rPr lang="en-US" sz="1700" b="1" i="1">
                <a:effectLst/>
                <a:latin typeface="Calibri"/>
                <a:cs typeface="Arial"/>
              </a:rPr>
              <a:t>Objective:</a:t>
            </a:r>
            <a:r>
              <a:rPr lang="en-US" sz="1700" b="1" i="0">
                <a:effectLst/>
                <a:latin typeface="Calibri"/>
                <a:cs typeface="Arial"/>
              </a:rPr>
              <a:t> Convert categorical variables to dummy variables.</a:t>
            </a:r>
          </a:p>
          <a:p>
            <a:r>
              <a:rPr lang="en-US" sz="1700">
                <a:latin typeface="Calibri"/>
                <a:cs typeface="Arial"/>
              </a:rPr>
              <a:t>S</a:t>
            </a:r>
            <a:r>
              <a:rPr lang="en-US" sz="1700" i="0">
                <a:effectLst/>
                <a:latin typeface="Calibri"/>
                <a:cs typeface="Arial"/>
              </a:rPr>
              <a:t>hifted to converting categorical variables into dummy variables. The script involved reading the dataset, installing necessary libraries, and creating dummies for specified columns. Additionally, binary categorical variables were transformed into 0s and 1s. The '</a:t>
            </a:r>
            <a:r>
              <a:rPr lang="en-US" sz="1700" i="0" err="1">
                <a:effectLst/>
                <a:latin typeface="Calibri"/>
                <a:cs typeface="Arial"/>
              </a:rPr>
              <a:t>model_year</a:t>
            </a:r>
            <a:r>
              <a:rPr lang="en-US" sz="1700" i="0">
                <a:effectLst/>
                <a:latin typeface="Calibri"/>
                <a:cs typeface="Arial"/>
              </a:rPr>
              <a:t>' variable was converted to a factor, and the structure of the updated dataset was reviewed.</a:t>
            </a:r>
          </a:p>
        </p:txBody>
      </p:sp>
      <p:pic>
        <p:nvPicPr>
          <p:cNvPr id="5" name="Picture 4" descr="A computer screen shot of a program&#10;&#10;Description automatically generated">
            <a:extLst>
              <a:ext uri="{FF2B5EF4-FFF2-40B4-BE49-F238E27FC236}">
                <a16:creationId xmlns:a16="http://schemas.microsoft.com/office/drawing/2014/main" id="{24955FE3-02F7-E08A-DDE2-0B2DD08FF190}"/>
              </a:ext>
            </a:extLst>
          </p:cNvPr>
          <p:cNvPicPr>
            <a:picLocks noChangeAspect="1"/>
          </p:cNvPicPr>
          <p:nvPr/>
        </p:nvPicPr>
        <p:blipFill rotWithShape="1">
          <a:blip r:embed="rId2"/>
          <a:srcRect r="24553" b="-2"/>
          <a:stretch/>
        </p:blipFill>
        <p:spPr>
          <a:xfrm>
            <a:off x="6096000" y="838013"/>
            <a:ext cx="5234538" cy="5186267"/>
          </a:xfrm>
          <a:prstGeom prst="rect">
            <a:avLst/>
          </a:prstGeom>
        </p:spPr>
      </p:pic>
    </p:spTree>
    <p:extLst>
      <p:ext uri="{BB962C8B-B14F-4D97-AF65-F5344CB8AC3E}">
        <p14:creationId xmlns:p14="http://schemas.microsoft.com/office/powerpoint/2010/main" val="47649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C9EE-8DB7-D186-B649-3268F349E7CC}"/>
              </a:ext>
            </a:extLst>
          </p:cNvPr>
          <p:cNvSpPr>
            <a:spLocks noGrp="1"/>
          </p:cNvSpPr>
          <p:nvPr>
            <p:ph type="title"/>
          </p:nvPr>
        </p:nvSpPr>
        <p:spPr>
          <a:xfrm>
            <a:off x="761840" y="1138265"/>
            <a:ext cx="4544762" cy="1401183"/>
          </a:xfrm>
        </p:spPr>
        <p:txBody>
          <a:bodyPr anchor="t">
            <a:normAutofit/>
          </a:bodyPr>
          <a:lstStyle/>
          <a:p>
            <a:r>
              <a:rPr lang="en-US" sz="3200" b="1" i="0">
                <a:effectLst/>
                <a:latin typeface="Söhne"/>
              </a:rPr>
              <a:t>Slide 4: Feature (Contd.)</a:t>
            </a:r>
            <a:endParaRPr lang="en-US" sz="3200"/>
          </a:p>
        </p:txBody>
      </p:sp>
      <p:sp>
        <p:nvSpPr>
          <p:cNvPr id="3" name="Content Placeholder 2">
            <a:extLst>
              <a:ext uri="{FF2B5EF4-FFF2-40B4-BE49-F238E27FC236}">
                <a16:creationId xmlns:a16="http://schemas.microsoft.com/office/drawing/2014/main" id="{DD7C5DA6-8657-9D47-266C-6068297390A7}"/>
              </a:ext>
            </a:extLst>
          </p:cNvPr>
          <p:cNvSpPr>
            <a:spLocks noGrp="1"/>
          </p:cNvSpPr>
          <p:nvPr>
            <p:ph idx="1"/>
          </p:nvPr>
        </p:nvSpPr>
        <p:spPr>
          <a:xfrm>
            <a:off x="761840" y="2551176"/>
            <a:ext cx="4544762" cy="3602935"/>
          </a:xfrm>
        </p:spPr>
        <p:txBody>
          <a:bodyPr>
            <a:normAutofit/>
          </a:bodyPr>
          <a:lstStyle/>
          <a:p>
            <a:r>
              <a:rPr lang="en-US" sz="1700" b="1"/>
              <a:t>Objective: Further dummy variable creation and cleanup.</a:t>
            </a:r>
          </a:p>
          <a:p>
            <a:r>
              <a:rPr lang="en-US" sz="1700"/>
              <a:t>Continuing our feature journey, we removed units from the 'milage' variable and converted it to numeric. We then proceeded with creating dummy variables for additional categorical columns. Redundant original categorical columns were removed to streamline the dataset. The presentation concluded with a summary of the modified dataset structure.</a:t>
            </a:r>
            <a:br>
              <a:rPr lang="en-US" sz="1700"/>
            </a:br>
            <a:endParaRPr lang="en-US" sz="1700"/>
          </a:p>
        </p:txBody>
      </p:sp>
      <p:pic>
        <p:nvPicPr>
          <p:cNvPr id="5" name="Picture 4" descr="A computer screen shot of a program&#10;&#10;Description automatically generated">
            <a:extLst>
              <a:ext uri="{FF2B5EF4-FFF2-40B4-BE49-F238E27FC236}">
                <a16:creationId xmlns:a16="http://schemas.microsoft.com/office/drawing/2014/main" id="{AE2F8239-6DD8-9CB8-E87D-A2C133E5FF43}"/>
              </a:ext>
            </a:extLst>
          </p:cNvPr>
          <p:cNvPicPr>
            <a:picLocks noChangeAspect="1"/>
          </p:cNvPicPr>
          <p:nvPr/>
        </p:nvPicPr>
        <p:blipFill>
          <a:blip r:embed="rId2"/>
          <a:stretch>
            <a:fillRect/>
          </a:stretch>
        </p:blipFill>
        <p:spPr>
          <a:xfrm>
            <a:off x="6082748" y="1182786"/>
            <a:ext cx="5334160" cy="4494029"/>
          </a:xfrm>
          <a:prstGeom prst="rect">
            <a:avLst/>
          </a:prstGeom>
        </p:spPr>
      </p:pic>
    </p:spTree>
    <p:extLst>
      <p:ext uri="{BB962C8B-B14F-4D97-AF65-F5344CB8AC3E}">
        <p14:creationId xmlns:p14="http://schemas.microsoft.com/office/powerpoint/2010/main" val="54508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a:lstStyle/>
          <a:p>
            <a:r>
              <a:rPr lang="en-US"/>
              <a:t>Model Building</a:t>
            </a:r>
          </a:p>
        </p:txBody>
      </p:sp>
      <p:sp>
        <p:nvSpPr>
          <p:cNvPr id="3" name="Text Placeholder 2">
            <a:extLst>
              <a:ext uri="{FF2B5EF4-FFF2-40B4-BE49-F238E27FC236}">
                <a16:creationId xmlns:a16="http://schemas.microsoft.com/office/drawing/2014/main" id="{D31E920F-86BB-7B3A-1DC8-1477EFB405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2229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AC8F-ADD2-593A-BEB0-D2D480678331}"/>
              </a:ext>
            </a:extLst>
          </p:cNvPr>
          <p:cNvSpPr>
            <a:spLocks noGrp="1"/>
          </p:cNvSpPr>
          <p:nvPr>
            <p:ph type="title"/>
          </p:nvPr>
        </p:nvSpPr>
        <p:spPr/>
        <p:txBody>
          <a:bodyPr/>
          <a:lstStyle/>
          <a:p>
            <a:r>
              <a:rPr lang="en-US"/>
              <a:t>Logistic Regression Rapid Miner</a:t>
            </a:r>
          </a:p>
        </p:txBody>
      </p:sp>
      <p:pic>
        <p:nvPicPr>
          <p:cNvPr id="6" name="Content Placeholder 5">
            <a:extLst>
              <a:ext uri="{FF2B5EF4-FFF2-40B4-BE49-F238E27FC236}">
                <a16:creationId xmlns:a16="http://schemas.microsoft.com/office/drawing/2014/main" id="{7DB3C761-E9E2-953C-3B56-A9FB45D76FB2}"/>
              </a:ext>
            </a:extLst>
          </p:cNvPr>
          <p:cNvPicPr>
            <a:picLocks noGrp="1" noChangeAspect="1"/>
          </p:cNvPicPr>
          <p:nvPr>
            <p:ph idx="1"/>
          </p:nvPr>
        </p:nvPicPr>
        <p:blipFill>
          <a:blip r:embed="rId2"/>
          <a:stretch>
            <a:fillRect/>
          </a:stretch>
        </p:blipFill>
        <p:spPr>
          <a:xfrm>
            <a:off x="5183188" y="2594669"/>
            <a:ext cx="6172200" cy="1659137"/>
          </a:xfrm>
        </p:spPr>
      </p:pic>
      <p:sp>
        <p:nvSpPr>
          <p:cNvPr id="4" name="Text Placeholder 3">
            <a:extLst>
              <a:ext uri="{FF2B5EF4-FFF2-40B4-BE49-F238E27FC236}">
                <a16:creationId xmlns:a16="http://schemas.microsoft.com/office/drawing/2014/main" id="{72F5860D-FE88-17AB-C573-DEB82C7EBC69}"/>
              </a:ext>
            </a:extLst>
          </p:cNvPr>
          <p:cNvSpPr>
            <a:spLocks noGrp="1"/>
          </p:cNvSpPr>
          <p:nvPr>
            <p:ph type="body" sz="half" idx="2"/>
          </p:nvPr>
        </p:nvSpPr>
        <p:spPr/>
        <p:txBody>
          <a:bodyPr/>
          <a:lstStyle/>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Select Attributes</a:t>
            </a:r>
          </a:p>
          <a:p>
            <a:pPr marL="285750" indent="-285750">
              <a:buFont typeface="Arial" panose="020B0604020202020204" pitchFamily="34" charset="0"/>
              <a:buChar char="•"/>
            </a:pPr>
            <a:r>
              <a:rPr lang="en-US"/>
              <a:t>Convert Numerical to Polynomial</a:t>
            </a:r>
          </a:p>
          <a:p>
            <a:pPr marL="285750" indent="-285750">
              <a:buFont typeface="Arial" panose="020B0604020202020204" pitchFamily="34" charset="0"/>
              <a:buChar char="•"/>
            </a:pPr>
            <a:r>
              <a:rPr lang="en-US"/>
              <a:t>Set Role for </a:t>
            </a:r>
            <a:r>
              <a:rPr lang="en-US" err="1"/>
              <a:t>HighValueCar</a:t>
            </a:r>
            <a:endParaRPr lang="en-US"/>
          </a:p>
          <a:p>
            <a:pPr marL="285750" indent="-285750">
              <a:buFont typeface="Arial" panose="020B0604020202020204" pitchFamily="34" charset="0"/>
              <a:buChar char="•"/>
            </a:pPr>
            <a:r>
              <a:rPr lang="en-US"/>
              <a:t>Split Data 30/70</a:t>
            </a:r>
          </a:p>
          <a:p>
            <a:pPr marL="285750" indent="-285750">
              <a:buFont typeface="Arial" panose="020B0604020202020204" pitchFamily="34" charset="0"/>
              <a:buChar char="•"/>
            </a:pPr>
            <a:r>
              <a:rPr lang="en-US"/>
              <a:t>Create Logistic Regression Model </a:t>
            </a:r>
          </a:p>
          <a:p>
            <a:pPr marL="285750" indent="-285750">
              <a:buFont typeface="Arial" panose="020B0604020202020204" pitchFamily="34" charset="0"/>
              <a:buChar char="•"/>
            </a:pPr>
            <a:r>
              <a:rPr lang="en-US"/>
              <a:t>Apply Model with remaining Split Data</a:t>
            </a:r>
          </a:p>
          <a:p>
            <a:endParaRPr lang="en-US"/>
          </a:p>
        </p:txBody>
      </p:sp>
    </p:spTree>
    <p:extLst>
      <p:ext uri="{BB962C8B-B14F-4D97-AF65-F5344CB8AC3E}">
        <p14:creationId xmlns:p14="http://schemas.microsoft.com/office/powerpoint/2010/main" val="321688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AC8F-ADD2-593A-BEB0-D2D480678331}"/>
              </a:ext>
            </a:extLst>
          </p:cNvPr>
          <p:cNvSpPr>
            <a:spLocks noGrp="1"/>
          </p:cNvSpPr>
          <p:nvPr>
            <p:ph type="title"/>
          </p:nvPr>
        </p:nvSpPr>
        <p:spPr>
          <a:xfrm>
            <a:off x="839788" y="457200"/>
            <a:ext cx="4633823" cy="1600200"/>
          </a:xfrm>
        </p:spPr>
        <p:txBody>
          <a:bodyPr/>
          <a:lstStyle/>
          <a:p>
            <a:r>
              <a:rPr lang="en-US"/>
              <a:t>Logistic Regression </a:t>
            </a:r>
            <a:r>
              <a:rPr lang="en-US" err="1"/>
              <a:t>Rstudio</a:t>
            </a:r>
            <a:endParaRPr lang="en-US"/>
          </a:p>
        </p:txBody>
      </p:sp>
      <p:pic>
        <p:nvPicPr>
          <p:cNvPr id="6" name="Content Placeholder 5">
            <a:extLst>
              <a:ext uri="{FF2B5EF4-FFF2-40B4-BE49-F238E27FC236}">
                <a16:creationId xmlns:a16="http://schemas.microsoft.com/office/drawing/2014/main" id="{F19E5BC9-FCBE-F8D1-81C5-282D6517D2BA}"/>
              </a:ext>
            </a:extLst>
          </p:cNvPr>
          <p:cNvPicPr>
            <a:picLocks noGrp="1" noChangeAspect="1"/>
          </p:cNvPicPr>
          <p:nvPr>
            <p:ph idx="1"/>
          </p:nvPr>
        </p:nvPicPr>
        <p:blipFill>
          <a:blip r:embed="rId2"/>
          <a:stretch>
            <a:fillRect/>
          </a:stretch>
        </p:blipFill>
        <p:spPr>
          <a:xfrm>
            <a:off x="5764087" y="995363"/>
            <a:ext cx="5317332" cy="4873625"/>
          </a:xfrm>
        </p:spPr>
      </p:pic>
      <p:sp>
        <p:nvSpPr>
          <p:cNvPr id="4" name="Text Placeholder 3">
            <a:extLst>
              <a:ext uri="{FF2B5EF4-FFF2-40B4-BE49-F238E27FC236}">
                <a16:creationId xmlns:a16="http://schemas.microsoft.com/office/drawing/2014/main" id="{72F5860D-FE88-17AB-C573-DEB82C7EBC69}"/>
              </a:ext>
            </a:extLst>
          </p:cNvPr>
          <p:cNvSpPr>
            <a:spLocks noGrp="1"/>
          </p:cNvSpPr>
          <p:nvPr>
            <p:ph type="body" sz="half" idx="2"/>
          </p:nvPr>
        </p:nvSpPr>
        <p:spPr/>
        <p:txBody>
          <a:bodyPr/>
          <a:lstStyle/>
          <a:p>
            <a:pPr marL="285750" indent="-285750">
              <a:buFont typeface="Arial" panose="020B0604020202020204" pitchFamily="34" charset="0"/>
              <a:buChar char="•"/>
            </a:pPr>
            <a:r>
              <a:rPr lang="en-US"/>
              <a:t>Import/Install Packages</a:t>
            </a:r>
          </a:p>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Create Sample/Train Data</a:t>
            </a:r>
          </a:p>
          <a:p>
            <a:pPr marL="285750" indent="-285750">
              <a:buFont typeface="Arial" panose="020B0604020202020204" pitchFamily="34" charset="0"/>
              <a:buChar char="•"/>
            </a:pPr>
            <a:r>
              <a:rPr lang="en-US"/>
              <a:t>Create Neural Net Model</a:t>
            </a:r>
          </a:p>
          <a:p>
            <a:pPr marL="285750" indent="-285750">
              <a:buFont typeface="Arial" panose="020B0604020202020204" pitchFamily="34" charset="0"/>
              <a:buChar char="•"/>
            </a:pPr>
            <a:r>
              <a:rPr lang="en-US"/>
              <a:t>Apply It</a:t>
            </a:r>
          </a:p>
          <a:p>
            <a:pPr marL="285750" indent="-285750">
              <a:buFont typeface="Arial" panose="020B0604020202020204" pitchFamily="34" charset="0"/>
              <a:buChar char="•"/>
            </a:pPr>
            <a:r>
              <a:rPr lang="en-US"/>
              <a:t>Show Confusion Matrix</a:t>
            </a:r>
          </a:p>
          <a:p>
            <a:endParaRPr lang="en-US"/>
          </a:p>
        </p:txBody>
      </p:sp>
      <p:sp>
        <p:nvSpPr>
          <p:cNvPr id="7" name="Rectangle 6">
            <a:extLst>
              <a:ext uri="{FF2B5EF4-FFF2-40B4-BE49-F238E27FC236}">
                <a16:creationId xmlns:a16="http://schemas.microsoft.com/office/drawing/2014/main" id="{1219C1B7-0264-27C4-2886-5BBFF53A0E6A}"/>
              </a:ext>
            </a:extLst>
          </p:cNvPr>
          <p:cNvSpPr/>
          <p:nvPr/>
        </p:nvSpPr>
        <p:spPr>
          <a:xfrm>
            <a:off x="5764087" y="2161309"/>
            <a:ext cx="3932237" cy="19305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850700-54EF-F872-FF45-8ED113E58B47}"/>
              </a:ext>
            </a:extLst>
          </p:cNvPr>
          <p:cNvSpPr/>
          <p:nvPr/>
        </p:nvSpPr>
        <p:spPr>
          <a:xfrm>
            <a:off x="5764086" y="4827776"/>
            <a:ext cx="5195925" cy="4923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5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3102-8837-D655-A903-829A799C7009}"/>
              </a:ext>
            </a:extLst>
          </p:cNvPr>
          <p:cNvSpPr>
            <a:spLocks noGrp="1"/>
          </p:cNvSpPr>
          <p:nvPr>
            <p:ph type="title"/>
          </p:nvPr>
        </p:nvSpPr>
        <p:spPr>
          <a:xfrm>
            <a:off x="839788" y="457200"/>
            <a:ext cx="4476795" cy="1600200"/>
          </a:xfrm>
        </p:spPr>
        <p:txBody>
          <a:bodyPr/>
          <a:lstStyle/>
          <a:p>
            <a:r>
              <a:rPr lang="en-US"/>
              <a:t>Decision Tree Rapid Miner</a:t>
            </a:r>
          </a:p>
        </p:txBody>
      </p:sp>
      <p:pic>
        <p:nvPicPr>
          <p:cNvPr id="6" name="Content Placeholder 5">
            <a:extLst>
              <a:ext uri="{FF2B5EF4-FFF2-40B4-BE49-F238E27FC236}">
                <a16:creationId xmlns:a16="http://schemas.microsoft.com/office/drawing/2014/main" id="{FF152E85-DE1B-EBAF-D966-C6B9AFCF2989}"/>
              </a:ext>
            </a:extLst>
          </p:cNvPr>
          <p:cNvPicPr>
            <a:picLocks noGrp="1" noChangeAspect="1"/>
          </p:cNvPicPr>
          <p:nvPr>
            <p:ph idx="1"/>
          </p:nvPr>
        </p:nvPicPr>
        <p:blipFill>
          <a:blip r:embed="rId2"/>
          <a:stretch>
            <a:fillRect/>
          </a:stretch>
        </p:blipFill>
        <p:spPr>
          <a:xfrm>
            <a:off x="5183188" y="2578132"/>
            <a:ext cx="6172200" cy="1692211"/>
          </a:xfrm>
        </p:spPr>
      </p:pic>
      <p:sp>
        <p:nvSpPr>
          <p:cNvPr id="4" name="Text Placeholder 3">
            <a:extLst>
              <a:ext uri="{FF2B5EF4-FFF2-40B4-BE49-F238E27FC236}">
                <a16:creationId xmlns:a16="http://schemas.microsoft.com/office/drawing/2014/main" id="{ED765848-442B-FD83-7C19-35C9361E679D}"/>
              </a:ext>
            </a:extLst>
          </p:cNvPr>
          <p:cNvSpPr>
            <a:spLocks noGrp="1"/>
          </p:cNvSpPr>
          <p:nvPr>
            <p:ph type="body" sz="half" idx="2"/>
          </p:nvPr>
        </p:nvSpPr>
        <p:spPr/>
        <p:txBody>
          <a:bodyPr/>
          <a:lstStyle/>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Select Attributes</a:t>
            </a:r>
          </a:p>
          <a:p>
            <a:pPr marL="285750" indent="-285750">
              <a:buFont typeface="Arial" panose="020B0604020202020204" pitchFamily="34" charset="0"/>
              <a:buChar char="•"/>
            </a:pPr>
            <a:r>
              <a:rPr lang="en-US"/>
              <a:t>Convert Numerical to Polynomial</a:t>
            </a:r>
          </a:p>
          <a:p>
            <a:pPr marL="285750" indent="-285750">
              <a:buFont typeface="Arial" panose="020B0604020202020204" pitchFamily="34" charset="0"/>
              <a:buChar char="•"/>
            </a:pPr>
            <a:r>
              <a:rPr lang="en-US"/>
              <a:t>Set Role for </a:t>
            </a:r>
            <a:r>
              <a:rPr lang="en-US" err="1"/>
              <a:t>HighValueCar</a:t>
            </a:r>
            <a:endParaRPr lang="en-US"/>
          </a:p>
          <a:p>
            <a:pPr marL="285750" indent="-285750">
              <a:buFont typeface="Arial" panose="020B0604020202020204" pitchFamily="34" charset="0"/>
              <a:buChar char="•"/>
            </a:pPr>
            <a:r>
              <a:rPr lang="en-US"/>
              <a:t>Split Data 30/70</a:t>
            </a:r>
          </a:p>
          <a:p>
            <a:pPr marL="285750" indent="-285750">
              <a:buFont typeface="Arial" panose="020B0604020202020204" pitchFamily="34" charset="0"/>
              <a:buChar char="•"/>
            </a:pPr>
            <a:r>
              <a:rPr lang="en-US"/>
              <a:t>Create Decision Tree Model </a:t>
            </a:r>
          </a:p>
          <a:p>
            <a:pPr marL="285750" indent="-285750">
              <a:buFont typeface="Arial" panose="020B0604020202020204" pitchFamily="34" charset="0"/>
              <a:buChar char="•"/>
            </a:pPr>
            <a:r>
              <a:rPr lang="en-US"/>
              <a:t>Apply Model with remaining Split Data</a:t>
            </a:r>
          </a:p>
          <a:p>
            <a:endParaRPr lang="en-US"/>
          </a:p>
        </p:txBody>
      </p:sp>
    </p:spTree>
    <p:extLst>
      <p:ext uri="{BB962C8B-B14F-4D97-AF65-F5344CB8AC3E}">
        <p14:creationId xmlns:p14="http://schemas.microsoft.com/office/powerpoint/2010/main" val="310189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3102-8837-D655-A903-829A799C7009}"/>
              </a:ext>
            </a:extLst>
          </p:cNvPr>
          <p:cNvSpPr>
            <a:spLocks noGrp="1"/>
          </p:cNvSpPr>
          <p:nvPr>
            <p:ph type="title"/>
          </p:nvPr>
        </p:nvSpPr>
        <p:spPr/>
        <p:txBody>
          <a:bodyPr/>
          <a:lstStyle/>
          <a:p>
            <a:r>
              <a:rPr lang="en-US"/>
              <a:t>Decision Tree </a:t>
            </a:r>
            <a:r>
              <a:rPr lang="en-US" err="1"/>
              <a:t>Rstudio</a:t>
            </a:r>
            <a:endParaRPr lang="en-US"/>
          </a:p>
        </p:txBody>
      </p:sp>
      <p:pic>
        <p:nvPicPr>
          <p:cNvPr id="10" name="Content Placeholder 9">
            <a:extLst>
              <a:ext uri="{FF2B5EF4-FFF2-40B4-BE49-F238E27FC236}">
                <a16:creationId xmlns:a16="http://schemas.microsoft.com/office/drawing/2014/main" id="{EE90CB26-0059-8B85-85D8-CE8F3118729A}"/>
              </a:ext>
            </a:extLst>
          </p:cNvPr>
          <p:cNvPicPr>
            <a:picLocks noGrp="1" noChangeAspect="1"/>
          </p:cNvPicPr>
          <p:nvPr>
            <p:ph idx="1"/>
          </p:nvPr>
        </p:nvPicPr>
        <p:blipFill>
          <a:blip r:embed="rId2"/>
          <a:stretch>
            <a:fillRect/>
          </a:stretch>
        </p:blipFill>
        <p:spPr>
          <a:xfrm>
            <a:off x="5525589" y="492353"/>
            <a:ext cx="5571307" cy="5873293"/>
          </a:xfrm>
        </p:spPr>
      </p:pic>
      <p:sp>
        <p:nvSpPr>
          <p:cNvPr id="4" name="Text Placeholder 3">
            <a:extLst>
              <a:ext uri="{FF2B5EF4-FFF2-40B4-BE49-F238E27FC236}">
                <a16:creationId xmlns:a16="http://schemas.microsoft.com/office/drawing/2014/main" id="{ED765848-442B-FD83-7C19-35C9361E679D}"/>
              </a:ext>
            </a:extLst>
          </p:cNvPr>
          <p:cNvSpPr>
            <a:spLocks noGrp="1"/>
          </p:cNvSpPr>
          <p:nvPr>
            <p:ph type="body" sz="half" idx="2"/>
          </p:nvPr>
        </p:nvSpPr>
        <p:spPr/>
        <p:txBody>
          <a:bodyPr/>
          <a:lstStyle/>
          <a:p>
            <a:pPr marL="285750" indent="-285750">
              <a:buFont typeface="Arial" panose="020B0604020202020204" pitchFamily="34" charset="0"/>
              <a:buChar char="•"/>
            </a:pPr>
            <a:r>
              <a:rPr lang="en-US"/>
              <a:t>Import/Install Packages</a:t>
            </a:r>
          </a:p>
          <a:p>
            <a:pPr marL="285750" indent="-285750">
              <a:buFont typeface="Arial" panose="020B0604020202020204" pitchFamily="34" charset="0"/>
              <a:buChar char="•"/>
            </a:pPr>
            <a:r>
              <a:rPr lang="en-US"/>
              <a:t>Import CSV</a:t>
            </a:r>
          </a:p>
          <a:p>
            <a:pPr marL="285750" indent="-285750">
              <a:buFont typeface="Arial" panose="020B0604020202020204" pitchFamily="34" charset="0"/>
              <a:buChar char="•"/>
            </a:pPr>
            <a:r>
              <a:rPr lang="en-US"/>
              <a:t>Create Sample/Train Data</a:t>
            </a:r>
          </a:p>
          <a:p>
            <a:pPr marL="285750" indent="-285750">
              <a:buFont typeface="Arial" panose="020B0604020202020204" pitchFamily="34" charset="0"/>
              <a:buChar char="•"/>
            </a:pPr>
            <a:r>
              <a:rPr lang="en-US"/>
              <a:t>Create Decision Tree</a:t>
            </a:r>
          </a:p>
          <a:p>
            <a:pPr marL="285750" indent="-285750">
              <a:buFont typeface="Arial" panose="020B0604020202020204" pitchFamily="34" charset="0"/>
              <a:buChar char="•"/>
            </a:pPr>
            <a:r>
              <a:rPr lang="en-US"/>
              <a:t>Apply It</a:t>
            </a:r>
          </a:p>
          <a:p>
            <a:pPr marL="285750" indent="-285750">
              <a:buFont typeface="Arial" panose="020B0604020202020204" pitchFamily="34" charset="0"/>
              <a:buChar char="•"/>
            </a:pPr>
            <a:r>
              <a:rPr lang="en-US"/>
              <a:t>Show Confusion Matrix</a:t>
            </a:r>
          </a:p>
          <a:p>
            <a:pPr marL="285750" indent="-285750">
              <a:buFont typeface="Arial" panose="020B0604020202020204" pitchFamily="34" charset="0"/>
              <a:buChar char="•"/>
            </a:pPr>
            <a:r>
              <a:rPr lang="en-US"/>
              <a:t>Export to CSV</a:t>
            </a:r>
          </a:p>
          <a:p>
            <a:endParaRPr lang="en-US"/>
          </a:p>
        </p:txBody>
      </p:sp>
    </p:spTree>
    <p:extLst>
      <p:ext uri="{BB962C8B-B14F-4D97-AF65-F5344CB8AC3E}">
        <p14:creationId xmlns:p14="http://schemas.microsoft.com/office/powerpoint/2010/main" val="3928123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979</Words>
  <Application>Microsoft Office PowerPoint</Application>
  <PresentationFormat>Widescreen</PresentationFormat>
  <Paragraphs>252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Nova</vt:lpstr>
      <vt:lpstr>Calibri</vt:lpstr>
      <vt:lpstr>Calibri Light</vt:lpstr>
      <vt:lpstr>Söhne</vt:lpstr>
      <vt:lpstr>office theme</vt:lpstr>
      <vt:lpstr>Slide 1: Data Cleaning </vt:lpstr>
      <vt:lpstr>Slide 2: Data Cleaning (Contd.)   Script 2: Numeric Conversion and Engine Power </vt:lpstr>
      <vt:lpstr>Slide 3: Feature</vt:lpstr>
      <vt:lpstr>Slide 4: Feature (Contd.)</vt:lpstr>
      <vt:lpstr>Model Building</vt:lpstr>
      <vt:lpstr>Logistic Regression Rapid Miner</vt:lpstr>
      <vt:lpstr>Logistic Regression Rstudio</vt:lpstr>
      <vt:lpstr>Decision Tree Rapid Miner</vt:lpstr>
      <vt:lpstr>Decision Tree Rstudio</vt:lpstr>
      <vt:lpstr>Neural Net Rapid Miner</vt:lpstr>
      <vt:lpstr>Neural Net Rstudio</vt:lpstr>
      <vt:lpstr>Naïve Bayes Rapid Miner</vt:lpstr>
      <vt:lpstr>Naïve Bayes Rstudio</vt:lpstr>
      <vt:lpstr>Model Evalution</vt:lpstr>
      <vt:lpstr>Model Evalution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Farzaneh Noroozi</dc:creator>
  <cp:lastModifiedBy>Farzaneh</cp:lastModifiedBy>
  <cp:revision>2</cp:revision>
  <dcterms:created xsi:type="dcterms:W3CDTF">2023-11-18T20:41:15Z</dcterms:created>
  <dcterms:modified xsi:type="dcterms:W3CDTF">2023-11-21T00:12:22Z</dcterms:modified>
</cp:coreProperties>
</file>