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C4C8-8290-7D01-6349-0871A64B8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ADE6BC-765E-E26E-D898-625EA6C69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C76089-5235-7858-B271-B77949AA99A3}"/>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5" name="Footer Placeholder 4">
            <a:extLst>
              <a:ext uri="{FF2B5EF4-FFF2-40B4-BE49-F238E27FC236}">
                <a16:creationId xmlns:a16="http://schemas.microsoft.com/office/drawing/2014/main" id="{94ACE2CA-150E-0A33-D74B-7D682F110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CC58A-91AD-727D-3C61-651B5CFE1C69}"/>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331523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DF73-7853-AB3C-5688-C302FE65E6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AD70E-6898-6DC6-F706-7C9495155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06A6D4-FFE5-790F-D27E-F5DA8C951F61}"/>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5" name="Footer Placeholder 4">
            <a:extLst>
              <a:ext uri="{FF2B5EF4-FFF2-40B4-BE49-F238E27FC236}">
                <a16:creationId xmlns:a16="http://schemas.microsoft.com/office/drawing/2014/main" id="{C9858280-BF07-C6A4-3B25-69D939DF8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0C8CF-2C01-1B5F-AFD3-2537563FF0FF}"/>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149894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8562C-4249-60EF-6124-60A431001F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FC5DD-E6D5-5C53-F148-6D2F75A5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367F8-C90C-D56C-6F30-F9C950111340}"/>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5" name="Footer Placeholder 4">
            <a:extLst>
              <a:ext uri="{FF2B5EF4-FFF2-40B4-BE49-F238E27FC236}">
                <a16:creationId xmlns:a16="http://schemas.microsoft.com/office/drawing/2014/main" id="{601D9E90-B514-AB40-3800-8F96E9A90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16B59-6680-F57C-B11D-6D7432439371}"/>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164785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8144-2DB1-3099-BA9C-D773E366AF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F06DD-0F64-F49D-FFC7-D5395B74E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7359E-214C-27D3-9363-BF5E15AA2845}"/>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5" name="Footer Placeholder 4">
            <a:extLst>
              <a:ext uri="{FF2B5EF4-FFF2-40B4-BE49-F238E27FC236}">
                <a16:creationId xmlns:a16="http://schemas.microsoft.com/office/drawing/2014/main" id="{33798A58-4361-A017-1CFA-998AB9040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AE984-3E48-E32A-3587-A2BC337674B7}"/>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354836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1B8D-F55D-117C-57EF-B797E134E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79179-F84F-0823-B926-706DDEC92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D7E47-ECDB-6CCD-7787-4A176C3CB71C}"/>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5" name="Footer Placeholder 4">
            <a:extLst>
              <a:ext uri="{FF2B5EF4-FFF2-40B4-BE49-F238E27FC236}">
                <a16:creationId xmlns:a16="http://schemas.microsoft.com/office/drawing/2014/main" id="{52FA0AFA-4394-433F-557D-87EAA3806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AA2C2-200B-1BF8-3B76-AF782C88893F}"/>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18061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4A2-E809-BE88-CB09-69E40D013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B00DB-DEEC-ED1F-A2CA-00AA03DFE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9284F1-802D-1BB8-FCB0-B485B2405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ADF769-46D2-0B3C-FFA6-6F8295D64FF0}"/>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6" name="Footer Placeholder 5">
            <a:extLst>
              <a:ext uri="{FF2B5EF4-FFF2-40B4-BE49-F238E27FC236}">
                <a16:creationId xmlns:a16="http://schemas.microsoft.com/office/drawing/2014/main" id="{DDA595E8-8EFA-2579-D834-C3DF16DB04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F1E1BC-CC1A-5A93-5AF5-43C30BF08D0E}"/>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338412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6666-85D3-5580-A1D6-D715555F5C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15B251-72A5-93CB-ABE7-7D34BD02C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0F2E6-F39F-E333-08C2-1A6F3C26B4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07E342-B4FD-0226-AEF2-98B8062B5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58149-4A28-C6DC-5135-DDC2594A6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4E6C67-B4F3-9F91-2E58-44AD10EEABEB}"/>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8" name="Footer Placeholder 7">
            <a:extLst>
              <a:ext uri="{FF2B5EF4-FFF2-40B4-BE49-F238E27FC236}">
                <a16:creationId xmlns:a16="http://schemas.microsoft.com/office/drawing/2014/main" id="{B46AA3A3-00B4-F1DF-8986-26A1D33866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845A32-DC41-2144-440A-9D964504DC11}"/>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394184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F11A-063D-35C7-6A2E-38FBBF414F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7A0FB7-24EE-55F6-E953-CF3EBF8BDF15}"/>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4" name="Footer Placeholder 3">
            <a:extLst>
              <a:ext uri="{FF2B5EF4-FFF2-40B4-BE49-F238E27FC236}">
                <a16:creationId xmlns:a16="http://schemas.microsoft.com/office/drawing/2014/main" id="{84085A9E-9FBB-99F5-FA78-34F4A68AD8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885FB8-36A1-34AA-ED02-E50E965457F3}"/>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9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4DF77-3B58-5622-F5C5-F296C7B93380}"/>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3" name="Footer Placeholder 2">
            <a:extLst>
              <a:ext uri="{FF2B5EF4-FFF2-40B4-BE49-F238E27FC236}">
                <a16:creationId xmlns:a16="http://schemas.microsoft.com/office/drawing/2014/main" id="{50C103DF-BA5D-0704-2EFA-D6D0849453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D9120D-7224-20BD-36FB-05FA99F29C6C}"/>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155188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FA8E-F2BA-D556-F2E7-0E5EBD7AF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B3BED0-AD9D-1928-510A-0F4BD1FB0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5B2ECB-FA8C-F70D-67B4-3A9FF5A81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59ACA-8811-D7C7-3863-4E5F45289F71}"/>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6" name="Footer Placeholder 5">
            <a:extLst>
              <a:ext uri="{FF2B5EF4-FFF2-40B4-BE49-F238E27FC236}">
                <a16:creationId xmlns:a16="http://schemas.microsoft.com/office/drawing/2014/main" id="{951CD345-B776-C654-DE6D-34C096619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E5731-844A-2294-3AF7-2564682D925B}"/>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314768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63FB-C8D4-A2CC-1040-9DAEBFA9D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89C63C-8CDE-7D9E-C33B-0037A31DA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DDD051-BE85-4226-705F-7B1862C16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B1B9A-ECBD-BE1C-18E5-6B9581F70FE7}"/>
              </a:ext>
            </a:extLst>
          </p:cNvPr>
          <p:cNvSpPr>
            <a:spLocks noGrp="1"/>
          </p:cNvSpPr>
          <p:nvPr>
            <p:ph type="dt" sz="half" idx="10"/>
          </p:nvPr>
        </p:nvSpPr>
        <p:spPr/>
        <p:txBody>
          <a:bodyPr/>
          <a:lstStyle/>
          <a:p>
            <a:fld id="{D7EDE3BF-21EA-43C1-83F1-BD362E8533F0}" type="datetimeFigureOut">
              <a:rPr lang="en-IN" smtClean="0"/>
              <a:t>24-03-2024</a:t>
            </a:fld>
            <a:endParaRPr lang="en-IN"/>
          </a:p>
        </p:txBody>
      </p:sp>
      <p:sp>
        <p:nvSpPr>
          <p:cNvPr id="6" name="Footer Placeholder 5">
            <a:extLst>
              <a:ext uri="{FF2B5EF4-FFF2-40B4-BE49-F238E27FC236}">
                <a16:creationId xmlns:a16="http://schemas.microsoft.com/office/drawing/2014/main" id="{AFE66CB9-2BBE-8B9C-D50A-030C52E1E2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8865B-94E5-9FD4-4A76-3A9CD5B7AF82}"/>
              </a:ext>
            </a:extLst>
          </p:cNvPr>
          <p:cNvSpPr>
            <a:spLocks noGrp="1"/>
          </p:cNvSpPr>
          <p:nvPr>
            <p:ph type="sldNum" sz="quarter" idx="12"/>
          </p:nvPr>
        </p:nvSpPr>
        <p:spPr/>
        <p:txBody>
          <a:bodyPr/>
          <a:lstStyle/>
          <a:p>
            <a:fld id="{E0484ABF-6AF4-4D07-9404-8E345CA056D5}" type="slidenum">
              <a:rPr lang="en-IN" smtClean="0"/>
              <a:t>‹#›</a:t>
            </a:fld>
            <a:endParaRPr lang="en-IN"/>
          </a:p>
        </p:txBody>
      </p:sp>
    </p:spTree>
    <p:extLst>
      <p:ext uri="{BB962C8B-B14F-4D97-AF65-F5344CB8AC3E}">
        <p14:creationId xmlns:p14="http://schemas.microsoft.com/office/powerpoint/2010/main" val="255520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24420D-480E-1378-11E8-4B6CEA588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36DD61-671E-85E1-D7D3-7D2BC1DC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99788-2CB6-5C6E-B447-4D30F80B4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DE3BF-21EA-43C1-83F1-BD362E8533F0}" type="datetimeFigureOut">
              <a:rPr lang="en-IN" smtClean="0"/>
              <a:t>24-03-2024</a:t>
            </a:fld>
            <a:endParaRPr lang="en-IN"/>
          </a:p>
        </p:txBody>
      </p:sp>
      <p:sp>
        <p:nvSpPr>
          <p:cNvPr id="5" name="Footer Placeholder 4">
            <a:extLst>
              <a:ext uri="{FF2B5EF4-FFF2-40B4-BE49-F238E27FC236}">
                <a16:creationId xmlns:a16="http://schemas.microsoft.com/office/drawing/2014/main" id="{797A63B1-1EAF-CF29-DA1E-51063AC4A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E4CEA0-3FD6-DB3F-33EE-160223773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84ABF-6AF4-4D07-9404-8E345CA056D5}" type="slidenum">
              <a:rPr lang="en-IN" smtClean="0"/>
              <a:t>‹#›</a:t>
            </a:fld>
            <a:endParaRPr lang="en-IN"/>
          </a:p>
        </p:txBody>
      </p:sp>
    </p:spTree>
    <p:extLst>
      <p:ext uri="{BB962C8B-B14F-4D97-AF65-F5344CB8AC3E}">
        <p14:creationId xmlns:p14="http://schemas.microsoft.com/office/powerpoint/2010/main" val="932970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7D5-2E1E-4189-1EF5-E3D3356DE6C9}"/>
              </a:ext>
            </a:extLst>
          </p:cNvPr>
          <p:cNvSpPr>
            <a:spLocks noGrp="1"/>
          </p:cNvSpPr>
          <p:nvPr>
            <p:ph type="ctrTitle"/>
          </p:nvPr>
        </p:nvSpPr>
        <p:spPr>
          <a:xfrm>
            <a:off x="1425387" y="1577787"/>
            <a:ext cx="9090213" cy="950260"/>
          </a:xfrm>
        </p:spPr>
        <p:txBody>
          <a:bodyPr>
            <a:normAutofit/>
          </a:bodyPr>
          <a:lstStyle/>
          <a:p>
            <a:r>
              <a:rPr lang="en-IN" sz="4000" b="1" dirty="0">
                <a:latin typeface="+mn-lt"/>
              </a:rPr>
              <a:t>CUSTOMER RELATIONSHIP MANAGEMENT</a:t>
            </a:r>
          </a:p>
        </p:txBody>
      </p:sp>
      <p:sp>
        <p:nvSpPr>
          <p:cNvPr id="3" name="Subtitle 2">
            <a:extLst>
              <a:ext uri="{FF2B5EF4-FFF2-40B4-BE49-F238E27FC236}">
                <a16:creationId xmlns:a16="http://schemas.microsoft.com/office/drawing/2014/main" id="{8931DC0F-787E-E151-F43A-5EC7A87771AC}"/>
              </a:ext>
            </a:extLst>
          </p:cNvPr>
          <p:cNvSpPr>
            <a:spLocks noGrp="1"/>
          </p:cNvSpPr>
          <p:nvPr>
            <p:ph type="subTitle" idx="1"/>
          </p:nvPr>
        </p:nvSpPr>
        <p:spPr>
          <a:xfrm>
            <a:off x="8633012" y="5202238"/>
            <a:ext cx="3558988" cy="1655762"/>
          </a:xfrm>
        </p:spPr>
        <p:txBody>
          <a:bodyPr>
            <a:normAutofit/>
          </a:bodyPr>
          <a:lstStyle/>
          <a:p>
            <a:pPr algn="r"/>
            <a:r>
              <a:rPr lang="en-IN" sz="1600" dirty="0" err="1"/>
              <a:t>B.Divya</a:t>
            </a:r>
            <a:r>
              <a:rPr lang="en-IN" sz="1600" dirty="0"/>
              <a:t> Rajya Lakshmi</a:t>
            </a:r>
          </a:p>
          <a:p>
            <a:pPr algn="r"/>
            <a:r>
              <a:rPr lang="en-IN" sz="1600" dirty="0"/>
              <a:t>K. Vijay Krishana</a:t>
            </a:r>
          </a:p>
          <a:p>
            <a:pPr algn="r"/>
            <a:r>
              <a:rPr lang="en-IN" sz="1600" dirty="0"/>
              <a:t>K. Ramya</a:t>
            </a:r>
          </a:p>
        </p:txBody>
      </p:sp>
    </p:spTree>
    <p:extLst>
      <p:ext uri="{BB962C8B-B14F-4D97-AF65-F5344CB8AC3E}">
        <p14:creationId xmlns:p14="http://schemas.microsoft.com/office/powerpoint/2010/main" val="375815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FF25-D1B1-A122-1B59-34375EEC2D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115412-273E-A055-DA34-E4534D349F86}"/>
              </a:ext>
            </a:extLst>
          </p:cNvPr>
          <p:cNvSpPr>
            <a:spLocks noGrp="1"/>
          </p:cNvSpPr>
          <p:nvPr>
            <p:ph idx="1"/>
          </p:nvPr>
        </p:nvSpPr>
        <p:spPr/>
        <p:txBody>
          <a:bodyPr>
            <a:normAutofit/>
          </a:bodyPr>
          <a:lstStyle/>
          <a:p>
            <a:pPr marL="0" indent="0">
              <a:buNone/>
            </a:pPr>
            <a:r>
              <a:rPr lang="en-IN" sz="1600" b="1" dirty="0">
                <a:latin typeface="Consolas" panose="020B0609020204030204" pitchFamily="49" charset="0"/>
              </a:rPr>
              <a:t>int main() {</a:t>
            </a:r>
          </a:p>
          <a:p>
            <a:pPr marL="0" indent="0">
              <a:buNone/>
            </a:pPr>
            <a:r>
              <a:rPr lang="en-IN" sz="1600" b="1" dirty="0">
                <a:latin typeface="Consolas" panose="020B0609020204030204" pitchFamily="49" charset="0"/>
              </a:rPr>
              <a:t>    </a:t>
            </a:r>
            <a:r>
              <a:rPr lang="en-IN" sz="1600" b="1" dirty="0" err="1">
                <a:latin typeface="Consolas" panose="020B0609020204030204" pitchFamily="49" charset="0"/>
              </a:rPr>
              <a:t>CRMSystem</a:t>
            </a:r>
            <a:r>
              <a:rPr lang="en-IN" sz="1600" b="1" dirty="0">
                <a:latin typeface="Consolas" panose="020B0609020204030204" pitchFamily="49" charset="0"/>
              </a:rPr>
              <a:t> </a:t>
            </a:r>
            <a:r>
              <a:rPr lang="en-IN" sz="1600" b="1" dirty="0" err="1">
                <a:latin typeface="Consolas" panose="020B0609020204030204" pitchFamily="49" charset="0"/>
              </a:rPr>
              <a:t>crmSystem</a:t>
            </a:r>
            <a:r>
              <a:rPr lang="en-IN" sz="1600" b="1" dirty="0">
                <a:latin typeface="Consolas" panose="020B0609020204030204" pitchFamily="49" charset="0"/>
              </a:rPr>
              <a:t>;……………..};</a:t>
            </a:r>
          </a:p>
          <a:p>
            <a:r>
              <a:rPr lang="en-IN" sz="1600" dirty="0">
                <a:latin typeface="Consolas" panose="020B0609020204030204" pitchFamily="49" charset="0"/>
              </a:rPr>
              <a:t>The </a:t>
            </a:r>
            <a:r>
              <a:rPr lang="en-IN" sz="1600" b="1" dirty="0">
                <a:latin typeface="Consolas" panose="020B0609020204030204" pitchFamily="49" charset="0"/>
              </a:rPr>
              <a:t>main() </a:t>
            </a:r>
            <a:r>
              <a:rPr lang="en-IN" sz="1600" dirty="0">
                <a:latin typeface="Consolas" panose="020B0609020204030204" pitchFamily="49" charset="0"/>
              </a:rPr>
              <a:t>function is the entry of the program.</a:t>
            </a:r>
          </a:p>
          <a:p>
            <a:r>
              <a:rPr lang="en-IN" sz="1600" b="1" dirty="0"/>
              <a:t>“</a:t>
            </a:r>
            <a:r>
              <a:rPr lang="en-IN" sz="1600" b="1" dirty="0" err="1">
                <a:latin typeface="Consolas" panose="020B0609020204030204" pitchFamily="49" charset="0"/>
              </a:rPr>
              <a:t>CRMSystem</a:t>
            </a:r>
            <a:r>
              <a:rPr lang="en-IN" sz="1600" b="1" dirty="0">
                <a:latin typeface="Consolas" panose="020B0609020204030204" pitchFamily="49" charset="0"/>
              </a:rPr>
              <a:t> </a:t>
            </a:r>
            <a:r>
              <a:rPr lang="en-IN" sz="1600" b="1" dirty="0" err="1">
                <a:latin typeface="Consolas" panose="020B0609020204030204" pitchFamily="49" charset="0"/>
              </a:rPr>
              <a:t>crmSystem</a:t>
            </a:r>
            <a:r>
              <a:rPr lang="en-IN" sz="1600" b="1" dirty="0">
                <a:latin typeface="Consolas" panose="020B0609020204030204" pitchFamily="49" charset="0"/>
              </a:rPr>
              <a:t>”: </a:t>
            </a:r>
            <a:r>
              <a:rPr lang="en-IN" sz="1600" dirty="0">
                <a:latin typeface="Consolas" panose="020B0609020204030204" pitchFamily="49" charset="0"/>
              </a:rPr>
              <a:t>this line creates an object named “</a:t>
            </a:r>
            <a:r>
              <a:rPr lang="en-IN" sz="1600" dirty="0" err="1">
                <a:latin typeface="Consolas" panose="020B0609020204030204" pitchFamily="49" charset="0"/>
              </a:rPr>
              <a:t>crmSystem</a:t>
            </a:r>
            <a:r>
              <a:rPr lang="en-IN" sz="1600" dirty="0">
                <a:latin typeface="Consolas" panose="020B0609020204030204" pitchFamily="49" charset="0"/>
              </a:rPr>
              <a:t>” of the “</a:t>
            </a:r>
            <a:r>
              <a:rPr lang="en-IN" sz="1600" dirty="0" err="1">
                <a:latin typeface="Consolas" panose="020B0609020204030204" pitchFamily="49" charset="0"/>
              </a:rPr>
              <a:t>CRMSystem</a:t>
            </a:r>
            <a:r>
              <a:rPr lang="en-IN" sz="1600" dirty="0">
                <a:latin typeface="Consolas" panose="020B0609020204030204" pitchFamily="49" charset="0"/>
              </a:rPr>
              <a:t>” class. The object will be used to interact with customer relationship management system.</a:t>
            </a:r>
          </a:p>
          <a:p>
            <a:r>
              <a:rPr lang="en-IN" sz="1600" b="1" dirty="0" err="1"/>
              <a:t>Promting</a:t>
            </a:r>
            <a:r>
              <a:rPr lang="en-IN" sz="1600" b="1" dirty="0"/>
              <a:t> user to add customers: </a:t>
            </a:r>
          </a:p>
          <a:p>
            <a:pPr marL="0" indent="0">
              <a:buNone/>
            </a:pPr>
            <a:r>
              <a:rPr lang="en-US" sz="1600" b="1" dirty="0">
                <a:latin typeface="Consolas" panose="020B0609020204030204" pitchFamily="49" charset="0"/>
              </a:rPr>
              <a:t>std::string name, email, phone, address;</a:t>
            </a:r>
          </a:p>
          <a:p>
            <a:pPr marL="0" indent="0">
              <a:buNone/>
            </a:pPr>
            <a:r>
              <a:rPr lang="en-IN" sz="1600" b="1" dirty="0">
                <a:latin typeface="Consolas" panose="020B0609020204030204" pitchFamily="49" charset="0"/>
              </a:rPr>
              <a:t>    char </a:t>
            </a:r>
            <a:r>
              <a:rPr lang="en-IN" sz="1600" b="1" dirty="0" err="1">
                <a:latin typeface="Consolas" panose="020B0609020204030204" pitchFamily="49" charset="0"/>
              </a:rPr>
              <a:t>addMore</a:t>
            </a:r>
            <a:r>
              <a:rPr lang="en-IN" sz="1600" b="1" dirty="0">
                <a:latin typeface="Consolas" panose="020B0609020204030204" pitchFamily="49" charset="0"/>
              </a:rPr>
              <a:t>;</a:t>
            </a:r>
          </a:p>
          <a:p>
            <a:r>
              <a:rPr lang="en-IN" sz="1600" dirty="0"/>
              <a:t>these lines declare variables to store customer details(</a:t>
            </a:r>
            <a:r>
              <a:rPr lang="en-IN" sz="1600" dirty="0" err="1"/>
              <a:t>name,email,phone,address</a:t>
            </a:r>
            <a:r>
              <a:rPr lang="en-IN" sz="1600" dirty="0"/>
              <a:t>) and a variable(</a:t>
            </a:r>
            <a:r>
              <a:rPr lang="en-IN" sz="1600" dirty="0" err="1"/>
              <a:t>Addmore</a:t>
            </a:r>
            <a:r>
              <a:rPr lang="en-IN" sz="1600" dirty="0"/>
              <a:t>) to determine if the user wants to add more customers.</a:t>
            </a:r>
          </a:p>
          <a:p>
            <a:endParaRPr lang="en-IN" sz="1600" dirty="0"/>
          </a:p>
        </p:txBody>
      </p:sp>
    </p:spTree>
    <p:extLst>
      <p:ext uri="{BB962C8B-B14F-4D97-AF65-F5344CB8AC3E}">
        <p14:creationId xmlns:p14="http://schemas.microsoft.com/office/powerpoint/2010/main" val="12943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E937-6D5A-3133-6A0D-F8D9ADA4E626}"/>
              </a:ext>
            </a:extLst>
          </p:cNvPr>
          <p:cNvSpPr>
            <a:spLocks noGrp="1"/>
          </p:cNvSpPr>
          <p:nvPr>
            <p:ph type="title"/>
          </p:nvPr>
        </p:nvSpPr>
        <p:spPr>
          <a:xfrm>
            <a:off x="0" y="0"/>
            <a:ext cx="10515600" cy="315912"/>
          </a:xfrm>
        </p:spPr>
        <p:txBody>
          <a:bodyPr>
            <a:noAutofit/>
          </a:bodyPr>
          <a:lstStyle/>
          <a:p>
            <a:r>
              <a:rPr lang="en-IN" sz="1800" b="1" dirty="0">
                <a:latin typeface="+mn-lt"/>
              </a:rPr>
              <a:t>Adding Customers in loop:  // Prompting for Customer Details</a:t>
            </a:r>
          </a:p>
        </p:txBody>
      </p:sp>
      <p:sp>
        <p:nvSpPr>
          <p:cNvPr id="3" name="Content Placeholder 2">
            <a:extLst>
              <a:ext uri="{FF2B5EF4-FFF2-40B4-BE49-F238E27FC236}">
                <a16:creationId xmlns:a16="http://schemas.microsoft.com/office/drawing/2014/main" id="{45AAE05E-7507-91A7-5056-E61D7517147A}"/>
              </a:ext>
            </a:extLst>
          </p:cNvPr>
          <p:cNvSpPr>
            <a:spLocks noGrp="1"/>
          </p:cNvSpPr>
          <p:nvPr>
            <p:ph idx="1"/>
          </p:nvPr>
        </p:nvSpPr>
        <p:spPr>
          <a:xfrm>
            <a:off x="0" y="315912"/>
            <a:ext cx="12192000" cy="6542088"/>
          </a:xfrm>
        </p:spPr>
        <p:txBody>
          <a:bodyPr>
            <a:noAutofit/>
          </a:bodyPr>
          <a:lstStyle/>
          <a:p>
            <a:pPr marL="0" indent="0">
              <a:buNone/>
            </a:pPr>
            <a:r>
              <a:rPr lang="en-IN" sz="1600" dirty="0"/>
              <a:t>do {</a:t>
            </a:r>
          </a:p>
          <a:p>
            <a:pPr marL="0" indent="0">
              <a:buNone/>
            </a:pPr>
            <a:r>
              <a:rPr lang="en-IN" sz="1600" dirty="0"/>
              <a:t>std::</a:t>
            </a:r>
            <a:r>
              <a:rPr lang="en-IN" sz="1600" dirty="0" err="1"/>
              <a:t>cout</a:t>
            </a:r>
            <a:r>
              <a:rPr lang="en-IN" sz="1600" dirty="0"/>
              <a:t> &lt;&lt; "Enter customer details:\n";</a:t>
            </a:r>
          </a:p>
          <a:p>
            <a:pPr marL="0" indent="0">
              <a:buNone/>
            </a:pPr>
            <a:r>
              <a:rPr lang="en-IN" sz="1600" dirty="0"/>
              <a:t>    std::</a:t>
            </a:r>
            <a:r>
              <a:rPr lang="en-IN" sz="1600" dirty="0" err="1"/>
              <a:t>cout</a:t>
            </a:r>
            <a:r>
              <a:rPr lang="en-IN" sz="1600" dirty="0"/>
              <a:t> &lt;&lt; "Name: ";</a:t>
            </a:r>
          </a:p>
          <a:p>
            <a:pPr marL="0" indent="0">
              <a:buNone/>
            </a:pPr>
            <a:r>
              <a:rPr lang="en-IN" sz="1600" dirty="0"/>
              <a:t>    std::</a:t>
            </a:r>
            <a:r>
              <a:rPr lang="en-IN" sz="1600" dirty="0" err="1"/>
              <a:t>cin</a:t>
            </a:r>
            <a:r>
              <a:rPr lang="en-IN" sz="1600" dirty="0"/>
              <a:t> &gt;&gt; name;</a:t>
            </a:r>
          </a:p>
          <a:p>
            <a:pPr marL="0" indent="0">
              <a:buNone/>
            </a:pPr>
            <a:r>
              <a:rPr lang="en-IN" sz="1600" dirty="0"/>
              <a:t>    std::</a:t>
            </a:r>
            <a:r>
              <a:rPr lang="en-IN" sz="1600" dirty="0" err="1"/>
              <a:t>cout</a:t>
            </a:r>
            <a:r>
              <a:rPr lang="en-IN" sz="1600" dirty="0"/>
              <a:t> &lt;&lt; "Email: ";</a:t>
            </a:r>
          </a:p>
          <a:p>
            <a:pPr marL="0" indent="0">
              <a:buNone/>
            </a:pPr>
            <a:r>
              <a:rPr lang="en-IN" sz="1600" dirty="0"/>
              <a:t>    std::</a:t>
            </a:r>
            <a:r>
              <a:rPr lang="en-IN" sz="1600" dirty="0" err="1"/>
              <a:t>cin</a:t>
            </a:r>
            <a:r>
              <a:rPr lang="en-IN" sz="1600" dirty="0"/>
              <a:t> &gt;&gt; email;</a:t>
            </a:r>
          </a:p>
          <a:p>
            <a:pPr marL="0" indent="0">
              <a:buNone/>
            </a:pPr>
            <a:r>
              <a:rPr lang="en-IN" sz="1600" dirty="0"/>
              <a:t>    std::</a:t>
            </a:r>
            <a:r>
              <a:rPr lang="en-IN" sz="1600" dirty="0" err="1"/>
              <a:t>cout</a:t>
            </a:r>
            <a:r>
              <a:rPr lang="en-IN" sz="1600" dirty="0"/>
              <a:t> &lt;&lt; "Phone: ";</a:t>
            </a:r>
          </a:p>
          <a:p>
            <a:pPr marL="0" indent="0">
              <a:buNone/>
            </a:pPr>
            <a:r>
              <a:rPr lang="en-IN" sz="1600" dirty="0"/>
              <a:t>    std::</a:t>
            </a:r>
            <a:r>
              <a:rPr lang="en-IN" sz="1600" dirty="0" err="1"/>
              <a:t>cin</a:t>
            </a:r>
            <a:r>
              <a:rPr lang="en-IN" sz="1600" dirty="0"/>
              <a:t> &gt;&gt; phone;</a:t>
            </a:r>
          </a:p>
          <a:p>
            <a:pPr marL="0" indent="0">
              <a:buNone/>
            </a:pPr>
            <a:r>
              <a:rPr lang="en-IN" sz="1600" dirty="0"/>
              <a:t>    std::</a:t>
            </a:r>
            <a:r>
              <a:rPr lang="en-IN" sz="1600" dirty="0" err="1"/>
              <a:t>cout</a:t>
            </a:r>
            <a:r>
              <a:rPr lang="en-IN" sz="1600" dirty="0"/>
              <a:t> &lt;&lt; "Address: ";</a:t>
            </a:r>
          </a:p>
          <a:p>
            <a:pPr marL="0" indent="0">
              <a:buNone/>
            </a:pPr>
            <a:r>
              <a:rPr lang="en-IN" sz="1600" dirty="0"/>
              <a:t>    std::</a:t>
            </a:r>
            <a:r>
              <a:rPr lang="en-IN" sz="1600" dirty="0" err="1"/>
              <a:t>cin.ignore</a:t>
            </a:r>
            <a:r>
              <a:rPr lang="en-IN" sz="1600" dirty="0"/>
              <a:t>(); // Ignore newline character</a:t>
            </a:r>
          </a:p>
          <a:p>
            <a:pPr marL="0" indent="0">
              <a:buNone/>
            </a:pPr>
            <a:r>
              <a:rPr lang="en-IN" sz="1600" dirty="0"/>
              <a:t>    std::</a:t>
            </a:r>
            <a:r>
              <a:rPr lang="en-IN" sz="1600" dirty="0" err="1"/>
              <a:t>getline</a:t>
            </a:r>
            <a:r>
              <a:rPr lang="en-IN" sz="1600" dirty="0"/>
              <a:t>(std::</a:t>
            </a:r>
            <a:r>
              <a:rPr lang="en-IN" sz="1600" dirty="0" err="1"/>
              <a:t>cin</a:t>
            </a:r>
            <a:r>
              <a:rPr lang="en-IN" sz="1600" dirty="0"/>
              <a:t>, address);</a:t>
            </a:r>
          </a:p>
          <a:p>
            <a:pPr marL="0" indent="0">
              <a:buNone/>
            </a:pPr>
            <a:r>
              <a:rPr lang="en-IN" sz="1600" dirty="0"/>
              <a:t>    // Adding Customer to </a:t>
            </a:r>
            <a:r>
              <a:rPr lang="en-IN" sz="1600" dirty="0" err="1"/>
              <a:t>CRMSystem</a:t>
            </a:r>
            <a:endParaRPr lang="en-IN" sz="1600" dirty="0"/>
          </a:p>
          <a:p>
            <a:pPr marL="0" indent="0">
              <a:buNone/>
            </a:pPr>
            <a:r>
              <a:rPr lang="en-IN" sz="1600" dirty="0"/>
              <a:t>    </a:t>
            </a:r>
            <a:r>
              <a:rPr lang="en-IN" sz="1600" dirty="0" err="1"/>
              <a:t>crmSystem.addCustomer</a:t>
            </a:r>
            <a:r>
              <a:rPr lang="en-IN" sz="1600" dirty="0"/>
              <a:t>(name, email, phone, address);</a:t>
            </a:r>
          </a:p>
          <a:p>
            <a:pPr marL="0" indent="0">
              <a:buNone/>
            </a:pPr>
            <a:r>
              <a:rPr lang="en-IN" sz="1600" dirty="0"/>
              <a:t>    // Asking User to Add Another Customer</a:t>
            </a:r>
          </a:p>
          <a:p>
            <a:pPr marL="0" indent="0">
              <a:buNone/>
            </a:pPr>
            <a:r>
              <a:rPr lang="en-IN" sz="1600" dirty="0"/>
              <a:t>    std::</a:t>
            </a:r>
            <a:r>
              <a:rPr lang="en-IN" sz="1600" dirty="0" err="1"/>
              <a:t>cout</a:t>
            </a:r>
            <a:r>
              <a:rPr lang="en-IN" sz="1600" dirty="0"/>
              <a:t> &lt;&lt; "Do you want to add another customer? (y/n): ";</a:t>
            </a:r>
          </a:p>
          <a:p>
            <a:pPr marL="0" indent="0">
              <a:buNone/>
            </a:pPr>
            <a:r>
              <a:rPr lang="en-IN" sz="1600" dirty="0"/>
              <a:t>    std::</a:t>
            </a:r>
            <a:r>
              <a:rPr lang="en-IN" sz="1600" dirty="0" err="1"/>
              <a:t>cin</a:t>
            </a:r>
            <a:r>
              <a:rPr lang="en-IN" sz="1600" dirty="0"/>
              <a:t> &gt;&gt; </a:t>
            </a:r>
            <a:r>
              <a:rPr lang="en-IN" sz="1600" dirty="0" err="1"/>
              <a:t>addMore</a:t>
            </a:r>
            <a:r>
              <a:rPr lang="en-IN" sz="1600" dirty="0"/>
              <a:t>;</a:t>
            </a:r>
          </a:p>
          <a:p>
            <a:pPr marL="0" indent="0">
              <a:buNone/>
            </a:pPr>
            <a:r>
              <a:rPr lang="en-IN" sz="1600" dirty="0"/>
              <a:t>} while (</a:t>
            </a:r>
            <a:r>
              <a:rPr lang="en-IN" sz="1600" dirty="0" err="1"/>
              <a:t>addMore</a:t>
            </a:r>
            <a:r>
              <a:rPr lang="en-IN" sz="1600" dirty="0"/>
              <a:t> == 'y' || </a:t>
            </a:r>
            <a:r>
              <a:rPr lang="en-IN" sz="1600" dirty="0" err="1"/>
              <a:t>addMore</a:t>
            </a:r>
            <a:r>
              <a:rPr lang="en-IN" sz="1600" dirty="0"/>
              <a:t> == 'Y');</a:t>
            </a:r>
          </a:p>
          <a:p>
            <a:endParaRPr lang="en-IN" sz="1600" dirty="0"/>
          </a:p>
        </p:txBody>
      </p:sp>
    </p:spTree>
    <p:extLst>
      <p:ext uri="{BB962C8B-B14F-4D97-AF65-F5344CB8AC3E}">
        <p14:creationId xmlns:p14="http://schemas.microsoft.com/office/powerpoint/2010/main" val="192535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B04D-756B-69AD-C8A9-FAEA343513B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C7D00B27-4F9E-4DEE-33BD-D2A15D364C24}"/>
              </a:ext>
            </a:extLst>
          </p:cNvPr>
          <p:cNvSpPr>
            <a:spLocks noGrp="1" noChangeArrowheads="1"/>
          </p:cNvSpPr>
          <p:nvPr>
            <p:ph idx="1"/>
          </p:nvPr>
        </p:nvSpPr>
        <p:spPr bwMode="auto">
          <a:xfrm>
            <a:off x="0" y="2509929"/>
            <a:ext cx="10941393" cy="18779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Inside a </a:t>
            </a:r>
            <a:r>
              <a:rPr kumimoji="0" lang="en-US" altLang="en-US" sz="1600" b="1" i="0" u="none" strike="noStrike" cap="none" normalizeH="0" baseline="0" dirty="0">
                <a:ln>
                  <a:noFill/>
                </a:ln>
                <a:solidFill>
                  <a:srgbClr val="0D0D0D"/>
                </a:solidFill>
                <a:effectLst/>
                <a:latin typeface="Söhne Mono"/>
              </a:rPr>
              <a:t>do-while</a:t>
            </a:r>
            <a:r>
              <a:rPr kumimoji="0" lang="en-US" altLang="en-US" sz="1600" b="0" i="0" u="none" strike="noStrike" cap="none" normalizeH="0" baseline="0" dirty="0">
                <a:ln>
                  <a:noFill/>
                </a:ln>
                <a:solidFill>
                  <a:srgbClr val="0D0D0D"/>
                </a:solidFill>
                <a:effectLst/>
                <a:latin typeface="Söhne"/>
              </a:rPr>
              <a:t> loop, the program prompts the user to enter details for a new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The user is asked for the customer's name, email, phone number, and address.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The </a:t>
            </a:r>
            <a:r>
              <a:rPr kumimoji="0" lang="en-US" altLang="en-US" sz="1600" b="1" i="0" u="none" strike="noStrike" cap="none" normalizeH="0" baseline="0" dirty="0" err="1">
                <a:ln>
                  <a:noFill/>
                </a:ln>
                <a:solidFill>
                  <a:srgbClr val="0D0D0D"/>
                </a:solidFill>
                <a:effectLst/>
                <a:latin typeface="Söhne Mono"/>
              </a:rPr>
              <a:t>addCustomer</a:t>
            </a:r>
            <a:r>
              <a:rPr kumimoji="0" lang="en-US" altLang="en-US" sz="1600" b="1" i="0" u="none" strike="noStrike" cap="none" normalizeH="0" baseline="0" dirty="0">
                <a:ln>
                  <a:noFill/>
                </a:ln>
                <a:solidFill>
                  <a:srgbClr val="0D0D0D"/>
                </a:solidFill>
                <a:effectLst/>
                <a:latin typeface="Söhne Mono"/>
              </a:rPr>
              <a:t>()</a:t>
            </a:r>
            <a:r>
              <a:rPr kumimoji="0" lang="en-US" altLang="en-US" sz="1600" b="0" i="0" u="none" strike="noStrike" cap="none" normalizeH="0" baseline="0" dirty="0">
                <a:ln>
                  <a:noFill/>
                </a:ln>
                <a:solidFill>
                  <a:srgbClr val="0D0D0D"/>
                </a:solidFill>
                <a:effectLst/>
                <a:latin typeface="Söhne"/>
              </a:rPr>
              <a:t> function of the </a:t>
            </a:r>
            <a:r>
              <a:rPr kumimoji="0" lang="en-US" altLang="en-US" sz="1600" b="1" i="0" u="none" strike="noStrike" cap="none" normalizeH="0" baseline="0" dirty="0" err="1">
                <a:ln>
                  <a:noFill/>
                </a:ln>
                <a:solidFill>
                  <a:srgbClr val="0D0D0D"/>
                </a:solidFill>
                <a:effectLst/>
                <a:latin typeface="Söhne Mono"/>
              </a:rPr>
              <a:t>crmSystem</a:t>
            </a:r>
            <a:r>
              <a:rPr kumimoji="0" lang="en-US" altLang="en-US" sz="1600" b="0" i="0" u="none" strike="noStrike" cap="none" normalizeH="0" baseline="0" dirty="0">
                <a:ln>
                  <a:noFill/>
                </a:ln>
                <a:solidFill>
                  <a:srgbClr val="0D0D0D"/>
                </a:solidFill>
                <a:effectLst/>
                <a:latin typeface="Söhne"/>
              </a:rPr>
              <a:t> object is called to add the new customer to the CRM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The user is then prompted if they want to add another customer. If the response is 'y' or 'Y', the loop continues; otherwise, it exits.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633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0757-B390-A667-5085-A37C61E17083}"/>
              </a:ext>
            </a:extLst>
          </p:cNvPr>
          <p:cNvSpPr>
            <a:spLocks noGrp="1"/>
          </p:cNvSpPr>
          <p:nvPr>
            <p:ph type="title"/>
          </p:nvPr>
        </p:nvSpPr>
        <p:spPr/>
        <p:txBody>
          <a:bodyPr>
            <a:normAutofit/>
          </a:bodyPr>
          <a:lstStyle/>
          <a:p>
            <a:r>
              <a:rPr lang="en-US" sz="2800" b="1" dirty="0">
                <a:latin typeface="+mn-lt"/>
              </a:rPr>
              <a:t>// Display all customers</a:t>
            </a:r>
            <a:br>
              <a:rPr lang="en-US" sz="2800" b="1" dirty="0">
                <a:latin typeface="+mn-lt"/>
              </a:rPr>
            </a:br>
            <a:endParaRPr lang="en-IN" sz="2800" b="1" dirty="0">
              <a:latin typeface="+mn-lt"/>
            </a:endParaRPr>
          </a:p>
        </p:txBody>
      </p:sp>
      <p:sp>
        <p:nvSpPr>
          <p:cNvPr id="3" name="Content Placeholder 2">
            <a:extLst>
              <a:ext uri="{FF2B5EF4-FFF2-40B4-BE49-F238E27FC236}">
                <a16:creationId xmlns:a16="http://schemas.microsoft.com/office/drawing/2014/main" id="{9C283628-926F-B814-B478-55B7354A86DA}"/>
              </a:ext>
            </a:extLst>
          </p:cNvPr>
          <p:cNvSpPr>
            <a:spLocks noGrp="1"/>
          </p:cNvSpPr>
          <p:nvPr>
            <p:ph idx="1"/>
          </p:nvPr>
        </p:nvSpPr>
        <p:spPr/>
        <p:txBody>
          <a:bodyPr>
            <a:normAutofit/>
          </a:bodyPr>
          <a:lstStyle/>
          <a:p>
            <a:pPr marL="0" indent="0">
              <a:buNone/>
            </a:pPr>
            <a:r>
              <a:rPr lang="en-US" sz="1600" dirty="0" err="1"/>
              <a:t>crmSystem.displayCustomers</a:t>
            </a:r>
            <a:r>
              <a:rPr lang="en-US" sz="1600" dirty="0"/>
              <a:t>();</a:t>
            </a:r>
          </a:p>
          <a:p>
            <a:r>
              <a:rPr lang="en-US" sz="1600" dirty="0"/>
              <a:t>After the user finishes adding customers, the “</a:t>
            </a:r>
            <a:r>
              <a:rPr lang="en-US" sz="1600" dirty="0" err="1"/>
              <a:t>displayCustomers</a:t>
            </a:r>
            <a:r>
              <a:rPr lang="en-US" sz="1600" dirty="0"/>
              <a:t>();”  function of the “</a:t>
            </a:r>
            <a:r>
              <a:rPr lang="en-US" sz="1600" dirty="0" err="1"/>
              <a:t>crmSystem</a:t>
            </a:r>
            <a:r>
              <a:rPr lang="en-US" sz="1600" dirty="0"/>
              <a:t>” object is called to display all the customers stored in the </a:t>
            </a:r>
            <a:r>
              <a:rPr lang="en-US" sz="1600" dirty="0" err="1"/>
              <a:t>CRMsystem</a:t>
            </a:r>
            <a:r>
              <a:rPr lang="en-US" sz="1600" dirty="0"/>
              <a:t>.</a:t>
            </a:r>
          </a:p>
          <a:p>
            <a:pPr marL="0" indent="0">
              <a:buNone/>
            </a:pPr>
            <a:r>
              <a:rPr lang="en-US" sz="1600" b="1" dirty="0"/>
              <a:t>Program Termination:</a:t>
            </a:r>
          </a:p>
          <a:p>
            <a:pPr marL="0" indent="0">
              <a:buNone/>
            </a:pPr>
            <a:r>
              <a:rPr lang="en-US" sz="1600" b="1" dirty="0"/>
              <a:t>return 0;</a:t>
            </a:r>
          </a:p>
          <a:p>
            <a:pPr marL="0" indent="0">
              <a:buNone/>
            </a:pPr>
            <a:r>
              <a:rPr lang="en-US" sz="1600" dirty="0"/>
              <a:t>This line indicates the end of the “main()” function and returns 0 to the operating system, indicating </a:t>
            </a:r>
            <a:r>
              <a:rPr lang="en-US" sz="1600" dirty="0" err="1"/>
              <a:t>succesfull</a:t>
            </a:r>
            <a:r>
              <a:rPr lang="en-US" sz="1600" dirty="0"/>
              <a:t> program execution.</a:t>
            </a:r>
          </a:p>
          <a:p>
            <a:endParaRPr lang="en-IN" sz="1600" dirty="0"/>
          </a:p>
        </p:txBody>
      </p:sp>
    </p:spTree>
    <p:extLst>
      <p:ext uri="{BB962C8B-B14F-4D97-AF65-F5344CB8AC3E}">
        <p14:creationId xmlns:p14="http://schemas.microsoft.com/office/powerpoint/2010/main" val="60507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BEAC-453C-788A-3E8B-290D33E98AD5}"/>
              </a:ext>
            </a:extLst>
          </p:cNvPr>
          <p:cNvSpPr>
            <a:spLocks noGrp="1"/>
          </p:cNvSpPr>
          <p:nvPr>
            <p:ph type="title"/>
          </p:nvPr>
        </p:nvSpPr>
        <p:spPr/>
        <p:txBody>
          <a:bodyPr/>
          <a:lstStyle/>
          <a:p>
            <a:r>
              <a:rPr lang="en-IN" dirty="0"/>
              <a:t>Program Images:</a:t>
            </a:r>
          </a:p>
        </p:txBody>
      </p:sp>
      <p:pic>
        <p:nvPicPr>
          <p:cNvPr id="5" name="Content Placeholder 4">
            <a:extLst>
              <a:ext uri="{FF2B5EF4-FFF2-40B4-BE49-F238E27FC236}">
                <a16:creationId xmlns:a16="http://schemas.microsoft.com/office/drawing/2014/main" id="{4C8E9600-1DC4-3602-83FE-1C4495028259}"/>
              </a:ext>
            </a:extLst>
          </p:cNvPr>
          <p:cNvPicPr>
            <a:picLocks noGrp="1" noChangeAspect="1"/>
          </p:cNvPicPr>
          <p:nvPr>
            <p:ph idx="1"/>
          </p:nvPr>
        </p:nvPicPr>
        <p:blipFill>
          <a:blip r:embed="rId2"/>
          <a:stretch>
            <a:fillRect/>
          </a:stretch>
        </p:blipFill>
        <p:spPr>
          <a:xfrm>
            <a:off x="2145742" y="1825625"/>
            <a:ext cx="7900515" cy="4351338"/>
          </a:xfrm>
        </p:spPr>
      </p:pic>
    </p:spTree>
    <p:extLst>
      <p:ext uri="{BB962C8B-B14F-4D97-AF65-F5344CB8AC3E}">
        <p14:creationId xmlns:p14="http://schemas.microsoft.com/office/powerpoint/2010/main" val="264734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6C0A3-30D9-4596-1913-0CEBBD401661}"/>
              </a:ext>
            </a:extLst>
          </p:cNvPr>
          <p:cNvPicPr>
            <a:picLocks noChangeAspect="1"/>
          </p:cNvPicPr>
          <p:nvPr/>
        </p:nvPicPr>
        <p:blipFill>
          <a:blip r:embed="rId2"/>
          <a:stretch>
            <a:fillRect/>
          </a:stretch>
        </p:blipFill>
        <p:spPr>
          <a:xfrm>
            <a:off x="2266618" y="1253301"/>
            <a:ext cx="7658764" cy="4351397"/>
          </a:xfrm>
          <a:prstGeom prst="rect">
            <a:avLst/>
          </a:prstGeom>
        </p:spPr>
      </p:pic>
    </p:spTree>
    <p:extLst>
      <p:ext uri="{BB962C8B-B14F-4D97-AF65-F5344CB8AC3E}">
        <p14:creationId xmlns:p14="http://schemas.microsoft.com/office/powerpoint/2010/main" val="391544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5A9CD-9410-D6ED-E501-47ADA31FD38E}"/>
              </a:ext>
            </a:extLst>
          </p:cNvPr>
          <p:cNvPicPr>
            <a:picLocks noChangeAspect="1"/>
          </p:cNvPicPr>
          <p:nvPr/>
        </p:nvPicPr>
        <p:blipFill>
          <a:blip r:embed="rId2"/>
          <a:stretch>
            <a:fillRect/>
          </a:stretch>
        </p:blipFill>
        <p:spPr>
          <a:xfrm>
            <a:off x="2243756" y="1238060"/>
            <a:ext cx="7704488" cy="4381880"/>
          </a:xfrm>
          <a:prstGeom prst="rect">
            <a:avLst/>
          </a:prstGeom>
        </p:spPr>
      </p:pic>
    </p:spTree>
    <p:extLst>
      <p:ext uri="{BB962C8B-B14F-4D97-AF65-F5344CB8AC3E}">
        <p14:creationId xmlns:p14="http://schemas.microsoft.com/office/powerpoint/2010/main" val="279699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9BDD4-2966-0B2F-4312-DFC04D3158EB}"/>
              </a:ext>
            </a:extLst>
          </p:cNvPr>
          <p:cNvPicPr>
            <a:picLocks noChangeAspect="1"/>
          </p:cNvPicPr>
          <p:nvPr/>
        </p:nvPicPr>
        <p:blipFill>
          <a:blip r:embed="rId2"/>
          <a:stretch>
            <a:fillRect/>
          </a:stretch>
        </p:blipFill>
        <p:spPr>
          <a:xfrm>
            <a:off x="2872460" y="1272353"/>
            <a:ext cx="6447079" cy="4313294"/>
          </a:xfrm>
          <a:prstGeom prst="rect">
            <a:avLst/>
          </a:prstGeom>
        </p:spPr>
      </p:pic>
    </p:spTree>
    <p:extLst>
      <p:ext uri="{BB962C8B-B14F-4D97-AF65-F5344CB8AC3E}">
        <p14:creationId xmlns:p14="http://schemas.microsoft.com/office/powerpoint/2010/main" val="103048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E8CE-1B1C-1315-D671-5B9E07DD2F7E}"/>
              </a:ext>
            </a:extLst>
          </p:cNvPr>
          <p:cNvSpPr>
            <a:spLocks noGrp="1"/>
          </p:cNvSpPr>
          <p:nvPr>
            <p:ph type="title"/>
          </p:nvPr>
        </p:nvSpPr>
        <p:spPr/>
        <p:txBody>
          <a:bodyPr/>
          <a:lstStyle/>
          <a:p>
            <a:r>
              <a:rPr lang="en-IN" dirty="0"/>
              <a:t>Sample Output:</a:t>
            </a:r>
          </a:p>
        </p:txBody>
      </p:sp>
      <p:pic>
        <p:nvPicPr>
          <p:cNvPr id="5" name="Content Placeholder 4">
            <a:extLst>
              <a:ext uri="{FF2B5EF4-FFF2-40B4-BE49-F238E27FC236}">
                <a16:creationId xmlns:a16="http://schemas.microsoft.com/office/drawing/2014/main" id="{AFFB2ABC-82B1-DE39-1878-3AA8DB6177E9}"/>
              </a:ext>
            </a:extLst>
          </p:cNvPr>
          <p:cNvPicPr>
            <a:picLocks noGrp="1" noChangeAspect="1"/>
          </p:cNvPicPr>
          <p:nvPr>
            <p:ph idx="1"/>
          </p:nvPr>
        </p:nvPicPr>
        <p:blipFill>
          <a:blip r:embed="rId2"/>
          <a:stretch>
            <a:fillRect/>
          </a:stretch>
        </p:blipFill>
        <p:spPr>
          <a:xfrm>
            <a:off x="2383291" y="1825625"/>
            <a:ext cx="7425417" cy="4351338"/>
          </a:xfrm>
        </p:spPr>
      </p:pic>
    </p:spTree>
    <p:extLst>
      <p:ext uri="{BB962C8B-B14F-4D97-AF65-F5344CB8AC3E}">
        <p14:creationId xmlns:p14="http://schemas.microsoft.com/office/powerpoint/2010/main" val="215778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09FF-3483-E8CA-029B-CE0C418BAB88}"/>
              </a:ext>
            </a:extLst>
          </p:cNvPr>
          <p:cNvSpPr>
            <a:spLocks noGrp="1"/>
          </p:cNvSpPr>
          <p:nvPr>
            <p:ph type="title"/>
          </p:nvPr>
        </p:nvSpPr>
        <p:spPr>
          <a:xfrm>
            <a:off x="542365" y="2418043"/>
            <a:ext cx="10515600" cy="1325563"/>
          </a:xfrm>
        </p:spPr>
        <p:txBody>
          <a:bodyPr>
            <a:normAutofit/>
          </a:bodyPr>
          <a:lstStyle/>
          <a:p>
            <a:pPr algn="ctr"/>
            <a:r>
              <a:rPr lang="en-IN" sz="6000" b="1" dirty="0"/>
              <a:t>Thank You</a:t>
            </a:r>
          </a:p>
        </p:txBody>
      </p:sp>
    </p:spTree>
    <p:extLst>
      <p:ext uri="{BB962C8B-B14F-4D97-AF65-F5344CB8AC3E}">
        <p14:creationId xmlns:p14="http://schemas.microsoft.com/office/powerpoint/2010/main" val="220384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8933-7BF4-DA53-38DC-C3CC72C56209}"/>
              </a:ext>
            </a:extLst>
          </p:cNvPr>
          <p:cNvSpPr>
            <a:spLocks noGrp="1"/>
          </p:cNvSpPr>
          <p:nvPr>
            <p:ph type="title"/>
          </p:nvPr>
        </p:nvSpPr>
        <p:spPr/>
        <p:txBody>
          <a:bodyPr>
            <a:normAutofit/>
          </a:bodyPr>
          <a:lstStyle/>
          <a:p>
            <a:r>
              <a:rPr lang="en-IN" sz="2400" dirty="0">
                <a:latin typeface="+mn-lt"/>
              </a:rPr>
              <a:t>Introduction:</a:t>
            </a:r>
          </a:p>
        </p:txBody>
      </p:sp>
      <p:sp>
        <p:nvSpPr>
          <p:cNvPr id="4" name="Rectangle 1">
            <a:extLst>
              <a:ext uri="{FF2B5EF4-FFF2-40B4-BE49-F238E27FC236}">
                <a16:creationId xmlns:a16="http://schemas.microsoft.com/office/drawing/2014/main" id="{089BCBC8-F1E5-6320-93F3-7DFFAE7F8872}"/>
              </a:ext>
            </a:extLst>
          </p:cNvPr>
          <p:cNvSpPr>
            <a:spLocks noGrp="1" noChangeArrowheads="1"/>
          </p:cNvSpPr>
          <p:nvPr>
            <p:ph idx="1"/>
          </p:nvPr>
        </p:nvSpPr>
        <p:spPr bwMode="auto">
          <a:xfrm>
            <a:off x="614946" y="1865786"/>
            <a:ext cx="107388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Customer Relationship Management (CRM) is a complete method that firms use to manage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interactions and connections with present and potential customers. It entails using technology,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processes, and practices to evaluate customer data and optimize customer interactions across the customers lifecycle.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513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9873-D659-A87D-E532-768413406EF9}"/>
              </a:ext>
            </a:extLst>
          </p:cNvPr>
          <p:cNvSpPr>
            <a:spLocks noGrp="1"/>
          </p:cNvSpPr>
          <p:nvPr>
            <p:ph type="title"/>
          </p:nvPr>
        </p:nvSpPr>
        <p:spPr>
          <a:xfrm>
            <a:off x="838200" y="365125"/>
            <a:ext cx="10515600" cy="477557"/>
          </a:xfrm>
        </p:spPr>
        <p:txBody>
          <a:bodyPr>
            <a:normAutofit/>
          </a:bodyPr>
          <a:lstStyle/>
          <a:p>
            <a:r>
              <a:rPr lang="en-IN" sz="2800" dirty="0">
                <a:latin typeface="+mn-lt"/>
              </a:rPr>
              <a:t>Importance:</a:t>
            </a:r>
          </a:p>
        </p:txBody>
      </p:sp>
      <p:sp>
        <p:nvSpPr>
          <p:cNvPr id="3" name="Content Placeholder 2">
            <a:extLst>
              <a:ext uri="{FF2B5EF4-FFF2-40B4-BE49-F238E27FC236}">
                <a16:creationId xmlns:a16="http://schemas.microsoft.com/office/drawing/2014/main" id="{754FCF2B-394B-9E4C-D675-E5AD3DF3D5B2}"/>
              </a:ext>
            </a:extLst>
          </p:cNvPr>
          <p:cNvSpPr>
            <a:spLocks noGrp="1"/>
          </p:cNvSpPr>
          <p:nvPr>
            <p:ph idx="1"/>
          </p:nvPr>
        </p:nvSpPr>
        <p:spPr>
          <a:xfrm>
            <a:off x="838200" y="1825625"/>
            <a:ext cx="10515600" cy="2405716"/>
          </a:xfrm>
        </p:spPr>
        <p:txBody>
          <a:bodyPr>
            <a:normAutofit/>
          </a:bodyPr>
          <a:lstStyle/>
          <a:p>
            <a:r>
              <a:rPr lang="en-IN" sz="1600" dirty="0"/>
              <a:t>In Today’s competitive cooperative environment, customer focus is critical.</a:t>
            </a:r>
          </a:p>
          <a:p>
            <a:r>
              <a:rPr lang="en-IN" sz="1600" dirty="0"/>
              <a:t>CRM allows organizations to better understand their customers ’ requirements and preferences.</a:t>
            </a:r>
          </a:p>
          <a:p>
            <a:r>
              <a:rPr lang="en-IN" sz="1600" dirty="0"/>
              <a:t>It provides personalized and targeted marketing, sales, and service initiatives.</a:t>
            </a:r>
          </a:p>
          <a:p>
            <a:r>
              <a:rPr lang="en-IN" sz="1600" dirty="0"/>
              <a:t>CRM fosters stronger customer relationships, which leads to higher loyalty and retention.</a:t>
            </a:r>
          </a:p>
          <a:p>
            <a:r>
              <a:rPr lang="en-IN" sz="1600" dirty="0"/>
              <a:t>Finally, CRM promotes corporate growth and profitability by increasing client lifetime value.</a:t>
            </a:r>
          </a:p>
        </p:txBody>
      </p:sp>
    </p:spTree>
    <p:extLst>
      <p:ext uri="{BB962C8B-B14F-4D97-AF65-F5344CB8AC3E}">
        <p14:creationId xmlns:p14="http://schemas.microsoft.com/office/powerpoint/2010/main" val="211753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A86F-BD11-EFC4-6AF7-84426A1DA643}"/>
              </a:ext>
            </a:extLst>
          </p:cNvPr>
          <p:cNvSpPr>
            <a:spLocks noGrp="1"/>
          </p:cNvSpPr>
          <p:nvPr>
            <p:ph type="title"/>
          </p:nvPr>
        </p:nvSpPr>
        <p:spPr/>
        <p:txBody>
          <a:bodyPr>
            <a:normAutofit/>
          </a:bodyPr>
          <a:lstStyle/>
          <a:p>
            <a:r>
              <a:rPr lang="en-IN" sz="2400" dirty="0">
                <a:latin typeface="+mn-lt"/>
              </a:rPr>
              <a:t>Benefits:</a:t>
            </a:r>
          </a:p>
        </p:txBody>
      </p:sp>
      <p:sp>
        <p:nvSpPr>
          <p:cNvPr id="3" name="Content Placeholder 2">
            <a:extLst>
              <a:ext uri="{FF2B5EF4-FFF2-40B4-BE49-F238E27FC236}">
                <a16:creationId xmlns:a16="http://schemas.microsoft.com/office/drawing/2014/main" id="{22B83B2F-281C-82C6-06F9-21FE8B073C9A}"/>
              </a:ext>
            </a:extLst>
          </p:cNvPr>
          <p:cNvSpPr>
            <a:spLocks noGrp="1"/>
          </p:cNvSpPr>
          <p:nvPr>
            <p:ph idx="1"/>
          </p:nvPr>
        </p:nvSpPr>
        <p:spPr>
          <a:xfrm>
            <a:off x="838200" y="1825625"/>
            <a:ext cx="10515600" cy="2441575"/>
          </a:xfrm>
        </p:spPr>
        <p:txBody>
          <a:bodyPr>
            <a:normAutofit/>
          </a:bodyPr>
          <a:lstStyle/>
          <a:p>
            <a:pPr algn="l">
              <a:buFont typeface="Arial" panose="020B0604020202020204" pitchFamily="34" charset="0"/>
              <a:buChar char="•"/>
            </a:pPr>
            <a:r>
              <a:rPr lang="en-US" sz="1600" b="0" i="0" dirty="0">
                <a:solidFill>
                  <a:srgbClr val="0D0D0D"/>
                </a:solidFill>
                <a:effectLst/>
              </a:rPr>
              <a:t>Enhanced Customer Satisfaction: Deliver personalized experiences and timely support.</a:t>
            </a:r>
          </a:p>
          <a:p>
            <a:pPr algn="l">
              <a:buFont typeface="Arial" panose="020B0604020202020204" pitchFamily="34" charset="0"/>
              <a:buChar char="•"/>
            </a:pPr>
            <a:r>
              <a:rPr lang="en-US" sz="1600" b="0" i="0" dirty="0">
                <a:solidFill>
                  <a:srgbClr val="0D0D0D"/>
                </a:solidFill>
                <a:effectLst/>
              </a:rPr>
              <a:t>Improved Sales Performance: Increase sales efficiency, lead conversion rates, and deal sizes.</a:t>
            </a:r>
          </a:p>
          <a:p>
            <a:pPr algn="l">
              <a:buFont typeface="Arial" panose="020B0604020202020204" pitchFamily="34" charset="0"/>
              <a:buChar char="•"/>
            </a:pPr>
            <a:r>
              <a:rPr lang="en-US" sz="1600" b="0" i="0" dirty="0">
                <a:solidFill>
                  <a:srgbClr val="0D0D0D"/>
                </a:solidFill>
                <a:effectLst/>
              </a:rPr>
              <a:t>Effective Marketing Campaigns: Targeted marketing efforts leading to higher ROI.</a:t>
            </a:r>
          </a:p>
          <a:p>
            <a:pPr algn="l">
              <a:buFont typeface="Arial" panose="020B0604020202020204" pitchFamily="34" charset="0"/>
              <a:buChar char="•"/>
            </a:pPr>
            <a:r>
              <a:rPr lang="en-US" sz="1600" b="0" i="0" dirty="0">
                <a:solidFill>
                  <a:srgbClr val="0D0D0D"/>
                </a:solidFill>
                <a:effectLst/>
              </a:rPr>
              <a:t>Better Customer Retention: Nurture long-term relationships and reduce customer churn.</a:t>
            </a:r>
          </a:p>
          <a:p>
            <a:pPr algn="l">
              <a:buFont typeface="Arial" panose="020B0604020202020204" pitchFamily="34" charset="0"/>
              <a:buChar char="•"/>
            </a:pPr>
            <a:r>
              <a:rPr lang="en-US" sz="1600" b="0" i="0" dirty="0">
                <a:solidFill>
                  <a:srgbClr val="0D0D0D"/>
                </a:solidFill>
                <a:effectLst/>
              </a:rPr>
              <a:t>Data-Driven Decision Making: Utilize insights to make informed business decisions.</a:t>
            </a:r>
          </a:p>
          <a:p>
            <a:endParaRPr lang="en-IN" sz="1600" dirty="0"/>
          </a:p>
        </p:txBody>
      </p:sp>
    </p:spTree>
    <p:extLst>
      <p:ext uri="{BB962C8B-B14F-4D97-AF65-F5344CB8AC3E}">
        <p14:creationId xmlns:p14="http://schemas.microsoft.com/office/powerpoint/2010/main" val="229154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6A16-D8CB-7CED-084B-C98C7DBC9216}"/>
              </a:ext>
            </a:extLst>
          </p:cNvPr>
          <p:cNvSpPr>
            <a:spLocks noGrp="1"/>
          </p:cNvSpPr>
          <p:nvPr>
            <p:ph type="title"/>
          </p:nvPr>
        </p:nvSpPr>
        <p:spPr/>
        <p:txBody>
          <a:bodyPr>
            <a:normAutofit/>
          </a:bodyPr>
          <a:lstStyle/>
          <a:p>
            <a:r>
              <a:rPr lang="en-IN" sz="2400" b="1" dirty="0">
                <a:latin typeface="+mn-lt"/>
              </a:rPr>
              <a:t>Code Implementation(C++):</a:t>
            </a:r>
          </a:p>
        </p:txBody>
      </p:sp>
      <p:sp>
        <p:nvSpPr>
          <p:cNvPr id="3" name="Content Placeholder 2">
            <a:extLst>
              <a:ext uri="{FF2B5EF4-FFF2-40B4-BE49-F238E27FC236}">
                <a16:creationId xmlns:a16="http://schemas.microsoft.com/office/drawing/2014/main" id="{0B77EA7B-4681-09A6-4103-509F0EF42226}"/>
              </a:ext>
            </a:extLst>
          </p:cNvPr>
          <p:cNvSpPr>
            <a:spLocks noGrp="1"/>
          </p:cNvSpPr>
          <p:nvPr>
            <p:ph idx="1"/>
          </p:nvPr>
        </p:nvSpPr>
        <p:spPr/>
        <p:txBody>
          <a:bodyPr>
            <a:normAutofit/>
          </a:bodyPr>
          <a:lstStyle/>
          <a:p>
            <a:r>
              <a:rPr lang="en-US" sz="1600" b="1" dirty="0"/>
              <a:t>#include &lt;iostream&gt;</a:t>
            </a:r>
          </a:p>
          <a:p>
            <a:r>
              <a:rPr lang="en-US" sz="1600" b="1" dirty="0"/>
              <a:t>#include &lt;vector&gt;</a:t>
            </a:r>
          </a:p>
          <a:p>
            <a:r>
              <a:rPr lang="en-US" sz="1600" b="1" dirty="0"/>
              <a:t>#include &lt;string&gt;</a:t>
            </a:r>
          </a:p>
          <a:p>
            <a:r>
              <a:rPr lang="en-US" sz="1600" b="0" i="0" dirty="0">
                <a:solidFill>
                  <a:srgbClr val="0D0D0D"/>
                </a:solidFill>
                <a:effectLst/>
              </a:rPr>
              <a:t>These lines are known as preprocessor directives in C++. They are instructions to the compiler to include certain header files before compiling the rest of the code. Here's what each directive does:</a:t>
            </a:r>
          </a:p>
          <a:p>
            <a:r>
              <a:rPr lang="en-US" sz="1600" b="1" i="0" dirty="0">
                <a:solidFill>
                  <a:srgbClr val="0D0D0D"/>
                </a:solidFill>
                <a:effectLst/>
              </a:rPr>
              <a:t>#include&lt;iostream&gt;: </a:t>
            </a:r>
            <a:r>
              <a:rPr lang="en-US" sz="1600" b="0" i="0" dirty="0">
                <a:solidFill>
                  <a:srgbClr val="0D0D0D"/>
                </a:solidFill>
                <a:effectLst/>
              </a:rPr>
              <a:t>It provides functionality for basic </a:t>
            </a:r>
            <a:r>
              <a:rPr lang="en-US" sz="1600" b="1" i="0" dirty="0">
                <a:solidFill>
                  <a:srgbClr val="0D0D0D"/>
                </a:solidFill>
                <a:effectLst/>
              </a:rPr>
              <a:t>input</a:t>
            </a:r>
            <a:r>
              <a:rPr lang="en-US" sz="1600" b="0" i="0" dirty="0">
                <a:solidFill>
                  <a:srgbClr val="0D0D0D"/>
                </a:solidFill>
                <a:effectLst/>
              </a:rPr>
              <a:t> and </a:t>
            </a:r>
            <a:r>
              <a:rPr lang="en-US" sz="1600" b="1" i="0" dirty="0">
                <a:solidFill>
                  <a:srgbClr val="0D0D0D"/>
                </a:solidFill>
                <a:effectLst/>
              </a:rPr>
              <a:t>output</a:t>
            </a:r>
            <a:r>
              <a:rPr lang="en-US" sz="1600" b="0" i="0" dirty="0">
                <a:solidFill>
                  <a:srgbClr val="0D0D0D"/>
                </a:solidFill>
                <a:effectLst/>
              </a:rPr>
              <a:t> operations, allowing you to interact with the console or terminal.</a:t>
            </a:r>
          </a:p>
          <a:p>
            <a:r>
              <a:rPr lang="en-US" sz="1600" b="1" dirty="0">
                <a:solidFill>
                  <a:srgbClr val="0D0D0D"/>
                </a:solidFill>
              </a:rPr>
              <a:t>#include&lt;vector&gt;: </a:t>
            </a:r>
            <a:r>
              <a:rPr lang="en-US" sz="1600" b="0" i="0" dirty="0">
                <a:solidFill>
                  <a:srgbClr val="0D0D0D"/>
                </a:solidFill>
                <a:effectLst/>
              </a:rPr>
              <a:t>It allows you to store a collection of elements of a specified type and provides various methods to manipulate the elements efficiently.</a:t>
            </a:r>
          </a:p>
          <a:p>
            <a:r>
              <a:rPr lang="en-US" sz="1600" b="1" dirty="0">
                <a:solidFill>
                  <a:srgbClr val="0D0D0D"/>
                </a:solidFill>
              </a:rPr>
              <a:t>#include&lt;string&gt;: </a:t>
            </a:r>
            <a:r>
              <a:rPr lang="en-US" sz="1600" b="0" i="0" dirty="0">
                <a:solidFill>
                  <a:srgbClr val="0D0D0D"/>
                </a:solidFill>
                <a:effectLst/>
              </a:rPr>
              <a:t>It provides various methods for </a:t>
            </a:r>
            <a:r>
              <a:rPr lang="en-US" sz="1600" b="1" i="0" dirty="0">
                <a:solidFill>
                  <a:srgbClr val="0D0D0D"/>
                </a:solidFill>
                <a:effectLst/>
              </a:rPr>
              <a:t>string manipulation</a:t>
            </a:r>
            <a:r>
              <a:rPr lang="en-US" sz="1600" b="0" i="0" dirty="0">
                <a:solidFill>
                  <a:srgbClr val="0D0D0D"/>
                </a:solidFill>
                <a:effectLst/>
              </a:rPr>
              <a:t>, such as </a:t>
            </a:r>
            <a:r>
              <a:rPr lang="en-US" sz="1600" b="1" i="0" dirty="0">
                <a:solidFill>
                  <a:srgbClr val="0D0D0D"/>
                </a:solidFill>
                <a:effectLst/>
              </a:rPr>
              <a:t>concatenation</a:t>
            </a:r>
            <a:r>
              <a:rPr lang="en-US" sz="1600" b="0" i="0" dirty="0">
                <a:solidFill>
                  <a:srgbClr val="0D0D0D"/>
                </a:solidFill>
                <a:effectLst/>
              </a:rPr>
              <a:t>, </a:t>
            </a:r>
            <a:r>
              <a:rPr lang="en-US" sz="1600" b="1" i="0" dirty="0">
                <a:solidFill>
                  <a:srgbClr val="0D0D0D"/>
                </a:solidFill>
                <a:effectLst/>
              </a:rPr>
              <a:t>substring extraction</a:t>
            </a:r>
            <a:r>
              <a:rPr lang="en-US" sz="1600" b="0" i="0" dirty="0">
                <a:solidFill>
                  <a:srgbClr val="0D0D0D"/>
                </a:solidFill>
                <a:effectLst/>
              </a:rPr>
              <a:t>, and </a:t>
            </a:r>
            <a:r>
              <a:rPr lang="en-US" sz="1600" b="1" i="0" dirty="0">
                <a:solidFill>
                  <a:srgbClr val="0D0D0D"/>
                </a:solidFill>
                <a:effectLst/>
              </a:rPr>
              <a:t>comparison</a:t>
            </a:r>
            <a:r>
              <a:rPr lang="en-US" sz="1600" b="0" i="0" dirty="0">
                <a:solidFill>
                  <a:srgbClr val="0D0D0D"/>
                </a:solidFill>
                <a:effectLst/>
              </a:rPr>
              <a:t>.</a:t>
            </a:r>
          </a:p>
          <a:p>
            <a:r>
              <a:rPr lang="en-US" sz="1600" dirty="0">
                <a:solidFill>
                  <a:srgbClr val="0D0D0D"/>
                </a:solidFill>
              </a:rPr>
              <a:t>Finally, </a:t>
            </a:r>
            <a:r>
              <a:rPr lang="en-US" sz="1600" b="0" i="0" dirty="0">
                <a:solidFill>
                  <a:srgbClr val="0D0D0D"/>
                </a:solidFill>
                <a:effectLst/>
              </a:rPr>
              <a:t>These directories are essential for performing input/output operations, working with dynamic arrays, and </a:t>
            </a:r>
            <a:r>
              <a:rPr lang="en-IN" sz="1600" b="0" i="0" dirty="0">
                <a:solidFill>
                  <a:srgbClr val="0D0D0D"/>
                </a:solidFill>
                <a:effectLst/>
              </a:rPr>
              <a:t>manipulating strings, respectively.</a:t>
            </a:r>
            <a:endParaRPr lang="en-US" sz="1600" b="0" i="0" dirty="0">
              <a:solidFill>
                <a:srgbClr val="0D0D0D"/>
              </a:solidFill>
              <a:effectLst/>
            </a:endParaRPr>
          </a:p>
          <a:p>
            <a:endParaRPr lang="en-IN" sz="1600" dirty="0"/>
          </a:p>
        </p:txBody>
      </p:sp>
    </p:spTree>
    <p:extLst>
      <p:ext uri="{BB962C8B-B14F-4D97-AF65-F5344CB8AC3E}">
        <p14:creationId xmlns:p14="http://schemas.microsoft.com/office/powerpoint/2010/main" val="115890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164C-7317-3815-1766-6ECE12047FE3}"/>
              </a:ext>
            </a:extLst>
          </p:cNvPr>
          <p:cNvSpPr>
            <a:spLocks noGrp="1"/>
          </p:cNvSpPr>
          <p:nvPr>
            <p:ph type="title"/>
          </p:nvPr>
        </p:nvSpPr>
        <p:spPr>
          <a:xfrm>
            <a:off x="0" y="409668"/>
            <a:ext cx="10340788" cy="656851"/>
          </a:xfrm>
        </p:spPr>
        <p:txBody>
          <a:bodyPr>
            <a:noAutofit/>
          </a:bodyPr>
          <a:lstStyle/>
          <a:p>
            <a:r>
              <a:rPr lang="en-US" sz="2400" b="1" dirty="0"/>
              <a:t>// Customer structure</a:t>
            </a:r>
            <a:br>
              <a:rPr lang="en-US" sz="2400" b="1" dirty="0"/>
            </a:br>
            <a:endParaRPr lang="en-IN" sz="2400" b="1" dirty="0"/>
          </a:p>
        </p:txBody>
      </p:sp>
      <p:sp>
        <p:nvSpPr>
          <p:cNvPr id="3" name="Content Placeholder 2">
            <a:extLst>
              <a:ext uri="{FF2B5EF4-FFF2-40B4-BE49-F238E27FC236}">
                <a16:creationId xmlns:a16="http://schemas.microsoft.com/office/drawing/2014/main" id="{75B3DD4F-EAFC-29A4-DCB5-05D0EDB46A99}"/>
              </a:ext>
            </a:extLst>
          </p:cNvPr>
          <p:cNvSpPr>
            <a:spLocks noGrp="1"/>
          </p:cNvSpPr>
          <p:nvPr>
            <p:ph idx="1"/>
          </p:nvPr>
        </p:nvSpPr>
        <p:spPr>
          <a:xfrm>
            <a:off x="0" y="1302310"/>
            <a:ext cx="10663518" cy="5531504"/>
          </a:xfrm>
        </p:spPr>
        <p:txBody>
          <a:bodyPr/>
          <a:lstStyle/>
          <a:p>
            <a:pPr marL="0" indent="0">
              <a:buNone/>
            </a:pPr>
            <a:r>
              <a:rPr lang="en-US" sz="1600" b="1" dirty="0"/>
              <a:t>struct Customer {</a:t>
            </a:r>
          </a:p>
          <a:p>
            <a:pPr marL="0" indent="0">
              <a:buNone/>
            </a:pPr>
            <a:r>
              <a:rPr lang="en-US" sz="1600" b="1" dirty="0"/>
              <a:t>    std::string name;</a:t>
            </a:r>
          </a:p>
          <a:p>
            <a:pPr marL="0" indent="0">
              <a:buNone/>
            </a:pPr>
            <a:r>
              <a:rPr lang="en-US" sz="1600" b="1" dirty="0"/>
              <a:t>    std::string email;</a:t>
            </a:r>
          </a:p>
          <a:p>
            <a:pPr marL="0" indent="0">
              <a:buNone/>
            </a:pPr>
            <a:r>
              <a:rPr lang="en-US" sz="1600" b="1" dirty="0"/>
              <a:t>    std::string phone;</a:t>
            </a:r>
          </a:p>
          <a:p>
            <a:pPr marL="0" indent="0">
              <a:buNone/>
            </a:pPr>
            <a:r>
              <a:rPr lang="en-US" sz="1600" b="1" dirty="0"/>
              <a:t>    std::string address;</a:t>
            </a:r>
          </a:p>
          <a:p>
            <a:pPr marL="0" indent="0">
              <a:buNone/>
            </a:pPr>
            <a:r>
              <a:rPr lang="en-US" sz="1600" b="1" dirty="0"/>
              <a:t>};</a:t>
            </a:r>
          </a:p>
          <a:p>
            <a:r>
              <a:rPr lang="en-US" sz="1600" dirty="0"/>
              <a:t>This code defines a C++ structure named ‘customer’, which serves as a blueprint for representing the details of a customer.</a:t>
            </a:r>
          </a:p>
          <a:p>
            <a:r>
              <a:rPr lang="en-US" sz="1600" b="1" dirty="0"/>
              <a:t>struct Customer {…………….};---- </a:t>
            </a:r>
            <a:r>
              <a:rPr lang="en-US" sz="1600" dirty="0"/>
              <a:t>this defines a structure named “customer”: A structure is a user-defined data type in C++ that allows you to group related variables of different data types under a single data type.</a:t>
            </a:r>
          </a:p>
          <a:p>
            <a:r>
              <a:rPr lang="en-US" sz="1600" b="1" dirty="0"/>
              <a:t>Std::string name; std::</a:t>
            </a:r>
            <a:r>
              <a:rPr lang="en-US" sz="1600" b="1" dirty="0" err="1"/>
              <a:t>stirng</a:t>
            </a:r>
            <a:r>
              <a:rPr lang="en-US" sz="1600" b="1" dirty="0"/>
              <a:t> email; std::string phone; std::string address</a:t>
            </a:r>
            <a:r>
              <a:rPr lang="en-US" sz="1600" dirty="0"/>
              <a:t>;----these lines declare four member variables inside the customer structure.</a:t>
            </a:r>
          </a:p>
          <a:p>
            <a:r>
              <a:rPr lang="en-US" sz="1600" dirty="0"/>
              <a:t>Name: represents customer name, email: represents customer email, phone: represents customer phone number, address: represents customer address.</a:t>
            </a:r>
          </a:p>
          <a:p>
            <a:r>
              <a:rPr lang="en-US" sz="1600" dirty="0"/>
              <a:t>By using “</a:t>
            </a:r>
            <a:r>
              <a:rPr lang="en-US" sz="1600" b="1" dirty="0"/>
              <a:t>std::string </a:t>
            </a:r>
            <a:r>
              <a:rPr lang="en-US" sz="1600" dirty="0"/>
              <a:t>“ you can store and manipulate strings of variable length conveniently. It is a part of C++ library and provides various methods for string manipulation, making it suitable for storing textual data like names, emails, phones numbers, and addresses.</a:t>
            </a:r>
          </a:p>
          <a:p>
            <a:endParaRPr lang="en-US" sz="1600" dirty="0"/>
          </a:p>
          <a:p>
            <a:endParaRPr lang="en-US" sz="1600" dirty="0"/>
          </a:p>
          <a:p>
            <a:endParaRPr lang="en-US" sz="1600" dirty="0"/>
          </a:p>
          <a:p>
            <a:pPr marL="0" indent="0">
              <a:buNone/>
            </a:pPr>
            <a:endParaRPr lang="en-US" sz="1600" dirty="0"/>
          </a:p>
          <a:p>
            <a:endParaRPr lang="en-IN" dirty="0"/>
          </a:p>
        </p:txBody>
      </p:sp>
    </p:spTree>
    <p:extLst>
      <p:ext uri="{BB962C8B-B14F-4D97-AF65-F5344CB8AC3E}">
        <p14:creationId xmlns:p14="http://schemas.microsoft.com/office/powerpoint/2010/main" val="267115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D19B-D223-F047-B6DC-17DEEF3E9C35}"/>
              </a:ext>
            </a:extLst>
          </p:cNvPr>
          <p:cNvSpPr>
            <a:spLocks noGrp="1"/>
          </p:cNvSpPr>
          <p:nvPr>
            <p:ph type="title"/>
          </p:nvPr>
        </p:nvSpPr>
        <p:spPr/>
        <p:txBody>
          <a:bodyPr/>
          <a:lstStyle/>
          <a:p>
            <a:r>
              <a:rPr lang="en-US" sz="2800" b="1" dirty="0">
                <a:latin typeface="+mn-lt"/>
              </a:rPr>
              <a:t>// CRM System class</a:t>
            </a:r>
            <a:br>
              <a:rPr lang="en-US" dirty="0"/>
            </a:br>
            <a:endParaRPr lang="en-IN" dirty="0"/>
          </a:p>
        </p:txBody>
      </p:sp>
      <p:sp>
        <p:nvSpPr>
          <p:cNvPr id="3" name="Content Placeholder 2">
            <a:extLst>
              <a:ext uri="{FF2B5EF4-FFF2-40B4-BE49-F238E27FC236}">
                <a16:creationId xmlns:a16="http://schemas.microsoft.com/office/drawing/2014/main" id="{AA8249B7-24AC-57FD-19B1-C81109105AD0}"/>
              </a:ext>
            </a:extLst>
          </p:cNvPr>
          <p:cNvSpPr>
            <a:spLocks noGrp="1"/>
          </p:cNvSpPr>
          <p:nvPr>
            <p:ph idx="1"/>
          </p:nvPr>
        </p:nvSpPr>
        <p:spPr/>
        <p:txBody>
          <a:bodyPr/>
          <a:lstStyle/>
          <a:p>
            <a:pPr marL="0" indent="0">
              <a:buNone/>
            </a:pPr>
            <a:r>
              <a:rPr lang="en-US" sz="1600" b="1" dirty="0"/>
              <a:t>class </a:t>
            </a:r>
            <a:r>
              <a:rPr lang="en-US" sz="1600" b="1" dirty="0" err="1"/>
              <a:t>CRMSystem</a:t>
            </a:r>
            <a:r>
              <a:rPr lang="en-US" sz="1600" b="1" dirty="0"/>
              <a:t> {</a:t>
            </a:r>
          </a:p>
          <a:p>
            <a:pPr marL="0" indent="0">
              <a:buNone/>
            </a:pPr>
            <a:r>
              <a:rPr lang="en-US" sz="1600" b="1" dirty="0"/>
              <a:t>private:</a:t>
            </a:r>
          </a:p>
          <a:p>
            <a:pPr marL="0" indent="0">
              <a:buNone/>
            </a:pPr>
            <a:r>
              <a:rPr lang="en-US" sz="1600" b="1" dirty="0"/>
              <a:t>    std::vector&lt;Customer&gt; customers;</a:t>
            </a:r>
          </a:p>
          <a:p>
            <a:pPr marL="0" indent="0">
              <a:buNone/>
            </a:pPr>
            <a:r>
              <a:rPr lang="en-US" sz="1600" b="1" dirty="0"/>
              <a:t>public:  </a:t>
            </a:r>
          </a:p>
          <a:p>
            <a:r>
              <a:rPr lang="en-US" sz="1600" b="1" dirty="0"/>
              <a:t>class </a:t>
            </a:r>
            <a:r>
              <a:rPr lang="en-US" sz="1600" b="1" dirty="0" err="1"/>
              <a:t>CRMSystem</a:t>
            </a:r>
            <a:r>
              <a:rPr lang="en-US" sz="1600" b="1" dirty="0"/>
              <a:t>:  </a:t>
            </a:r>
            <a:r>
              <a:rPr lang="en-US" sz="1600" dirty="0"/>
              <a:t>This declares a class named “</a:t>
            </a:r>
            <a:r>
              <a:rPr lang="en-US" sz="1600" b="1" dirty="0" err="1"/>
              <a:t>CRMSystem</a:t>
            </a:r>
            <a:r>
              <a:rPr lang="en-US" sz="1600" b="1" dirty="0"/>
              <a:t>” </a:t>
            </a:r>
            <a:r>
              <a:rPr lang="en-US" sz="1600" dirty="0"/>
              <a:t>which represents a customer management system.</a:t>
            </a:r>
          </a:p>
          <a:p>
            <a:r>
              <a:rPr lang="en-US" sz="1600" b="1" dirty="0"/>
              <a:t>private:</a:t>
            </a:r>
            <a:r>
              <a:rPr lang="en-US" sz="1600" dirty="0"/>
              <a:t> This keyword indicates that the member variables and member functions declared below it are private and can only be accessed within the class.</a:t>
            </a:r>
          </a:p>
          <a:p>
            <a:r>
              <a:rPr lang="en-US" sz="1600" b="1" dirty="0"/>
              <a:t>std::vector&lt;Customer&gt; customers; : </a:t>
            </a:r>
            <a:r>
              <a:rPr lang="en-US" sz="1600" dirty="0"/>
              <a:t>This line declares a private member variable named “</a:t>
            </a:r>
            <a:r>
              <a:rPr lang="en-US" sz="1600" b="1" dirty="0"/>
              <a:t>customers;” </a:t>
            </a:r>
            <a:r>
              <a:rPr lang="en-US" sz="1600" dirty="0"/>
              <a:t>which is a vector containing objects of the Customer structure.</a:t>
            </a:r>
            <a:endParaRPr lang="en-US" sz="1600" b="1" dirty="0"/>
          </a:p>
          <a:p>
            <a:endParaRPr lang="en-US" sz="1600" b="1" dirty="0"/>
          </a:p>
          <a:p>
            <a:endParaRPr lang="en-US" sz="1600" dirty="0"/>
          </a:p>
          <a:p>
            <a:endParaRPr lang="en-IN" dirty="0"/>
          </a:p>
        </p:txBody>
      </p:sp>
    </p:spTree>
    <p:extLst>
      <p:ext uri="{BB962C8B-B14F-4D97-AF65-F5344CB8AC3E}">
        <p14:creationId xmlns:p14="http://schemas.microsoft.com/office/powerpoint/2010/main" val="52801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05E-176B-7CE1-CD05-7895AE284B7E}"/>
              </a:ext>
            </a:extLst>
          </p:cNvPr>
          <p:cNvSpPr>
            <a:spLocks noGrp="1"/>
          </p:cNvSpPr>
          <p:nvPr>
            <p:ph type="title"/>
          </p:nvPr>
        </p:nvSpPr>
        <p:spPr>
          <a:xfrm>
            <a:off x="0" y="0"/>
            <a:ext cx="10515600" cy="672353"/>
          </a:xfrm>
        </p:spPr>
        <p:txBody>
          <a:bodyPr>
            <a:normAutofit fontScale="90000"/>
          </a:bodyPr>
          <a:lstStyle/>
          <a:p>
            <a:r>
              <a:rPr lang="en-IN" sz="2800" b="1" dirty="0">
                <a:latin typeface="+mn-lt"/>
              </a:rPr>
              <a:t>// Function to add a new customer</a:t>
            </a:r>
            <a:br>
              <a:rPr lang="en-IN" sz="2800" b="1" dirty="0">
                <a:latin typeface="+mn-lt"/>
              </a:rPr>
            </a:br>
            <a:endParaRPr lang="en-IN" sz="2800" b="1" dirty="0">
              <a:latin typeface="+mn-lt"/>
            </a:endParaRPr>
          </a:p>
        </p:txBody>
      </p:sp>
      <p:sp>
        <p:nvSpPr>
          <p:cNvPr id="3" name="Content Placeholder 2">
            <a:extLst>
              <a:ext uri="{FF2B5EF4-FFF2-40B4-BE49-F238E27FC236}">
                <a16:creationId xmlns:a16="http://schemas.microsoft.com/office/drawing/2014/main" id="{0D428051-FA32-EB5B-157C-CBD95F2CF5DE}"/>
              </a:ext>
            </a:extLst>
          </p:cNvPr>
          <p:cNvSpPr>
            <a:spLocks noGrp="1"/>
          </p:cNvSpPr>
          <p:nvPr>
            <p:ph idx="1"/>
          </p:nvPr>
        </p:nvSpPr>
        <p:spPr>
          <a:xfrm>
            <a:off x="0" y="672353"/>
            <a:ext cx="12192000" cy="6185647"/>
          </a:xfrm>
        </p:spPr>
        <p:txBody>
          <a:bodyPr>
            <a:normAutofit/>
          </a:bodyPr>
          <a:lstStyle/>
          <a:p>
            <a:pPr marL="0" indent="0">
              <a:buNone/>
            </a:pPr>
            <a:r>
              <a:rPr lang="en-IN" sz="1600" b="1" dirty="0"/>
              <a:t>void </a:t>
            </a:r>
            <a:r>
              <a:rPr lang="en-IN" sz="1600" b="1" dirty="0" err="1"/>
              <a:t>addCustomer</a:t>
            </a:r>
            <a:r>
              <a:rPr lang="en-IN" sz="1600" b="1" dirty="0"/>
              <a:t>(</a:t>
            </a:r>
            <a:r>
              <a:rPr lang="en-IN" sz="1600" b="1" dirty="0" err="1"/>
              <a:t>const</a:t>
            </a:r>
            <a:r>
              <a:rPr lang="en-IN" sz="1600" b="1" dirty="0"/>
              <a:t> std::string&amp; name, </a:t>
            </a:r>
            <a:r>
              <a:rPr lang="en-IN" sz="1600" b="1" dirty="0" err="1"/>
              <a:t>const</a:t>
            </a:r>
            <a:r>
              <a:rPr lang="en-IN" sz="1600" b="1" dirty="0"/>
              <a:t> std::string&amp; email, </a:t>
            </a:r>
            <a:r>
              <a:rPr lang="en-IN" sz="1600" b="1" dirty="0" err="1"/>
              <a:t>const</a:t>
            </a:r>
            <a:r>
              <a:rPr lang="en-IN" sz="1600" b="1" dirty="0"/>
              <a:t> std::string&amp; phone, </a:t>
            </a:r>
            <a:r>
              <a:rPr lang="en-IN" sz="1600" b="1" dirty="0" err="1"/>
              <a:t>const</a:t>
            </a:r>
            <a:r>
              <a:rPr lang="en-IN" sz="1600" b="1" dirty="0"/>
              <a:t> std::string&amp; address) {</a:t>
            </a:r>
          </a:p>
          <a:p>
            <a:pPr marL="0" indent="0">
              <a:buNone/>
            </a:pPr>
            <a:r>
              <a:rPr lang="en-IN" sz="1600" b="1" dirty="0"/>
              <a:t>        Customer </a:t>
            </a:r>
            <a:r>
              <a:rPr lang="en-IN" sz="1600" b="1" dirty="0" err="1"/>
              <a:t>newCustomer</a:t>
            </a:r>
            <a:r>
              <a:rPr lang="en-IN" sz="1600" b="1" dirty="0"/>
              <a:t>;</a:t>
            </a:r>
          </a:p>
          <a:p>
            <a:pPr marL="0" indent="0">
              <a:buNone/>
            </a:pPr>
            <a:r>
              <a:rPr lang="en-IN" sz="1600" b="1" dirty="0"/>
              <a:t>        newCustomer.name = name;</a:t>
            </a:r>
          </a:p>
          <a:p>
            <a:pPr marL="0" indent="0">
              <a:buNone/>
            </a:pPr>
            <a:r>
              <a:rPr lang="en-IN" sz="1600" b="1" dirty="0"/>
              <a:t>        </a:t>
            </a:r>
            <a:r>
              <a:rPr lang="en-IN" sz="1600" b="1" dirty="0" err="1"/>
              <a:t>newCustomer.email</a:t>
            </a:r>
            <a:r>
              <a:rPr lang="en-IN" sz="1600" b="1" dirty="0"/>
              <a:t> = email;</a:t>
            </a:r>
          </a:p>
          <a:p>
            <a:pPr marL="0" indent="0">
              <a:buNone/>
            </a:pPr>
            <a:r>
              <a:rPr lang="en-IN" sz="1600" b="1" dirty="0"/>
              <a:t>        </a:t>
            </a:r>
            <a:r>
              <a:rPr lang="en-IN" sz="1600" b="1" dirty="0" err="1"/>
              <a:t>newCustomer.phone</a:t>
            </a:r>
            <a:r>
              <a:rPr lang="en-IN" sz="1600" b="1" dirty="0"/>
              <a:t> = phone;</a:t>
            </a:r>
          </a:p>
          <a:p>
            <a:pPr marL="0" indent="0">
              <a:buNone/>
            </a:pPr>
            <a:r>
              <a:rPr lang="en-IN" sz="1600" b="1" dirty="0"/>
              <a:t>        </a:t>
            </a:r>
            <a:r>
              <a:rPr lang="en-IN" sz="1600" b="1" dirty="0" err="1"/>
              <a:t>newCustomer.address</a:t>
            </a:r>
            <a:r>
              <a:rPr lang="en-IN" sz="1600" b="1" dirty="0"/>
              <a:t> = address;</a:t>
            </a:r>
          </a:p>
          <a:p>
            <a:pPr marL="0" indent="0">
              <a:buNone/>
            </a:pPr>
            <a:r>
              <a:rPr lang="en-IN" sz="1600" b="1" dirty="0"/>
              <a:t>        </a:t>
            </a:r>
            <a:r>
              <a:rPr lang="en-IN" sz="1600" b="1" dirty="0" err="1"/>
              <a:t>customers.push_back</a:t>
            </a:r>
            <a:r>
              <a:rPr lang="en-IN" sz="1600" b="1" dirty="0"/>
              <a:t>(</a:t>
            </a:r>
            <a:r>
              <a:rPr lang="en-IN" sz="1600" b="1" dirty="0" err="1"/>
              <a:t>newCustomer</a:t>
            </a:r>
            <a:r>
              <a:rPr lang="en-IN" sz="1600" b="1" dirty="0"/>
              <a:t>);</a:t>
            </a:r>
          </a:p>
          <a:p>
            <a:pPr marL="0" indent="0">
              <a:buNone/>
            </a:pPr>
            <a:r>
              <a:rPr lang="en-IN" sz="1600" b="1" dirty="0"/>
              <a:t>       std::</a:t>
            </a:r>
            <a:r>
              <a:rPr lang="en-IN" sz="1600" b="1" dirty="0" err="1"/>
              <a:t>cout</a:t>
            </a:r>
            <a:r>
              <a:rPr lang="en-IN" sz="1600" b="1" dirty="0"/>
              <a:t> &lt;&lt; "Customer added successfully.\n";</a:t>
            </a:r>
          </a:p>
          <a:p>
            <a:pPr marL="0" indent="0">
              <a:buNone/>
            </a:pPr>
            <a:r>
              <a:rPr lang="en-IN" sz="1600" dirty="0"/>
              <a:t>    }</a:t>
            </a:r>
          </a:p>
          <a:p>
            <a:r>
              <a:rPr lang="en-IN" sz="1600" b="1" dirty="0"/>
              <a:t>void </a:t>
            </a:r>
            <a:r>
              <a:rPr lang="en-IN" sz="1600" b="1" dirty="0" err="1"/>
              <a:t>addCustomer</a:t>
            </a:r>
            <a:r>
              <a:rPr lang="en-IN" sz="1600" b="1" dirty="0"/>
              <a:t>(</a:t>
            </a:r>
            <a:r>
              <a:rPr lang="en-IN" sz="1600" b="1" dirty="0" err="1"/>
              <a:t>const</a:t>
            </a:r>
            <a:r>
              <a:rPr lang="en-IN" sz="1600" b="1" dirty="0"/>
              <a:t> std::string&amp; name, </a:t>
            </a:r>
            <a:r>
              <a:rPr lang="en-IN" sz="1600" b="1" dirty="0" err="1"/>
              <a:t>const</a:t>
            </a:r>
            <a:r>
              <a:rPr lang="en-IN" sz="1600" b="1" dirty="0"/>
              <a:t> std::string&amp; email, </a:t>
            </a:r>
            <a:r>
              <a:rPr lang="en-IN" sz="1600" b="1" dirty="0" err="1"/>
              <a:t>const</a:t>
            </a:r>
            <a:r>
              <a:rPr lang="en-IN" sz="1600" b="1" dirty="0"/>
              <a:t> std::string&amp; phone, </a:t>
            </a:r>
            <a:r>
              <a:rPr lang="en-IN" sz="1600" b="1" dirty="0" err="1"/>
              <a:t>const</a:t>
            </a:r>
            <a:r>
              <a:rPr lang="en-IN" sz="1600" b="1" dirty="0"/>
              <a:t> std::string&amp; address) : </a:t>
            </a:r>
            <a:r>
              <a:rPr lang="en-IN" sz="1600" dirty="0"/>
              <a:t>this declares a member function named “</a:t>
            </a:r>
            <a:r>
              <a:rPr lang="en-IN" sz="1600" dirty="0" err="1"/>
              <a:t>addCustomer</a:t>
            </a:r>
            <a:r>
              <a:rPr lang="en-IN" sz="1600" dirty="0"/>
              <a:t>” which takes four parameters(</a:t>
            </a:r>
            <a:r>
              <a:rPr lang="en-IN" sz="1600" dirty="0" err="1"/>
              <a:t>name,email,phone,address</a:t>
            </a:r>
            <a:r>
              <a:rPr lang="en-IN" sz="1600" dirty="0"/>
              <a:t>) and adds a new customer to the </a:t>
            </a:r>
            <a:r>
              <a:rPr lang="en-IN" sz="1600" b="1" dirty="0"/>
              <a:t>“Customer</a:t>
            </a:r>
            <a:r>
              <a:rPr lang="en-IN" sz="1600" dirty="0"/>
              <a:t>” vector.</a:t>
            </a:r>
          </a:p>
          <a:p>
            <a:r>
              <a:rPr lang="en-IN" sz="1600" dirty="0"/>
              <a:t>Inside the function, a new “</a:t>
            </a:r>
            <a:r>
              <a:rPr lang="en-IN" sz="1600" b="1" dirty="0"/>
              <a:t>customer</a:t>
            </a:r>
            <a:r>
              <a:rPr lang="en-IN" sz="1600" dirty="0"/>
              <a:t>” object is created and initialized with the provided details. Then, this object is added to the “</a:t>
            </a:r>
            <a:r>
              <a:rPr lang="en-IN" sz="1600" b="1" dirty="0"/>
              <a:t>Customers</a:t>
            </a:r>
            <a:r>
              <a:rPr lang="en-IN" sz="1600" dirty="0"/>
              <a:t>” vector using the “</a:t>
            </a:r>
            <a:r>
              <a:rPr lang="en-IN" sz="1600" b="1" dirty="0" err="1"/>
              <a:t>push_back</a:t>
            </a:r>
            <a:r>
              <a:rPr lang="en-IN" sz="1600" dirty="0"/>
              <a:t>” method.</a:t>
            </a:r>
          </a:p>
          <a:p>
            <a:r>
              <a:rPr lang="en-IN" sz="1600" dirty="0"/>
              <a:t>Finally, a message is printed to indicate that the customer is added successfully.</a:t>
            </a:r>
          </a:p>
          <a:p>
            <a:endParaRPr lang="en-IN" sz="1600" b="1" dirty="0"/>
          </a:p>
        </p:txBody>
      </p:sp>
    </p:spTree>
    <p:extLst>
      <p:ext uri="{BB962C8B-B14F-4D97-AF65-F5344CB8AC3E}">
        <p14:creationId xmlns:p14="http://schemas.microsoft.com/office/powerpoint/2010/main" val="149447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1911-732F-336A-24A0-3AEC17A58D2F}"/>
              </a:ext>
            </a:extLst>
          </p:cNvPr>
          <p:cNvSpPr>
            <a:spLocks noGrp="1"/>
          </p:cNvSpPr>
          <p:nvPr>
            <p:ph type="title"/>
          </p:nvPr>
        </p:nvSpPr>
        <p:spPr>
          <a:xfrm>
            <a:off x="-1" y="161366"/>
            <a:ext cx="10448364" cy="430306"/>
          </a:xfrm>
        </p:spPr>
        <p:txBody>
          <a:bodyPr>
            <a:normAutofit fontScale="90000"/>
          </a:bodyPr>
          <a:lstStyle/>
          <a:p>
            <a:r>
              <a:rPr lang="en-IN" sz="2800" b="1" dirty="0">
                <a:latin typeface="+mn-lt"/>
              </a:rPr>
              <a:t>// Function to display all customers</a:t>
            </a:r>
            <a:br>
              <a:rPr lang="en-IN" sz="2800" b="1" dirty="0">
                <a:latin typeface="+mn-lt"/>
              </a:rPr>
            </a:br>
            <a:endParaRPr lang="en-IN" sz="2800" b="1" dirty="0">
              <a:latin typeface="+mn-lt"/>
            </a:endParaRPr>
          </a:p>
        </p:txBody>
      </p:sp>
      <p:sp>
        <p:nvSpPr>
          <p:cNvPr id="3" name="Content Placeholder 2">
            <a:extLst>
              <a:ext uri="{FF2B5EF4-FFF2-40B4-BE49-F238E27FC236}">
                <a16:creationId xmlns:a16="http://schemas.microsoft.com/office/drawing/2014/main" id="{C121E1D2-CF2C-96F3-9196-CEB7BD7C22A9}"/>
              </a:ext>
            </a:extLst>
          </p:cNvPr>
          <p:cNvSpPr>
            <a:spLocks noGrp="1"/>
          </p:cNvSpPr>
          <p:nvPr>
            <p:ph idx="1"/>
          </p:nvPr>
        </p:nvSpPr>
        <p:spPr>
          <a:xfrm>
            <a:off x="-1" y="591672"/>
            <a:ext cx="12191999" cy="6266328"/>
          </a:xfrm>
        </p:spPr>
        <p:txBody>
          <a:bodyPr>
            <a:noAutofit/>
          </a:bodyPr>
          <a:lstStyle/>
          <a:p>
            <a:pPr marL="0" indent="0">
              <a:buNone/>
            </a:pPr>
            <a:r>
              <a:rPr lang="en-IN" sz="1600" dirty="0"/>
              <a:t>void </a:t>
            </a:r>
            <a:r>
              <a:rPr lang="en-IN" sz="1600" dirty="0" err="1"/>
              <a:t>displayCustomers</a:t>
            </a:r>
            <a:r>
              <a:rPr lang="en-IN" sz="1600" dirty="0"/>
              <a:t>() </a:t>
            </a:r>
            <a:r>
              <a:rPr lang="en-IN" sz="1600" dirty="0" err="1"/>
              <a:t>const</a:t>
            </a:r>
            <a:r>
              <a:rPr lang="en-IN" sz="1600" dirty="0"/>
              <a:t> {</a:t>
            </a:r>
          </a:p>
          <a:p>
            <a:pPr marL="0" indent="0">
              <a:buNone/>
            </a:pPr>
            <a:r>
              <a:rPr lang="en-IN" sz="1600" dirty="0"/>
              <a:t>        if (</a:t>
            </a:r>
            <a:r>
              <a:rPr lang="en-IN" sz="1600" dirty="0" err="1"/>
              <a:t>customers.empty</a:t>
            </a:r>
            <a:r>
              <a:rPr lang="en-IN" sz="1600" dirty="0"/>
              <a:t>()) {</a:t>
            </a:r>
          </a:p>
          <a:p>
            <a:pPr marL="0" indent="0">
              <a:buNone/>
            </a:pPr>
            <a:r>
              <a:rPr lang="en-IN" sz="1600" dirty="0"/>
              <a:t>            std::</a:t>
            </a:r>
            <a:r>
              <a:rPr lang="en-IN" sz="1600" dirty="0" err="1"/>
              <a:t>cout</a:t>
            </a:r>
            <a:r>
              <a:rPr lang="en-IN" sz="1600" dirty="0"/>
              <a:t> &lt;&lt; "No customers found.\n";</a:t>
            </a:r>
          </a:p>
          <a:p>
            <a:pPr marL="0" indent="0">
              <a:buNone/>
            </a:pPr>
            <a:r>
              <a:rPr lang="en-IN" sz="1600" dirty="0"/>
              <a:t>        }else {</a:t>
            </a:r>
          </a:p>
          <a:p>
            <a:pPr marL="0" indent="0">
              <a:buNone/>
            </a:pPr>
            <a:r>
              <a:rPr lang="en-IN" sz="1600" dirty="0"/>
              <a:t>            std::</a:t>
            </a:r>
            <a:r>
              <a:rPr lang="en-IN" sz="1600" dirty="0" err="1"/>
              <a:t>cout</a:t>
            </a:r>
            <a:r>
              <a:rPr lang="en-IN" sz="1600" dirty="0"/>
              <a:t> &lt;&lt; "All Customers:\n";</a:t>
            </a:r>
          </a:p>
          <a:p>
            <a:pPr marL="0" indent="0">
              <a:buNone/>
            </a:pPr>
            <a:r>
              <a:rPr lang="en-IN" sz="1600" dirty="0"/>
              <a:t>            for (</a:t>
            </a:r>
            <a:r>
              <a:rPr lang="en-IN" sz="1600" dirty="0" err="1"/>
              <a:t>const</a:t>
            </a:r>
            <a:r>
              <a:rPr lang="en-IN" sz="1600" dirty="0"/>
              <a:t> auto&amp; customer : customers) {</a:t>
            </a:r>
          </a:p>
          <a:p>
            <a:pPr marL="0" indent="0">
              <a:buNone/>
            </a:pPr>
            <a:r>
              <a:rPr lang="en-IN" sz="1600" dirty="0"/>
              <a:t>                std::</a:t>
            </a:r>
            <a:r>
              <a:rPr lang="en-IN" sz="1600" dirty="0" err="1"/>
              <a:t>cout</a:t>
            </a:r>
            <a:r>
              <a:rPr lang="en-IN" sz="1600" dirty="0"/>
              <a:t> &lt;&lt; "Name: " &lt;&lt; customer.name &lt;&lt; "\n";</a:t>
            </a:r>
          </a:p>
          <a:p>
            <a:pPr marL="0" indent="0">
              <a:buNone/>
            </a:pPr>
            <a:r>
              <a:rPr lang="en-IN" sz="1600" dirty="0"/>
              <a:t>                std::</a:t>
            </a:r>
            <a:r>
              <a:rPr lang="en-IN" sz="1600" dirty="0" err="1"/>
              <a:t>cout</a:t>
            </a:r>
            <a:r>
              <a:rPr lang="en-IN" sz="1600" dirty="0"/>
              <a:t> &lt;&lt; "Email: " &lt;&lt; </a:t>
            </a:r>
            <a:r>
              <a:rPr lang="en-IN" sz="1600" dirty="0" err="1"/>
              <a:t>customer.email</a:t>
            </a:r>
            <a:r>
              <a:rPr lang="en-IN" sz="1600" dirty="0"/>
              <a:t> &lt;&lt; "\n";</a:t>
            </a:r>
          </a:p>
          <a:p>
            <a:pPr marL="0" indent="0">
              <a:buNone/>
            </a:pPr>
            <a:r>
              <a:rPr lang="en-IN" sz="1600" dirty="0"/>
              <a:t>                std::</a:t>
            </a:r>
            <a:r>
              <a:rPr lang="en-IN" sz="1600" dirty="0" err="1"/>
              <a:t>cout</a:t>
            </a:r>
            <a:r>
              <a:rPr lang="en-IN" sz="1600" dirty="0"/>
              <a:t> &lt;&lt; "Phone: " &lt;&lt; </a:t>
            </a:r>
            <a:r>
              <a:rPr lang="en-IN" sz="1600" dirty="0" err="1"/>
              <a:t>customer.phone</a:t>
            </a:r>
            <a:r>
              <a:rPr lang="en-IN" sz="1600" dirty="0"/>
              <a:t> &lt;&lt; "\n";</a:t>
            </a:r>
          </a:p>
          <a:p>
            <a:pPr marL="0" indent="0">
              <a:buNone/>
            </a:pPr>
            <a:r>
              <a:rPr lang="en-IN" sz="1600" dirty="0"/>
              <a:t>                std::</a:t>
            </a:r>
            <a:r>
              <a:rPr lang="en-IN" sz="1600" dirty="0" err="1"/>
              <a:t>cout</a:t>
            </a:r>
            <a:r>
              <a:rPr lang="en-IN" sz="1600" dirty="0"/>
              <a:t> &lt;&lt; "Address: " &lt;&lt; </a:t>
            </a:r>
            <a:r>
              <a:rPr lang="en-IN" sz="1600" dirty="0" err="1"/>
              <a:t>customer.address</a:t>
            </a:r>
            <a:r>
              <a:rPr lang="en-IN" sz="1600" dirty="0"/>
              <a:t> &lt;&lt; "\n\n";</a:t>
            </a:r>
          </a:p>
          <a:p>
            <a:pPr marL="0" indent="0">
              <a:buNone/>
            </a:pPr>
            <a:r>
              <a:rPr lang="en-IN" sz="1600" dirty="0"/>
              <a:t>            }</a:t>
            </a:r>
          </a:p>
          <a:p>
            <a:pPr marL="0" indent="0">
              <a:buNone/>
            </a:pPr>
            <a:r>
              <a:rPr lang="en-IN" sz="1600" dirty="0"/>
              <a:t>        }</a:t>
            </a:r>
          </a:p>
          <a:p>
            <a:pPr marL="0" indent="0">
              <a:buNone/>
            </a:pPr>
            <a:r>
              <a:rPr lang="en-IN" sz="1600" dirty="0"/>
              <a:t>    }</a:t>
            </a:r>
          </a:p>
          <a:p>
            <a:r>
              <a:rPr lang="en-IN" sz="1600" b="1" dirty="0"/>
              <a:t>void </a:t>
            </a:r>
            <a:r>
              <a:rPr lang="en-IN" sz="1600" b="1" dirty="0" err="1"/>
              <a:t>displayCustomers</a:t>
            </a:r>
            <a:r>
              <a:rPr lang="en-IN" sz="1600" b="1" dirty="0"/>
              <a:t>() </a:t>
            </a:r>
            <a:r>
              <a:rPr lang="en-IN" sz="1600" b="1" dirty="0" err="1"/>
              <a:t>const</a:t>
            </a:r>
            <a:r>
              <a:rPr lang="en-IN" sz="1600" b="1" dirty="0"/>
              <a:t> {………} </a:t>
            </a:r>
            <a:r>
              <a:rPr lang="en-IN" sz="1600" dirty="0"/>
              <a:t>– Declares a member function named “</a:t>
            </a:r>
            <a:r>
              <a:rPr lang="en-IN" sz="1600" dirty="0" err="1"/>
              <a:t>displayCustomers</a:t>
            </a:r>
            <a:r>
              <a:rPr lang="en-IN" sz="1600" dirty="0"/>
              <a:t>” which displays all the customers stored in the “customer” vector.</a:t>
            </a:r>
          </a:p>
          <a:p>
            <a:r>
              <a:rPr lang="en-IN" sz="1600" dirty="0"/>
              <a:t>Inside the function, it checks if the “customer” vector is empty. If it is empty it prints a message indicating that no customers are found. Otherwise, it iterates through each customer in the vector and prints their details(name, email, phone, address). </a:t>
            </a:r>
          </a:p>
          <a:p>
            <a:r>
              <a:rPr lang="en-IN" sz="1600" dirty="0"/>
              <a:t>The </a:t>
            </a:r>
            <a:r>
              <a:rPr lang="en-IN" sz="1600" b="1" dirty="0"/>
              <a:t>main() </a:t>
            </a:r>
            <a:r>
              <a:rPr lang="en-IN" sz="1600" dirty="0"/>
              <a:t>function interacts with the user to add customers and display them using the “</a:t>
            </a:r>
            <a:r>
              <a:rPr lang="en-IN" sz="1600" dirty="0" err="1"/>
              <a:t>CRMsystem</a:t>
            </a:r>
            <a:r>
              <a:rPr lang="en-IN" sz="1600" dirty="0"/>
              <a:t>” class and its member function. The user is prompted to enter customer details, and the program adds the customer to the system. Finally, the program displays all the customers entered by the user.</a:t>
            </a:r>
          </a:p>
          <a:p>
            <a:endParaRPr lang="en-IN" sz="1600" dirty="0"/>
          </a:p>
          <a:p>
            <a:endParaRPr lang="en-IN" sz="1600" dirty="0"/>
          </a:p>
        </p:txBody>
      </p:sp>
    </p:spTree>
    <p:extLst>
      <p:ext uri="{BB962C8B-B14F-4D97-AF65-F5344CB8AC3E}">
        <p14:creationId xmlns:p14="http://schemas.microsoft.com/office/powerpoint/2010/main" val="404438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1576</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Söhne</vt:lpstr>
      <vt:lpstr>Söhne Mono</vt:lpstr>
      <vt:lpstr>Office Theme</vt:lpstr>
      <vt:lpstr>CUSTOMER RELATIONSHIP MANAGEMENT</vt:lpstr>
      <vt:lpstr>Introduction:</vt:lpstr>
      <vt:lpstr>Importance:</vt:lpstr>
      <vt:lpstr>Benefits:</vt:lpstr>
      <vt:lpstr>Code Implementation(C++):</vt:lpstr>
      <vt:lpstr>// Customer structure </vt:lpstr>
      <vt:lpstr>// CRM System class </vt:lpstr>
      <vt:lpstr>// Function to add a new customer </vt:lpstr>
      <vt:lpstr>// Function to display all customers </vt:lpstr>
      <vt:lpstr>PowerPoint Presentation</vt:lpstr>
      <vt:lpstr>Adding Customers in loop:  // Prompting for Customer Details</vt:lpstr>
      <vt:lpstr>PowerPoint Presentation</vt:lpstr>
      <vt:lpstr>// Display all customers </vt:lpstr>
      <vt:lpstr>Program Images:</vt:lpstr>
      <vt:lpstr>PowerPoint Presentation</vt:lpstr>
      <vt:lpstr>PowerPoint Presentation</vt:lpstr>
      <vt:lpstr>PowerPoint Presentation</vt:lpstr>
      <vt:lpstr>Sample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MANAGEMENT</dc:title>
  <dc:creator>Chaitanya Sompalli</dc:creator>
  <cp:lastModifiedBy>Chaitanya Sompalli</cp:lastModifiedBy>
  <cp:revision>1</cp:revision>
  <dcterms:created xsi:type="dcterms:W3CDTF">2024-03-24T18:41:51Z</dcterms:created>
  <dcterms:modified xsi:type="dcterms:W3CDTF">2024-03-24T20:11:02Z</dcterms:modified>
</cp:coreProperties>
</file>