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0"/>
  </p:notesMasterIdLst>
  <p:sldIdLst>
    <p:sldId id="321" r:id="rId2"/>
    <p:sldId id="258" r:id="rId3"/>
    <p:sldId id="439" r:id="rId4"/>
    <p:sldId id="441" r:id="rId5"/>
    <p:sldId id="429" r:id="rId6"/>
    <p:sldId id="442" r:id="rId7"/>
    <p:sldId id="392" r:id="rId8"/>
    <p:sldId id="443" r:id="rId9"/>
  </p:sldIdLst>
  <p:sldSz cx="9144000" cy="5143500" type="screen16x9"/>
  <p:notesSz cx="6858000" cy="9144000"/>
  <p:embeddedFontLst>
    <p:embeddedFont>
      <p:font typeface="Fira Sans Condensed ExtraBold" panose="020B0604020202020204" charset="0"/>
      <p:bold r:id="rId11"/>
      <p:boldItalic r:id="rId12"/>
    </p:embeddedFont>
    <p:embeddedFont>
      <p:font typeface="Barlow" panose="00000500000000000000" pitchFamily="2" charset="0"/>
      <p:regular r:id="rId13"/>
      <p:bold r:id="rId14"/>
      <p:italic r:id="rId15"/>
      <p:boldItalic r:id="rId16"/>
    </p:embeddedFont>
    <p:embeddedFont>
      <p:font typeface="Squada One" panose="02000000000000000000" pitchFamily="2" charset="0"/>
      <p:regular r:id="rId17"/>
    </p:embeddedFont>
    <p:embeddedFont>
      <p:font typeface="Fira Sans Condensed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7C89"/>
    <a:srgbClr val="5F2FB8"/>
    <a:srgbClr val="FFFFFF"/>
    <a:srgbClr val="FFC208"/>
    <a:srgbClr val="B60086"/>
    <a:srgbClr val="92D050"/>
    <a:srgbClr val="FD0098"/>
    <a:srgbClr val="E17C78"/>
    <a:srgbClr val="87ADDB"/>
    <a:srgbClr val="7374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185AA42-4328-44BE-AC1C-E695F2201A74}">
  <a:tblStyle styleId="{3185AA42-4328-44BE-AC1C-E695F2201A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95" autoAdjust="0"/>
    <p:restoredTop sz="91482" autoAdjust="0"/>
  </p:normalViewPr>
  <p:slideViewPr>
    <p:cSldViewPr snapToGrid="0">
      <p:cViewPr varScale="1">
        <p:scale>
          <a:sx n="95" d="100"/>
          <a:sy n="95" d="100"/>
        </p:scale>
        <p:origin x="8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2251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6bd4e4ff9c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6bd4e4ff9c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3901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5122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75e473b043_0_17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75e473b043_0_17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5652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2055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1179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75e473b043_0_178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75e473b043_0_178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4721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821464" y="-864758"/>
            <a:ext cx="6070096" cy="6283055"/>
            <a:chOff x="1279825" y="238125"/>
            <a:chExt cx="5060100" cy="5237625"/>
          </a:xfrm>
        </p:grpSpPr>
        <p:sp>
          <p:nvSpPr>
            <p:cNvPr id="10" name="Google Shape;10;p2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16" name="Google Shape;16;p2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988800" y="3230225"/>
            <a:ext cx="7166400" cy="8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2566950" y="4047725"/>
            <a:ext cx="4010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>
                <a:solidFill>
                  <a:srgbClr val="E17C78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7"/>
          <p:cNvGrpSpPr/>
          <p:nvPr/>
        </p:nvGrpSpPr>
        <p:grpSpPr>
          <a:xfrm>
            <a:off x="-204014" y="-846158"/>
            <a:ext cx="6070096" cy="6283055"/>
            <a:chOff x="1279825" y="238125"/>
            <a:chExt cx="5060100" cy="5237625"/>
          </a:xfrm>
        </p:grpSpPr>
        <p:sp>
          <p:nvSpPr>
            <p:cNvPr id="44" name="Google Shape;44;p7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7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7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7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7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672350" y="1842400"/>
            <a:ext cx="2994300" cy="25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9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ctr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grpSp>
        <p:nvGrpSpPr>
          <p:cNvPr id="75" name="Google Shape;75;p11"/>
          <p:cNvGrpSpPr/>
          <p:nvPr/>
        </p:nvGrpSpPr>
        <p:grpSpPr>
          <a:xfrm>
            <a:off x="-821464" y="-864758"/>
            <a:ext cx="6070096" cy="6283055"/>
            <a:chOff x="1279825" y="238125"/>
            <a:chExt cx="5060100" cy="5237625"/>
          </a:xfrm>
        </p:grpSpPr>
        <p:sp>
          <p:nvSpPr>
            <p:cNvPr id="76" name="Google Shape;76;p11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1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1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1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11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82" name="Google Shape;82;p11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1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1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1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1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BODY_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2"/>
          </p:nvPr>
        </p:nvSpPr>
        <p:spPr>
          <a:xfrm>
            <a:off x="1205625" y="1856051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 sz="1800">
                <a:solidFill>
                  <a:srgbClr val="E17C7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ubTitle" idx="1"/>
          </p:nvPr>
        </p:nvSpPr>
        <p:spPr>
          <a:xfrm>
            <a:off x="1205625" y="2283250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title" idx="3"/>
          </p:nvPr>
        </p:nvSpPr>
        <p:spPr>
          <a:xfrm>
            <a:off x="3601350" y="1856051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 sz="1800">
                <a:solidFill>
                  <a:srgbClr val="E17C7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subTitle" idx="4"/>
          </p:nvPr>
        </p:nvSpPr>
        <p:spPr>
          <a:xfrm>
            <a:off x="3601350" y="2283250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5"/>
          </p:nvPr>
        </p:nvSpPr>
        <p:spPr>
          <a:xfrm>
            <a:off x="5997075" y="1856051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 sz="1800">
                <a:solidFill>
                  <a:srgbClr val="E17C7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6"/>
          </p:nvPr>
        </p:nvSpPr>
        <p:spPr>
          <a:xfrm>
            <a:off x="5997075" y="2283250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7"/>
          </p:nvPr>
        </p:nvSpPr>
        <p:spPr>
          <a:xfrm>
            <a:off x="2403488" y="3630276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 sz="1800">
                <a:solidFill>
                  <a:srgbClr val="E17C7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subTitle" idx="8"/>
          </p:nvPr>
        </p:nvSpPr>
        <p:spPr>
          <a:xfrm>
            <a:off x="2403488" y="4057475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title" idx="9"/>
          </p:nvPr>
        </p:nvSpPr>
        <p:spPr>
          <a:xfrm>
            <a:off x="4799213" y="3630276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 sz="1800">
                <a:solidFill>
                  <a:srgbClr val="E17C7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grpSp>
        <p:nvGrpSpPr>
          <p:cNvPr id="108" name="Google Shape;108;p14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109" name="Google Shape;109;p14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14"/>
          <p:cNvSpPr txBox="1">
            <a:spLocks noGrp="1"/>
          </p:cNvSpPr>
          <p:nvPr>
            <p:ph type="subTitle" idx="13"/>
          </p:nvPr>
        </p:nvSpPr>
        <p:spPr>
          <a:xfrm>
            <a:off x="4799213" y="4057475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title" idx="14" hasCustomPrompt="1"/>
          </p:nvPr>
        </p:nvSpPr>
        <p:spPr>
          <a:xfrm>
            <a:off x="1275975" y="123985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6" name="Google Shape;116;p14"/>
          <p:cNvSpPr txBox="1">
            <a:spLocks noGrp="1"/>
          </p:cNvSpPr>
          <p:nvPr>
            <p:ph type="title" idx="15" hasCustomPrompt="1"/>
          </p:nvPr>
        </p:nvSpPr>
        <p:spPr>
          <a:xfrm>
            <a:off x="3671700" y="123985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7" name="Google Shape;117;p14"/>
          <p:cNvSpPr txBox="1">
            <a:spLocks noGrp="1"/>
          </p:cNvSpPr>
          <p:nvPr>
            <p:ph type="title" idx="16" hasCustomPrompt="1"/>
          </p:nvPr>
        </p:nvSpPr>
        <p:spPr>
          <a:xfrm>
            <a:off x="6067425" y="123985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8" name="Google Shape;118;p14"/>
          <p:cNvSpPr txBox="1">
            <a:spLocks noGrp="1"/>
          </p:cNvSpPr>
          <p:nvPr>
            <p:ph type="title" idx="17" hasCustomPrompt="1"/>
          </p:nvPr>
        </p:nvSpPr>
        <p:spPr>
          <a:xfrm>
            <a:off x="2473850" y="303450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9" name="Google Shape;119;p14"/>
          <p:cNvSpPr txBox="1">
            <a:spLocks noGrp="1"/>
          </p:cNvSpPr>
          <p:nvPr>
            <p:ph type="title" idx="18" hasCustomPrompt="1"/>
          </p:nvPr>
        </p:nvSpPr>
        <p:spPr>
          <a:xfrm>
            <a:off x="4869575" y="303450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&amp; credits">
  <p:cSld name="SECTION_TITLE_AND_DESCRIPTION_1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3"/>
          <p:cNvGrpSpPr/>
          <p:nvPr/>
        </p:nvGrpSpPr>
        <p:grpSpPr>
          <a:xfrm rot="5400000">
            <a:off x="4081780" y="-708152"/>
            <a:ext cx="6070096" cy="6283055"/>
            <a:chOff x="1279825" y="238125"/>
            <a:chExt cx="5060100" cy="5237625"/>
          </a:xfrm>
        </p:grpSpPr>
        <p:sp>
          <p:nvSpPr>
            <p:cNvPr id="229" name="Google Shape;229;p23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3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3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3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3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4" name="Google Shape;234;p23"/>
          <p:cNvSpPr txBox="1">
            <a:spLocks noGrp="1"/>
          </p:cNvSpPr>
          <p:nvPr>
            <p:ph type="subTitle" idx="1"/>
          </p:nvPr>
        </p:nvSpPr>
        <p:spPr>
          <a:xfrm>
            <a:off x="672350" y="1401150"/>
            <a:ext cx="3556800" cy="16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5" name="Google Shape;235;p23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800"/>
              <a:buNone/>
              <a:defRPr sz="4800">
                <a:solidFill>
                  <a:srgbClr val="E17C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Char char="●"/>
              <a:defRPr sz="18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●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●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7" r:id="rId3"/>
    <p:sldLayoutId id="2147483658" r:id="rId4"/>
    <p:sldLayoutId id="2147483660" r:id="rId5"/>
    <p:sldLayoutId id="214748366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61;p30"/>
          <p:cNvPicPr preferRelativeResize="0"/>
          <p:nvPr/>
        </p:nvPicPr>
        <p:blipFill rotWithShape="1">
          <a:blip r:embed="rId3">
            <a:alphaModFix/>
          </a:blip>
          <a:srcRect t="14712"/>
          <a:stretch/>
        </p:blipFill>
        <p:spPr>
          <a:xfrm>
            <a:off x="-7" y="756850"/>
            <a:ext cx="9144005" cy="438665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7"/>
          <p:cNvSpPr txBox="1">
            <a:spLocks noGrp="1"/>
          </p:cNvSpPr>
          <p:nvPr>
            <p:ph type="ctrTitle"/>
          </p:nvPr>
        </p:nvSpPr>
        <p:spPr>
          <a:xfrm>
            <a:off x="1084590" y="416156"/>
            <a:ext cx="7166400" cy="8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Squada One" panose="02000000000000000000" charset="0"/>
              </a:rPr>
              <a:t>AI Master Class series – Day 18</a:t>
            </a:r>
            <a:endParaRPr dirty="0">
              <a:latin typeface="Squada One" panose="02000000000000000000" charset="0"/>
            </a:endParaRPr>
          </a:p>
        </p:txBody>
      </p:sp>
      <p:sp>
        <p:nvSpPr>
          <p:cNvPr id="250" name="Google Shape;250;p27"/>
          <p:cNvSpPr txBox="1">
            <a:spLocks noGrp="1"/>
          </p:cNvSpPr>
          <p:nvPr>
            <p:ph type="subTitle" idx="1"/>
          </p:nvPr>
        </p:nvSpPr>
        <p:spPr>
          <a:xfrm>
            <a:off x="1430395" y="1035053"/>
            <a:ext cx="6283202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sz="2000" b="1" dirty="0" smtClean="0">
                <a:solidFill>
                  <a:schemeClr val="accent1"/>
                </a:solidFill>
                <a:latin typeface="Barlow" panose="00000500000000000000" charset="0"/>
                <a:sym typeface="Squada One"/>
              </a:rPr>
              <a:t>Vehicle Detection</a:t>
            </a:r>
            <a:endParaRPr sz="500" b="1" dirty="0">
              <a:latin typeface="Barlow" panose="00000500000000000000" charset="0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84" y="290620"/>
            <a:ext cx="1731110" cy="3994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993" y="268813"/>
            <a:ext cx="531604" cy="52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26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9"/>
          <p:cNvSpPr txBox="1">
            <a:spLocks noGrp="1"/>
          </p:cNvSpPr>
          <p:nvPr>
            <p:ph type="title"/>
          </p:nvPr>
        </p:nvSpPr>
        <p:spPr>
          <a:xfrm>
            <a:off x="550430" y="198882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Squada One" panose="02000000000000000000" charset="0"/>
              </a:rPr>
              <a:t>Day-18 </a:t>
            </a:r>
            <a:r>
              <a:rPr lang="en" dirty="0" smtClean="0">
                <a:latin typeface="Squada One" panose="02000000000000000000" charset="0"/>
              </a:rPr>
              <a:t>Agenda</a:t>
            </a:r>
            <a:r>
              <a:rPr lang="en" dirty="0" smtClean="0">
                <a:solidFill>
                  <a:schemeClr val="dk1"/>
                </a:solidFill>
                <a:latin typeface="Squada One" panose="02000000000000000000" charset="0"/>
              </a:rPr>
              <a:t>.</a:t>
            </a:r>
            <a:endParaRPr dirty="0">
              <a:solidFill>
                <a:schemeClr val="dk1"/>
              </a:solidFill>
              <a:latin typeface="Squada One" panose="02000000000000000000" charset="0"/>
            </a:endParaRPr>
          </a:p>
        </p:txBody>
      </p:sp>
      <p:sp>
        <p:nvSpPr>
          <p:cNvPr id="298" name="Google Shape;298;p29"/>
          <p:cNvSpPr txBox="1">
            <a:spLocks noGrp="1"/>
          </p:cNvSpPr>
          <p:nvPr>
            <p:ph type="title" idx="2"/>
          </p:nvPr>
        </p:nvSpPr>
        <p:spPr>
          <a:xfrm>
            <a:off x="822226" y="2158406"/>
            <a:ext cx="2752491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 smtClean="0">
                <a:latin typeface="Squada One" panose="02000000000000000000" charset="0"/>
              </a:rPr>
              <a:t>Vehicle Detection</a:t>
            </a:r>
            <a:endParaRPr dirty="0">
              <a:latin typeface="Squada One" panose="02000000000000000000" charset="0"/>
            </a:endParaRPr>
          </a:p>
        </p:txBody>
      </p:sp>
      <p:sp>
        <p:nvSpPr>
          <p:cNvPr id="302" name="Google Shape;302;p29"/>
          <p:cNvSpPr txBox="1">
            <a:spLocks noGrp="1"/>
          </p:cNvSpPr>
          <p:nvPr>
            <p:ph type="title" idx="5"/>
          </p:nvPr>
        </p:nvSpPr>
        <p:spPr>
          <a:xfrm>
            <a:off x="5876739" y="2194591"/>
            <a:ext cx="2888388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latin typeface="Squada One" panose="02000000000000000000" pitchFamily="2" charset="0"/>
              </a:rPr>
              <a:t>Vehicle Detection &amp; Tracking</a:t>
            </a:r>
            <a:endParaRPr dirty="0">
              <a:latin typeface="Squada One" panose="02000000000000000000" pitchFamily="2" charset="0"/>
            </a:endParaRPr>
          </a:p>
        </p:txBody>
      </p:sp>
      <p:sp>
        <p:nvSpPr>
          <p:cNvPr id="304" name="Google Shape;304;p29"/>
          <p:cNvSpPr txBox="1">
            <a:spLocks noGrp="1"/>
          </p:cNvSpPr>
          <p:nvPr>
            <p:ph type="title" idx="7"/>
          </p:nvPr>
        </p:nvSpPr>
        <p:spPr>
          <a:xfrm>
            <a:off x="3206383" y="2174952"/>
            <a:ext cx="3114615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Squada One" panose="02000000000000000000" pitchFamily="2" charset="0"/>
              </a:rPr>
              <a:t>Workflow</a:t>
            </a:r>
            <a:endParaRPr dirty="0">
              <a:latin typeface="Squada One" panose="02000000000000000000" pitchFamily="2" charset="0"/>
            </a:endParaRPr>
          </a:p>
        </p:txBody>
      </p:sp>
      <p:sp>
        <p:nvSpPr>
          <p:cNvPr id="308" name="Google Shape;308;p29"/>
          <p:cNvSpPr txBox="1">
            <a:spLocks noGrp="1"/>
          </p:cNvSpPr>
          <p:nvPr>
            <p:ph type="title" idx="14"/>
          </p:nvPr>
        </p:nvSpPr>
        <p:spPr>
          <a:xfrm>
            <a:off x="1282762" y="1511568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r>
              <a:rPr lang="en" dirty="0">
                <a:solidFill>
                  <a:srgbClr val="E17C78"/>
                </a:solidFill>
              </a:rPr>
              <a:t>.</a:t>
            </a:r>
            <a:endParaRPr dirty="0">
              <a:solidFill>
                <a:srgbClr val="E17C78"/>
              </a:solidFill>
            </a:endParaRPr>
          </a:p>
        </p:txBody>
      </p:sp>
      <p:sp>
        <p:nvSpPr>
          <p:cNvPr id="310" name="Google Shape;310;p29"/>
          <p:cNvSpPr txBox="1">
            <a:spLocks noGrp="1"/>
          </p:cNvSpPr>
          <p:nvPr>
            <p:ph type="title" idx="16"/>
          </p:nvPr>
        </p:nvSpPr>
        <p:spPr>
          <a:xfrm>
            <a:off x="3827425" y="1511568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r>
              <a:rPr lang="en" dirty="0" smtClean="0">
                <a:solidFill>
                  <a:srgbClr val="E17C78"/>
                </a:solidFill>
              </a:rPr>
              <a:t>.</a:t>
            </a:r>
            <a:endParaRPr dirty="0">
              <a:solidFill>
                <a:srgbClr val="E17C78"/>
              </a:solidFill>
            </a:endParaRPr>
          </a:p>
        </p:txBody>
      </p:sp>
      <p:sp>
        <p:nvSpPr>
          <p:cNvPr id="311" name="Google Shape;311;p29"/>
          <p:cNvSpPr txBox="1">
            <a:spLocks noGrp="1"/>
          </p:cNvSpPr>
          <p:nvPr>
            <p:ph type="title" idx="17"/>
          </p:nvPr>
        </p:nvSpPr>
        <p:spPr>
          <a:xfrm>
            <a:off x="6420633" y="1511568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r>
              <a:rPr lang="en" dirty="0" smtClean="0">
                <a:solidFill>
                  <a:srgbClr val="E17C78"/>
                </a:solidFill>
              </a:rPr>
              <a:t>.</a:t>
            </a:r>
            <a:endParaRPr dirty="0">
              <a:solidFill>
                <a:srgbClr val="E17C78"/>
              </a:solidFill>
            </a:endParaRPr>
          </a:p>
        </p:txBody>
      </p:sp>
      <p:sp>
        <p:nvSpPr>
          <p:cNvPr id="15" name="Google Shape;302;p29"/>
          <p:cNvSpPr txBox="1">
            <a:spLocks noGrp="1"/>
          </p:cNvSpPr>
          <p:nvPr>
            <p:ph type="title" idx="5"/>
          </p:nvPr>
        </p:nvSpPr>
        <p:spPr>
          <a:xfrm>
            <a:off x="3283531" y="3697665"/>
            <a:ext cx="2888388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latin typeface="Squada One" panose="02000000000000000000" pitchFamily="2" charset="0"/>
              </a:rPr>
              <a:t>Q &amp; A</a:t>
            </a:r>
            <a:endParaRPr dirty="0">
              <a:latin typeface="Squada One" panose="02000000000000000000" pitchFamily="2" charset="0"/>
            </a:endParaRPr>
          </a:p>
        </p:txBody>
      </p:sp>
      <p:sp>
        <p:nvSpPr>
          <p:cNvPr id="16" name="Google Shape;311;p29"/>
          <p:cNvSpPr txBox="1">
            <a:spLocks noGrp="1"/>
          </p:cNvSpPr>
          <p:nvPr>
            <p:ph type="title" idx="17"/>
          </p:nvPr>
        </p:nvSpPr>
        <p:spPr>
          <a:xfrm>
            <a:off x="3827425" y="3157422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r>
              <a:rPr lang="en" dirty="0" smtClean="0">
                <a:solidFill>
                  <a:srgbClr val="E17C78"/>
                </a:solidFill>
              </a:rPr>
              <a:t>.</a:t>
            </a:r>
            <a:endParaRPr dirty="0">
              <a:solidFill>
                <a:srgbClr val="E17C7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" grpId="0"/>
      <p:bldP spid="304" grpId="0"/>
      <p:bldP spid="310" grpId="0"/>
      <p:bldP spid="311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539065" y="345687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 smtClean="0">
                <a:latin typeface="Squada One" panose="02000000000000000000" pitchFamily="2" charset="0"/>
              </a:rPr>
              <a:t>Vehicle detection syste</a:t>
            </a:r>
            <a:r>
              <a:rPr lang="en-IN" dirty="0" smtClean="0">
                <a:latin typeface="Squada One" panose="02000000000000000000" pitchFamily="2" charset="0"/>
              </a:rPr>
              <a:t>m</a:t>
            </a:r>
            <a:r>
              <a:rPr lang="en" dirty="0" smtClean="0">
                <a:solidFill>
                  <a:schemeClr val="dk1"/>
                </a:solidFill>
                <a:latin typeface="Squada One" panose="02000000000000000000" pitchFamily="2" charset="0"/>
              </a:rPr>
              <a:t>.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43E8C94-61F1-483B-89A7-36F68DF35AAE}"/>
              </a:ext>
            </a:extLst>
          </p:cNvPr>
          <p:cNvSpPr/>
          <p:nvPr/>
        </p:nvSpPr>
        <p:spPr>
          <a:xfrm>
            <a:off x="539065" y="1171537"/>
            <a:ext cx="397059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Vehicle detection plays an important role in safe driving assistance technology. </a:t>
            </a:r>
            <a:endParaRPr lang="en-US" altLang="ko-KR" dirty="0" smtClean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Smart Traffic light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</p:txBody>
      </p:sp>
      <p:pic>
        <p:nvPicPr>
          <p:cNvPr id="1026" name="Picture 2" descr="Image for po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823" y="918387"/>
            <a:ext cx="3668943" cy="162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43E8C94-61F1-483B-89A7-36F68DF35AAE}"/>
              </a:ext>
            </a:extLst>
          </p:cNvPr>
          <p:cNvSpPr/>
          <p:nvPr/>
        </p:nvSpPr>
        <p:spPr>
          <a:xfrm>
            <a:off x="539065" y="2538837"/>
            <a:ext cx="397059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For every frame</a:t>
            </a:r>
            <a:r>
              <a:rPr lang="en-US" altLang="ko-KR" dirty="0" smtClean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:</a:t>
            </a:r>
          </a:p>
          <a:p>
            <a:endParaRPr lang="en-US" altLang="ko-KR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Detect potential regions of interest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Filter detected regions based on </a:t>
            </a:r>
            <a:r>
              <a:rPr lang="en-US" altLang="ko-KR" dirty="0" smtClean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vertical &amp; horizontal </a:t>
            </a: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similarity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If its a new region, add to the collection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Clear collection every 30 frames</a:t>
            </a:r>
            <a:endParaRPr lang="en-US" altLang="ko-KR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15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p"/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463175" y="261860"/>
            <a:ext cx="762574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 smtClean="0">
                <a:latin typeface="Squada One" panose="02000000000000000000" pitchFamily="2" charset="0"/>
              </a:rPr>
              <a:t>Block Diagram – Workflow of </a:t>
            </a:r>
            <a:r>
              <a:rPr lang="en-IN" dirty="0" smtClean="0">
                <a:latin typeface="Squada One" panose="02000000000000000000" pitchFamily="2" charset="0"/>
              </a:rPr>
              <a:t>Vehicle detection system</a:t>
            </a:r>
            <a:r>
              <a:rPr lang="en" dirty="0" smtClean="0">
                <a:solidFill>
                  <a:schemeClr val="dk1"/>
                </a:solidFill>
                <a:latin typeface="Squada One" panose="02000000000000000000" pitchFamily="2" charset="0"/>
              </a:rPr>
              <a:t>.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018415" y="1425710"/>
            <a:ext cx="1595120" cy="616450"/>
          </a:xfrm>
          <a:prstGeom prst="roundRect">
            <a:avLst/>
          </a:prstGeom>
          <a:solidFill>
            <a:srgbClr val="507C89"/>
          </a:solidFill>
          <a:ln>
            <a:solidFill>
              <a:srgbClr val="507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Squada One" panose="02000000000000000000" pitchFamily="2" charset="0"/>
              </a:rPr>
              <a:t>Initializing Camera</a:t>
            </a:r>
            <a:endParaRPr lang="en-IN" dirty="0">
              <a:latin typeface="Squada One" panose="02000000000000000000" pitchFamily="2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903095" y="1425710"/>
            <a:ext cx="1595120" cy="616450"/>
          </a:xfrm>
          <a:prstGeom prst="roundRect">
            <a:avLst/>
          </a:prstGeom>
          <a:solidFill>
            <a:srgbClr val="507C89"/>
          </a:solidFill>
          <a:ln>
            <a:solidFill>
              <a:srgbClr val="507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Squada One" panose="02000000000000000000" pitchFamily="2" charset="0"/>
              </a:rPr>
              <a:t>Reading Frame from Camera</a:t>
            </a:r>
            <a:endParaRPr lang="en-IN" dirty="0">
              <a:latin typeface="Squada One" panose="02000000000000000000" pitchFamily="2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787775" y="1425710"/>
            <a:ext cx="1595120" cy="616450"/>
          </a:xfrm>
          <a:prstGeom prst="roundRect">
            <a:avLst/>
          </a:prstGeom>
          <a:solidFill>
            <a:srgbClr val="507C89"/>
          </a:solidFill>
          <a:ln>
            <a:solidFill>
              <a:srgbClr val="507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Squada One" panose="02000000000000000000" pitchFamily="2" charset="0"/>
              </a:rPr>
              <a:t>Converting Color image into Grayscale Image</a:t>
            </a:r>
            <a:endParaRPr lang="en-IN" dirty="0">
              <a:latin typeface="Squada One" panose="02000000000000000000" pitchFamily="2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133735" y="1435870"/>
            <a:ext cx="1595120" cy="616450"/>
          </a:xfrm>
          <a:prstGeom prst="roundRect">
            <a:avLst/>
          </a:prstGeom>
          <a:solidFill>
            <a:srgbClr val="507C89"/>
          </a:solidFill>
          <a:ln>
            <a:solidFill>
              <a:srgbClr val="507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Squada One" panose="02000000000000000000" pitchFamily="2" charset="0"/>
              </a:rPr>
              <a:t>Loading </a:t>
            </a:r>
            <a:r>
              <a:rPr lang="en-IN" dirty="0" smtClean="0">
                <a:latin typeface="Squada One" panose="02000000000000000000" pitchFamily="2" charset="0"/>
              </a:rPr>
              <a:t>HaarCascade</a:t>
            </a:r>
          </a:p>
          <a:p>
            <a:pPr algn="ctr"/>
            <a:r>
              <a:rPr lang="en-IN" dirty="0" smtClean="0">
                <a:latin typeface="Squada One" panose="02000000000000000000" pitchFamily="2" charset="0"/>
              </a:rPr>
              <a:t>Algorithm</a:t>
            </a:r>
            <a:endParaRPr lang="en-IN" dirty="0">
              <a:latin typeface="Squada One" panose="02000000000000000000" pitchFamily="2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931295" y="3132590"/>
            <a:ext cx="1595120" cy="616450"/>
          </a:xfrm>
          <a:prstGeom prst="roundRect">
            <a:avLst/>
          </a:prstGeom>
          <a:solidFill>
            <a:srgbClr val="507C89"/>
          </a:solidFill>
          <a:ln>
            <a:solidFill>
              <a:srgbClr val="507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Squada One" panose="02000000000000000000" pitchFamily="2" charset="0"/>
              </a:rPr>
              <a:t>Obtaining </a:t>
            </a:r>
            <a:r>
              <a:rPr lang="en-IN" dirty="0" smtClean="0">
                <a:latin typeface="Squada One" panose="02000000000000000000" pitchFamily="2" charset="0"/>
              </a:rPr>
              <a:t>Car </a:t>
            </a:r>
            <a:r>
              <a:rPr lang="en-IN" dirty="0" smtClean="0">
                <a:latin typeface="Squada One" panose="02000000000000000000" pitchFamily="2" charset="0"/>
              </a:rPr>
              <a:t>coordinates by passing algorithm </a:t>
            </a:r>
            <a:endParaRPr lang="en-IN" dirty="0">
              <a:latin typeface="Squada One" panose="02000000000000000000" pitchFamily="2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815975" y="3132590"/>
            <a:ext cx="1595120" cy="616450"/>
          </a:xfrm>
          <a:prstGeom prst="roundRect">
            <a:avLst/>
          </a:prstGeom>
          <a:solidFill>
            <a:srgbClr val="507C89"/>
          </a:solidFill>
          <a:ln>
            <a:solidFill>
              <a:srgbClr val="507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Squada One" panose="02000000000000000000" pitchFamily="2" charset="0"/>
              </a:rPr>
              <a:t>Drawing Rectangle on the </a:t>
            </a:r>
            <a:r>
              <a:rPr lang="en-IN" dirty="0" smtClean="0">
                <a:latin typeface="Squada One" panose="02000000000000000000" pitchFamily="2" charset="0"/>
              </a:rPr>
              <a:t>Car </a:t>
            </a:r>
            <a:r>
              <a:rPr lang="en-IN" dirty="0" smtClean="0">
                <a:latin typeface="Squada One" panose="02000000000000000000" pitchFamily="2" charset="0"/>
              </a:rPr>
              <a:t>Coordinates</a:t>
            </a:r>
            <a:endParaRPr lang="en-IN" dirty="0">
              <a:latin typeface="Squada One" panose="02000000000000000000" pitchFamily="2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700655" y="3132590"/>
            <a:ext cx="1595120" cy="616450"/>
          </a:xfrm>
          <a:prstGeom prst="roundRect">
            <a:avLst/>
          </a:prstGeom>
          <a:solidFill>
            <a:srgbClr val="507C89"/>
          </a:solidFill>
          <a:ln>
            <a:solidFill>
              <a:srgbClr val="507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Squada One" panose="02000000000000000000" pitchFamily="2" charset="0"/>
              </a:rPr>
              <a:t>Display the output Frame</a:t>
            </a:r>
            <a:endParaRPr lang="en-IN" dirty="0">
              <a:latin typeface="Squada One" panose="02000000000000000000" pitchFamily="2" charset="0"/>
            </a:endParaRPr>
          </a:p>
        </p:txBody>
      </p:sp>
      <p:cxnSp>
        <p:nvCxnSpPr>
          <p:cNvPr id="27" name="Straight Arrow Connector 26"/>
          <p:cNvCxnSpPr>
            <a:stCxn id="23" idx="3"/>
            <a:endCxn id="18" idx="1"/>
          </p:cNvCxnSpPr>
          <p:nvPr/>
        </p:nvCxnSpPr>
        <p:spPr>
          <a:xfrm flipV="1">
            <a:off x="2728855" y="1733935"/>
            <a:ext cx="289560" cy="10160"/>
          </a:xfrm>
          <a:prstGeom prst="straightConnector1">
            <a:avLst/>
          </a:prstGeom>
          <a:ln>
            <a:solidFill>
              <a:srgbClr val="507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604270" y="1723775"/>
            <a:ext cx="289560" cy="10160"/>
          </a:xfrm>
          <a:prstGeom prst="straightConnector1">
            <a:avLst/>
          </a:prstGeom>
          <a:ln>
            <a:solidFill>
              <a:srgbClr val="507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6507480" y="1744095"/>
            <a:ext cx="289560" cy="10160"/>
          </a:xfrm>
          <a:prstGeom prst="straightConnector1">
            <a:avLst/>
          </a:prstGeom>
          <a:ln>
            <a:solidFill>
              <a:srgbClr val="507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2" idx="3"/>
            <a:endCxn id="24" idx="1"/>
          </p:cNvCxnSpPr>
          <p:nvPr/>
        </p:nvCxnSpPr>
        <p:spPr>
          <a:xfrm flipH="1">
            <a:off x="1931295" y="1733935"/>
            <a:ext cx="6451600" cy="1706880"/>
          </a:xfrm>
          <a:prstGeom prst="bentConnector5">
            <a:avLst>
              <a:gd name="adj1" fmla="val -3543"/>
              <a:gd name="adj2" fmla="val 50000"/>
              <a:gd name="adj3" fmla="val 103543"/>
            </a:avLst>
          </a:prstGeom>
          <a:ln>
            <a:solidFill>
              <a:srgbClr val="507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3"/>
            <a:endCxn id="25" idx="1"/>
          </p:cNvCxnSpPr>
          <p:nvPr/>
        </p:nvCxnSpPr>
        <p:spPr>
          <a:xfrm>
            <a:off x="3526415" y="3440815"/>
            <a:ext cx="289560" cy="0"/>
          </a:xfrm>
          <a:prstGeom prst="straightConnector1">
            <a:avLst/>
          </a:prstGeom>
          <a:ln>
            <a:solidFill>
              <a:srgbClr val="507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3"/>
            <a:endCxn id="26" idx="1"/>
          </p:cNvCxnSpPr>
          <p:nvPr/>
        </p:nvCxnSpPr>
        <p:spPr>
          <a:xfrm>
            <a:off x="5411095" y="3440815"/>
            <a:ext cx="289560" cy="0"/>
          </a:xfrm>
          <a:prstGeom prst="straightConnector1">
            <a:avLst/>
          </a:prstGeom>
          <a:ln>
            <a:solidFill>
              <a:srgbClr val="507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49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215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0" name="Google Shape;750;p44"/>
          <p:cNvSpPr txBox="1">
            <a:spLocks noGrp="1"/>
          </p:cNvSpPr>
          <p:nvPr>
            <p:ph type="title"/>
          </p:nvPr>
        </p:nvSpPr>
        <p:spPr>
          <a:xfrm>
            <a:off x="1583378" y="0"/>
            <a:ext cx="6189783" cy="10073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400" dirty="0" smtClean="0">
                <a:latin typeface="Squada One" panose="02000000000000000000" charset="0"/>
              </a:rPr>
              <a:t>! PRACTICAL SESSION !</a:t>
            </a:r>
            <a:endParaRPr lang="en-US" sz="4400" dirty="0">
              <a:latin typeface="Squada One" panose="02000000000000000000" charset="0"/>
            </a:endParaRPr>
          </a:p>
        </p:txBody>
      </p:sp>
      <p:sp>
        <p:nvSpPr>
          <p:cNvPr id="4" name="Google Shape;750;p44"/>
          <p:cNvSpPr txBox="1">
            <a:spLocks/>
          </p:cNvSpPr>
          <p:nvPr/>
        </p:nvSpPr>
        <p:spPr>
          <a:xfrm>
            <a:off x="2813006" y="924448"/>
            <a:ext cx="3730525" cy="451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r>
              <a:rPr lang="en-US" sz="2400" dirty="0" smtClean="0">
                <a:solidFill>
                  <a:srgbClr val="507C89"/>
                </a:solidFill>
                <a:latin typeface="Squada One" panose="02000000000000000000" charset="0"/>
              </a:rPr>
              <a:t>Vehicle detection </a:t>
            </a:r>
            <a:endParaRPr lang="en-US" sz="2400" dirty="0">
              <a:solidFill>
                <a:srgbClr val="507C89"/>
              </a:solidFill>
              <a:latin typeface="Squada One" panose="020000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51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743E8C94-61F1-483B-89A7-36F68DF35AAE}"/>
              </a:ext>
            </a:extLst>
          </p:cNvPr>
          <p:cNvSpPr/>
          <p:nvPr/>
        </p:nvSpPr>
        <p:spPr>
          <a:xfrm>
            <a:off x="529017" y="365728"/>
            <a:ext cx="632395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import cv2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import </a:t>
            </a:r>
            <a:r>
              <a:rPr lang="en-US" altLang="ko-KR" sz="9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imutils</a:t>
            </a:r>
            <a:endParaRPr lang="en-US" altLang="ko-KR" sz="900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r>
              <a:rPr lang="en-US" altLang="ko-KR" sz="9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cascade_src</a:t>
            </a:r>
            <a:r>
              <a:rPr lang="en-US" altLang="ko-KR" sz="9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= 'cars.xml'</a:t>
            </a:r>
          </a:p>
          <a:p>
            <a:r>
              <a:rPr lang="en-US" altLang="ko-KR" sz="9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car_cascade</a:t>
            </a:r>
            <a:r>
              <a:rPr lang="en-US" altLang="ko-KR" sz="9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= cv2.CascadeClassifier(</a:t>
            </a:r>
            <a:r>
              <a:rPr lang="en-US" altLang="ko-KR" sz="9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cascade_src</a:t>
            </a:r>
            <a:r>
              <a:rPr lang="en-US" altLang="ko-KR" sz="9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)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cam=cv2.VideoCapture(1)</a:t>
            </a:r>
          </a:p>
          <a:p>
            <a:endParaRPr lang="en-US" altLang="ko-KR" sz="900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try: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   while True: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       detected = 0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       </a:t>
            </a:r>
            <a:r>
              <a:rPr lang="en-US" altLang="ko-KR" sz="9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ret,img</a:t>
            </a:r>
            <a:r>
              <a:rPr lang="en-US" altLang="ko-KR" sz="9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=</a:t>
            </a:r>
            <a:r>
              <a:rPr lang="en-US" altLang="ko-KR" sz="9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cam.read</a:t>
            </a:r>
            <a:r>
              <a:rPr lang="en-US" altLang="ko-KR" sz="9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()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       </a:t>
            </a:r>
            <a:r>
              <a:rPr lang="en-US" altLang="ko-KR" sz="9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img</a:t>
            </a:r>
            <a:r>
              <a:rPr lang="en-US" altLang="ko-KR" sz="9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=</a:t>
            </a:r>
            <a:r>
              <a:rPr lang="en-US" altLang="ko-KR" sz="9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imutils.resize</a:t>
            </a:r>
            <a:r>
              <a:rPr lang="en-US" altLang="ko-KR" sz="9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(</a:t>
            </a:r>
            <a:r>
              <a:rPr lang="en-US" altLang="ko-KR" sz="9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img,width</a:t>
            </a:r>
            <a:r>
              <a:rPr lang="en-US" altLang="ko-KR" sz="9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=300)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       gray = cv2.cvtColor(</a:t>
            </a:r>
            <a:r>
              <a:rPr lang="en-US" altLang="ko-KR" sz="9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img</a:t>
            </a:r>
            <a:r>
              <a:rPr lang="en-US" altLang="ko-KR" sz="9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, cv2.COLOR_BGR2GRAY)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       cars = </a:t>
            </a:r>
            <a:r>
              <a:rPr lang="en-US" altLang="ko-KR" sz="9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car_cascade.detectMultiScale</a:t>
            </a:r>
            <a:r>
              <a:rPr lang="en-US" altLang="ko-KR" sz="9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(gray, 1.1, 1)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       for (</a:t>
            </a:r>
            <a:r>
              <a:rPr lang="en-US" altLang="ko-KR" sz="9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x,y,w,h</a:t>
            </a:r>
            <a:r>
              <a:rPr lang="en-US" altLang="ko-KR" sz="9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) in cars: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           cv2.rectangle(</a:t>
            </a:r>
            <a:r>
              <a:rPr lang="en-US" altLang="ko-KR" sz="9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img</a:t>
            </a:r>
            <a:r>
              <a:rPr lang="en-US" altLang="ko-KR" sz="9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,(</a:t>
            </a:r>
            <a:r>
              <a:rPr lang="en-US" altLang="ko-KR" sz="9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x,y</a:t>
            </a:r>
            <a:r>
              <a:rPr lang="en-US" altLang="ko-KR" sz="9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),(</a:t>
            </a:r>
            <a:r>
              <a:rPr lang="en-US" altLang="ko-KR" sz="9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x+w,y+h</a:t>
            </a:r>
            <a:r>
              <a:rPr lang="en-US" altLang="ko-KR" sz="9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),(0,0,255),2)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       cv2.imshow("Frame", </a:t>
            </a:r>
            <a:r>
              <a:rPr lang="en-US" altLang="ko-KR" sz="9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img</a:t>
            </a:r>
            <a:r>
              <a:rPr lang="en-US" altLang="ko-KR" sz="9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)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       b=</a:t>
            </a:r>
            <a:r>
              <a:rPr lang="en-US" altLang="ko-KR" sz="9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str</a:t>
            </a:r>
            <a:r>
              <a:rPr lang="en-US" altLang="ko-KR" sz="9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(</a:t>
            </a:r>
            <a:r>
              <a:rPr lang="en-US" altLang="ko-KR" sz="9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len</a:t>
            </a:r>
            <a:r>
              <a:rPr lang="en-US" altLang="ko-KR" sz="9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(cars))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       a= </a:t>
            </a:r>
            <a:r>
              <a:rPr lang="en-US" altLang="ko-KR" sz="9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int</a:t>
            </a:r>
            <a:r>
              <a:rPr lang="en-US" altLang="ko-KR" sz="9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(b)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       detected=a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       n=detected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       print("------------------------------------------------")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       print ("North: %d "%(n))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       if n&gt;=2: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           print ("North More Traffic")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       else: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           print ("no traffic")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       if cv2.waitKey(33) == 27: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           break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               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except </a:t>
            </a:r>
            <a:r>
              <a:rPr lang="en-US" altLang="ko-KR" sz="9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KeyboardInterrupt</a:t>
            </a:r>
            <a:r>
              <a:rPr lang="en-US" altLang="ko-KR" sz="9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:            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   cv2.destroyAllWindows()</a:t>
            </a:r>
          </a:p>
          <a:p>
            <a:endParaRPr lang="en-US" altLang="ko-KR" sz="900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92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18;p30"/>
          <p:cNvSpPr txBox="1">
            <a:spLocks noGrp="1"/>
          </p:cNvSpPr>
          <p:nvPr>
            <p:ph type="title"/>
          </p:nvPr>
        </p:nvSpPr>
        <p:spPr>
          <a:xfrm>
            <a:off x="374640" y="72741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Squada One" panose="02000000000000000000" pitchFamily="2" charset="0"/>
              </a:rPr>
              <a:t>AI News – Day </a:t>
            </a:r>
            <a:r>
              <a:rPr lang="en" dirty="0" smtClean="0">
                <a:latin typeface="Squada One" panose="02000000000000000000" pitchFamily="2" charset="0"/>
              </a:rPr>
              <a:t>18</a:t>
            </a:r>
            <a:r>
              <a:rPr lang="en" dirty="0" smtClean="0">
                <a:solidFill>
                  <a:schemeClr val="dk1"/>
                </a:solidFill>
                <a:latin typeface="Squada One" panose="02000000000000000000" pitchFamily="2" charset="0"/>
              </a:rPr>
              <a:t>. </a:t>
            </a:r>
            <a:r>
              <a:rPr lang="en" dirty="0" smtClean="0">
                <a:solidFill>
                  <a:schemeClr val="dk1"/>
                </a:solidFill>
                <a:latin typeface="Squada One" panose="02000000000000000000" pitchFamily="2" charset="0"/>
              </a:rPr>
              <a:t/>
            </a:r>
            <a:br>
              <a:rPr lang="en" dirty="0" smtClean="0">
                <a:solidFill>
                  <a:schemeClr val="dk1"/>
                </a:solidFill>
                <a:latin typeface="Squada One" panose="02000000000000000000" pitchFamily="2" charset="0"/>
              </a:rPr>
            </a:br>
            <a:r>
              <a:rPr lang="en" dirty="0" smtClean="0">
                <a:solidFill>
                  <a:schemeClr val="dk1"/>
                </a:solidFill>
                <a:latin typeface="Squada One" panose="02000000000000000000" pitchFamily="2" charset="0"/>
              </a:rPr>
              <a:t>2020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sp>
        <p:nvSpPr>
          <p:cNvPr id="9" name="Google Shape;317;p30"/>
          <p:cNvSpPr txBox="1">
            <a:spLocks noGrp="1"/>
          </p:cNvSpPr>
          <p:nvPr>
            <p:ph type="body" idx="1"/>
          </p:nvPr>
        </p:nvSpPr>
        <p:spPr>
          <a:xfrm>
            <a:off x="317364" y="1878803"/>
            <a:ext cx="4448290" cy="11797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>
              <a:buNone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quada One" panose="02000000000000000000" pitchFamily="2" charset="0"/>
                <a:cs typeface="Arial" pitchFamily="34" charset="0"/>
              </a:rPr>
              <a:t>System developed at MIT CSAIL aims to help linguists decipher languages that have been lost to history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quada One" panose="02000000000000000000" pitchFamily="2" charset="0"/>
                <a:cs typeface="Arial" pitchFamily="34" charset="0"/>
              </a:rPr>
              <a:t>.</a:t>
            </a:r>
          </a:p>
          <a:p>
            <a:pPr marL="127000" indent="0">
              <a:buNone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Squada One" panose="020000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quada One" panose="02000000000000000000" pitchFamily="2" charset="0"/>
                <a:cs typeface="Arial" pitchFamily="34" charset="0"/>
              </a:rPr>
              <a:t>MIT’s Computer Science and Artificial Intelligence Laboratory (CSAIL) recently made a major development in this area: a new system that has been shown to be able to automatically decipher a lost language, without needing advanced knowledge of its relation to other languages. 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Squada One" panose="020000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Squada One" panose="020000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quada One" panose="02000000000000000000" pitchFamily="2" charset="0"/>
                <a:cs typeface="Arial" pitchFamily="34" charset="0"/>
              </a:rPr>
              <a:t>The team’s ultimate goal is for the system to be able to decipher lost languages that have eluded linguists for decades, using just a few thousand words.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Squada One" panose="020000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Squada One" panose="020000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Squada One" panose="02000000000000000000" pitchFamily="2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64" y="1105018"/>
            <a:ext cx="4860551" cy="595562"/>
          </a:xfrm>
          <a:prstGeom prst="rect">
            <a:avLst/>
          </a:prstGeom>
        </p:spPr>
      </p:pic>
      <p:pic>
        <p:nvPicPr>
          <p:cNvPr id="2050" name="Picture 2" descr="Photo of an ancient tablet showing the language of Ugariti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109" y="1178360"/>
            <a:ext cx="3436536" cy="2580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03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215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4928"/>
            <a:ext cx="9144000" cy="4658572"/>
          </a:xfrm>
          <a:prstGeom prst="rect">
            <a:avLst/>
          </a:prstGeom>
          <a:noFill/>
          <a:ln>
            <a:noFill/>
          </a:ln>
        </p:spPr>
      </p:pic>
      <p:sp>
        <p:nvSpPr>
          <p:cNvPr id="896" name="Google Shape;896;p51"/>
          <p:cNvSpPr txBox="1">
            <a:spLocks noGrp="1"/>
          </p:cNvSpPr>
          <p:nvPr>
            <p:ph type="subTitle" idx="1"/>
          </p:nvPr>
        </p:nvSpPr>
        <p:spPr>
          <a:xfrm>
            <a:off x="170822" y="1401150"/>
            <a:ext cx="4058328" cy="16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 smtClean="0">
                <a:solidFill>
                  <a:srgbClr val="507C89"/>
                </a:solidFill>
                <a:latin typeface="Squada One" panose="02000000000000000000" pitchFamily="2" charset="0"/>
              </a:rPr>
              <a:t>Personal Feedback:</a:t>
            </a:r>
          </a:p>
          <a:p>
            <a:pPr marL="0" indent="0">
              <a:buSzPts val="1100"/>
            </a:pPr>
            <a:r>
              <a:rPr lang="en-IN" dirty="0" smtClean="0">
                <a:solidFill>
                  <a:schemeClr val="accent2"/>
                </a:solidFill>
                <a:latin typeface="Squada One" panose="02000000000000000000" pitchFamily="2" charset="0"/>
              </a:rPr>
              <a:t>LinkedIn - </a:t>
            </a:r>
            <a:r>
              <a:rPr lang="en" dirty="0">
                <a:solidFill>
                  <a:schemeClr val="accent2"/>
                </a:solidFill>
                <a:latin typeface="Squada One" panose="02000000000000000000" pitchFamily="2" charset="0"/>
              </a:rPr>
              <a:t>Link in </a:t>
            </a:r>
            <a:r>
              <a:rPr lang="en" dirty="0" smtClean="0">
                <a:solidFill>
                  <a:schemeClr val="accent2"/>
                </a:solidFill>
                <a:latin typeface="Squada One" panose="02000000000000000000" pitchFamily="2" charset="0"/>
              </a:rPr>
              <a:t>Description</a:t>
            </a:r>
            <a:endParaRPr lang="en-IN" dirty="0" smtClean="0">
              <a:solidFill>
                <a:schemeClr val="accent2"/>
              </a:solidFill>
              <a:latin typeface="Squada One" panose="02000000000000000000" pitchFamily="2" charset="0"/>
            </a:endParaRPr>
          </a:p>
          <a:p>
            <a:pPr marL="0" lvl="0" indent="0">
              <a:buSzPts val="1100"/>
            </a:pPr>
            <a:r>
              <a:rPr lang="en-IN" dirty="0" smtClean="0">
                <a:solidFill>
                  <a:srgbClr val="507C89"/>
                </a:solidFill>
                <a:latin typeface="Squada One" panose="02000000000000000000" pitchFamily="2" charset="0"/>
              </a:rPr>
              <a:t>https</a:t>
            </a:r>
            <a:r>
              <a:rPr lang="en-IN" dirty="0">
                <a:solidFill>
                  <a:srgbClr val="507C89"/>
                </a:solidFill>
                <a:latin typeface="Squada One" panose="02000000000000000000" pitchFamily="2" charset="0"/>
              </a:rPr>
              <a:t>://www.linkedin.com/in/sanjay-kumar-a-p-4447801a5</a:t>
            </a:r>
            <a:r>
              <a:rPr lang="en-IN" dirty="0" smtClean="0">
                <a:solidFill>
                  <a:srgbClr val="507C89"/>
                </a:solidFill>
                <a:latin typeface="Squada One" panose="02000000000000000000" pitchFamily="2" charset="0"/>
              </a:rPr>
              <a:t>/</a:t>
            </a:r>
          </a:p>
          <a:p>
            <a:pPr marL="0" lvl="0" indent="0">
              <a:buSzPts val="1100"/>
            </a:pPr>
            <a:endParaRPr lang="en-IN" dirty="0">
              <a:latin typeface="Barlow" panose="00000500000000000000" pitchFamily="2" charset="0"/>
            </a:endParaRPr>
          </a:p>
          <a:p>
            <a:pPr marL="0" lvl="0" indent="0">
              <a:buSzPts val="1100"/>
            </a:pPr>
            <a:endParaRPr lang="en" dirty="0" smtClean="0">
              <a:latin typeface="Barlow" panose="000005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 smtClean="0">
                <a:solidFill>
                  <a:srgbClr val="FF0000"/>
                </a:solidFill>
                <a:latin typeface="Squada One" panose="02000000000000000000" pitchFamily="2" charset="0"/>
              </a:rPr>
              <a:t>www.pantechsolutions.net</a:t>
            </a:r>
            <a:endParaRPr dirty="0">
              <a:solidFill>
                <a:srgbClr val="FF0000"/>
              </a:solidFill>
              <a:latin typeface="Squada One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rlow" panose="00000500000000000000" pitchFamily="2" charset="0"/>
            </a:endParaRPr>
          </a:p>
        </p:txBody>
      </p:sp>
      <p:sp>
        <p:nvSpPr>
          <p:cNvPr id="897" name="Google Shape;897;p51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quada One" panose="02000000000000000000" pitchFamily="2" charset="0"/>
              </a:rPr>
              <a:t>Thanks!</a:t>
            </a:r>
            <a:endParaRPr dirty="0">
              <a:latin typeface="Squada One" panose="02000000000000000000" pitchFamily="2" charset="0"/>
            </a:endParaRPr>
          </a:p>
        </p:txBody>
      </p:sp>
      <p:sp>
        <p:nvSpPr>
          <p:cNvPr id="898" name="Google Shape;898;p51"/>
          <p:cNvSpPr/>
          <p:nvPr/>
        </p:nvSpPr>
        <p:spPr>
          <a:xfrm>
            <a:off x="6827250" y="183420"/>
            <a:ext cx="485700" cy="485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51"/>
          <p:cNvSpPr/>
          <p:nvPr/>
        </p:nvSpPr>
        <p:spPr>
          <a:xfrm>
            <a:off x="7427316" y="183420"/>
            <a:ext cx="485700" cy="485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51"/>
          <p:cNvSpPr/>
          <p:nvPr/>
        </p:nvSpPr>
        <p:spPr>
          <a:xfrm>
            <a:off x="8027382" y="183420"/>
            <a:ext cx="485700" cy="485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51"/>
          <p:cNvSpPr/>
          <p:nvPr/>
        </p:nvSpPr>
        <p:spPr>
          <a:xfrm>
            <a:off x="6989626" y="302705"/>
            <a:ext cx="161005" cy="387906"/>
          </a:xfrm>
          <a:custGeom>
            <a:avLst/>
            <a:gdLst/>
            <a:ahLst/>
            <a:cxnLst/>
            <a:rect l="l" t="t" r="r" b="b"/>
            <a:pathLst>
              <a:path w="6527" h="15727" extrusionOk="0">
                <a:moveTo>
                  <a:pt x="4957" y="1"/>
                </a:moveTo>
                <a:cubicBezTo>
                  <a:pt x="4645" y="1"/>
                  <a:pt x="4336" y="24"/>
                  <a:pt x="4028" y="69"/>
                </a:cubicBezTo>
                <a:cubicBezTo>
                  <a:pt x="2588" y="280"/>
                  <a:pt x="1700" y="890"/>
                  <a:pt x="1675" y="2250"/>
                </a:cubicBezTo>
                <a:lnTo>
                  <a:pt x="1675" y="5040"/>
                </a:lnTo>
                <a:cubicBezTo>
                  <a:pt x="1675" y="5348"/>
                  <a:pt x="1426" y="5599"/>
                  <a:pt x="1118" y="5599"/>
                </a:cubicBezTo>
                <a:lnTo>
                  <a:pt x="0" y="5599"/>
                </a:lnTo>
                <a:lnTo>
                  <a:pt x="0" y="6715"/>
                </a:lnTo>
                <a:lnTo>
                  <a:pt x="1118" y="6715"/>
                </a:lnTo>
                <a:cubicBezTo>
                  <a:pt x="1426" y="6715"/>
                  <a:pt x="1675" y="6965"/>
                  <a:pt x="1675" y="7274"/>
                </a:cubicBezTo>
                <a:lnTo>
                  <a:pt x="1675" y="15727"/>
                </a:lnTo>
                <a:lnTo>
                  <a:pt x="3352" y="15727"/>
                </a:lnTo>
                <a:lnTo>
                  <a:pt x="3352" y="7274"/>
                </a:lnTo>
                <a:cubicBezTo>
                  <a:pt x="3352" y="6965"/>
                  <a:pt x="3602" y="6715"/>
                  <a:pt x="3910" y="6715"/>
                </a:cubicBezTo>
                <a:lnTo>
                  <a:pt x="5709" y="6715"/>
                </a:lnTo>
                <a:lnTo>
                  <a:pt x="5987" y="5599"/>
                </a:lnTo>
                <a:lnTo>
                  <a:pt x="3910" y="5599"/>
                </a:lnTo>
                <a:cubicBezTo>
                  <a:pt x="3602" y="5599"/>
                  <a:pt x="3352" y="5348"/>
                  <a:pt x="3352" y="5040"/>
                </a:cubicBezTo>
                <a:lnTo>
                  <a:pt x="3352" y="3253"/>
                </a:lnTo>
                <a:cubicBezTo>
                  <a:pt x="3352" y="2316"/>
                  <a:pt x="3942" y="1677"/>
                  <a:pt x="4968" y="1504"/>
                </a:cubicBezTo>
                <a:cubicBezTo>
                  <a:pt x="5157" y="1473"/>
                  <a:pt x="5339" y="1460"/>
                  <a:pt x="5511" y="1460"/>
                </a:cubicBezTo>
                <a:cubicBezTo>
                  <a:pt x="5810" y="1460"/>
                  <a:pt x="6082" y="1498"/>
                  <a:pt x="6324" y="1546"/>
                </a:cubicBezTo>
                <a:lnTo>
                  <a:pt x="6526" y="182"/>
                </a:lnTo>
                <a:cubicBezTo>
                  <a:pt x="5988" y="62"/>
                  <a:pt x="5468" y="1"/>
                  <a:pt x="4957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2" name="Google Shape;902;p51"/>
          <p:cNvGrpSpPr/>
          <p:nvPr/>
        </p:nvGrpSpPr>
        <p:grpSpPr>
          <a:xfrm>
            <a:off x="7547880" y="297186"/>
            <a:ext cx="258143" cy="258148"/>
            <a:chOff x="935197" y="1793977"/>
            <a:chExt cx="256451" cy="256430"/>
          </a:xfrm>
        </p:grpSpPr>
        <p:sp>
          <p:nvSpPr>
            <p:cNvPr id="903" name="Google Shape;903;p51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51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5" name="Google Shape;905;p51"/>
          <p:cNvSpPr/>
          <p:nvPr/>
        </p:nvSpPr>
        <p:spPr>
          <a:xfrm>
            <a:off x="8139057" y="317530"/>
            <a:ext cx="291610" cy="237839"/>
          </a:xfrm>
          <a:custGeom>
            <a:avLst/>
            <a:gdLst/>
            <a:ahLst/>
            <a:cxnLst/>
            <a:rect l="l" t="t" r="r" b="b"/>
            <a:pathLst>
              <a:path w="19122" h="15596" extrusionOk="0">
                <a:moveTo>
                  <a:pt x="12981" y="0"/>
                </a:moveTo>
                <a:cubicBezTo>
                  <a:pt x="12091" y="0"/>
                  <a:pt x="10821" y="352"/>
                  <a:pt x="9915" y="1352"/>
                </a:cubicBezTo>
                <a:cubicBezTo>
                  <a:pt x="9203" y="2141"/>
                  <a:pt x="8847" y="3174"/>
                  <a:pt x="8856" y="4430"/>
                </a:cubicBezTo>
                <a:cubicBezTo>
                  <a:pt x="6243" y="4110"/>
                  <a:pt x="4101" y="2933"/>
                  <a:pt x="2323" y="846"/>
                </a:cubicBezTo>
                <a:cubicBezTo>
                  <a:pt x="2216" y="723"/>
                  <a:pt x="2064" y="650"/>
                  <a:pt x="1902" y="650"/>
                </a:cubicBezTo>
                <a:cubicBezTo>
                  <a:pt x="1875" y="650"/>
                  <a:pt x="1848" y="652"/>
                  <a:pt x="1820" y="656"/>
                </a:cubicBezTo>
                <a:cubicBezTo>
                  <a:pt x="1631" y="683"/>
                  <a:pt x="1468" y="805"/>
                  <a:pt x="1391" y="977"/>
                </a:cubicBezTo>
                <a:cubicBezTo>
                  <a:pt x="695" y="2512"/>
                  <a:pt x="701" y="3895"/>
                  <a:pt x="1403" y="5113"/>
                </a:cubicBezTo>
                <a:cubicBezTo>
                  <a:pt x="1389" y="5111"/>
                  <a:pt x="1374" y="5111"/>
                  <a:pt x="1360" y="5111"/>
                </a:cubicBezTo>
                <a:cubicBezTo>
                  <a:pt x="1076" y="5111"/>
                  <a:pt x="803" y="5375"/>
                  <a:pt x="824" y="5707"/>
                </a:cubicBezTo>
                <a:cubicBezTo>
                  <a:pt x="916" y="7101"/>
                  <a:pt x="1428" y="8182"/>
                  <a:pt x="2351" y="8934"/>
                </a:cubicBezTo>
                <a:cubicBezTo>
                  <a:pt x="2176" y="9073"/>
                  <a:pt x="2102" y="9307"/>
                  <a:pt x="2164" y="9524"/>
                </a:cubicBezTo>
                <a:cubicBezTo>
                  <a:pt x="2456" y="10535"/>
                  <a:pt x="3310" y="11633"/>
                  <a:pt x="4615" y="12155"/>
                </a:cubicBezTo>
                <a:cubicBezTo>
                  <a:pt x="3657" y="12655"/>
                  <a:pt x="2516" y="12903"/>
                  <a:pt x="1345" y="12903"/>
                </a:cubicBezTo>
                <a:cubicBezTo>
                  <a:pt x="1111" y="12903"/>
                  <a:pt x="876" y="12893"/>
                  <a:pt x="641" y="12873"/>
                </a:cubicBezTo>
                <a:cubicBezTo>
                  <a:pt x="628" y="12872"/>
                  <a:pt x="615" y="12872"/>
                  <a:pt x="603" y="12872"/>
                </a:cubicBezTo>
                <a:cubicBezTo>
                  <a:pt x="362" y="12872"/>
                  <a:pt x="155" y="13031"/>
                  <a:pt x="78" y="13266"/>
                </a:cubicBezTo>
                <a:cubicBezTo>
                  <a:pt x="0" y="13512"/>
                  <a:pt x="113" y="13788"/>
                  <a:pt x="334" y="13922"/>
                </a:cubicBezTo>
                <a:cubicBezTo>
                  <a:pt x="1162" y="14423"/>
                  <a:pt x="3243" y="15596"/>
                  <a:pt x="6294" y="15596"/>
                </a:cubicBezTo>
                <a:cubicBezTo>
                  <a:pt x="14568" y="15596"/>
                  <a:pt x="17244" y="8279"/>
                  <a:pt x="17244" y="4736"/>
                </a:cubicBezTo>
                <a:cubicBezTo>
                  <a:pt x="17241" y="4515"/>
                  <a:pt x="17243" y="4541"/>
                  <a:pt x="17230" y="4426"/>
                </a:cubicBezTo>
                <a:cubicBezTo>
                  <a:pt x="17250" y="4403"/>
                  <a:pt x="17326" y="4347"/>
                  <a:pt x="17386" y="4301"/>
                </a:cubicBezTo>
                <a:cubicBezTo>
                  <a:pt x="17696" y="4067"/>
                  <a:pt x="18237" y="3680"/>
                  <a:pt x="18983" y="2590"/>
                </a:cubicBezTo>
                <a:cubicBezTo>
                  <a:pt x="19121" y="2386"/>
                  <a:pt x="19111" y="2118"/>
                  <a:pt x="18957" y="1925"/>
                </a:cubicBezTo>
                <a:cubicBezTo>
                  <a:pt x="18840" y="1779"/>
                  <a:pt x="18708" y="1722"/>
                  <a:pt x="18558" y="1722"/>
                </a:cubicBezTo>
                <a:cubicBezTo>
                  <a:pt x="18451" y="1722"/>
                  <a:pt x="18336" y="1751"/>
                  <a:pt x="18212" y="1799"/>
                </a:cubicBezTo>
                <a:cubicBezTo>
                  <a:pt x="18352" y="1553"/>
                  <a:pt x="18467" y="1291"/>
                  <a:pt x="18559" y="1014"/>
                </a:cubicBezTo>
                <a:cubicBezTo>
                  <a:pt x="18631" y="800"/>
                  <a:pt x="18553" y="614"/>
                  <a:pt x="18382" y="465"/>
                </a:cubicBezTo>
                <a:cubicBezTo>
                  <a:pt x="18282" y="379"/>
                  <a:pt x="18151" y="335"/>
                  <a:pt x="18020" y="335"/>
                </a:cubicBezTo>
                <a:cubicBezTo>
                  <a:pt x="17928" y="335"/>
                  <a:pt x="17837" y="356"/>
                  <a:pt x="17754" y="398"/>
                </a:cubicBezTo>
                <a:cubicBezTo>
                  <a:pt x="16848" y="856"/>
                  <a:pt x="16172" y="1054"/>
                  <a:pt x="15873" y="1113"/>
                </a:cubicBezTo>
                <a:cubicBezTo>
                  <a:pt x="15090" y="395"/>
                  <a:pt x="14251" y="0"/>
                  <a:pt x="129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750;p44"/>
          <p:cNvSpPr txBox="1">
            <a:spLocks/>
          </p:cNvSpPr>
          <p:nvPr/>
        </p:nvSpPr>
        <p:spPr>
          <a:xfrm>
            <a:off x="5735248" y="900123"/>
            <a:ext cx="3134185" cy="62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800"/>
              <a:buFont typeface="Fira Sans Condensed ExtraBold"/>
              <a:buNone/>
              <a:defRPr sz="4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pPr algn="ctr"/>
            <a:r>
              <a:rPr lang="en-IN" sz="3200" dirty="0" smtClean="0">
                <a:latin typeface="Squada One" panose="02000000000000000000" charset="0"/>
              </a:rPr>
              <a:t>Tomorrow session</a:t>
            </a:r>
            <a:endParaRPr lang="en-IN" sz="3200" dirty="0">
              <a:latin typeface="Squada One" panose="02000000000000000000" charset="0"/>
            </a:endParaRPr>
          </a:p>
        </p:txBody>
      </p:sp>
      <p:sp>
        <p:nvSpPr>
          <p:cNvPr id="15" name="Google Shape;751;p44"/>
          <p:cNvSpPr txBox="1">
            <a:spLocks/>
          </p:cNvSpPr>
          <p:nvPr/>
        </p:nvSpPr>
        <p:spPr>
          <a:xfrm>
            <a:off x="5980353" y="1522725"/>
            <a:ext cx="2893925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0" indent="0" algn="ctr">
              <a:spcAft>
                <a:spcPts val="1600"/>
              </a:spcAft>
            </a:pPr>
            <a:r>
              <a:rPr lang="en-IN" sz="1400" dirty="0" smtClean="0">
                <a:latin typeface="Squada One" panose="02000000000000000000" pitchFamily="2" charset="0"/>
              </a:rPr>
              <a:t>License plate recognition</a:t>
            </a:r>
            <a:endParaRPr lang="en-IN" sz="1400" dirty="0" smtClean="0">
              <a:latin typeface="Squada On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90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inical Case in Neurolog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B9D9A"/>
      </a:accent1>
      <a:accent2>
        <a:srgbClr val="E17C78"/>
      </a:accent2>
      <a:accent3>
        <a:srgbClr val="CF6965"/>
      </a:accent3>
      <a:accent4>
        <a:srgbClr val="E7E7E7"/>
      </a:accent4>
      <a:accent5>
        <a:srgbClr val="B7B7B7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4753</TotalTime>
  <Words>384</Words>
  <Application>Microsoft Office PowerPoint</Application>
  <PresentationFormat>On-screen Show (16:9)</PresentationFormat>
  <Paragraphs>77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Fira Sans Condensed ExtraBold</vt:lpstr>
      <vt:lpstr>Barlow</vt:lpstr>
      <vt:lpstr>Arial</vt:lpstr>
      <vt:lpstr>Squada One</vt:lpstr>
      <vt:lpstr>Fira Sans Condensed</vt:lpstr>
      <vt:lpstr>Clinical Case in Neurology by Slidesgo</vt:lpstr>
      <vt:lpstr>AI Master Class series – Day 18</vt:lpstr>
      <vt:lpstr>Day-18 Agenda.</vt:lpstr>
      <vt:lpstr>Vehicle detection system.</vt:lpstr>
      <vt:lpstr>Block Diagram – Workflow of Vehicle detection system.</vt:lpstr>
      <vt:lpstr>! PRACTICAL SESSION !</vt:lpstr>
      <vt:lpstr>PowerPoint Presentation</vt:lpstr>
      <vt:lpstr>AI News – Day 18.  2020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Clinical Case in Neurology</dc:title>
  <dc:creator>Sanjay D Champ</dc:creator>
  <cp:lastModifiedBy>ADMIN</cp:lastModifiedBy>
  <cp:revision>399</cp:revision>
  <dcterms:modified xsi:type="dcterms:W3CDTF">2020-10-22T10:10:44Z</dcterms:modified>
</cp:coreProperties>
</file>