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07"/>
    <p:restoredTop sz="94620"/>
  </p:normalViewPr>
  <p:slideViewPr>
    <p:cSldViewPr snapToGrid="0" snapToObjects="1">
      <p:cViewPr varScale="1">
        <p:scale>
          <a:sx n="85" d="100"/>
          <a:sy n="85" d="100"/>
        </p:scale>
        <p:origin x="60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82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 with the postal metaphor and the promise: secure, permissionless cross-chain messaging in under 15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Executors are replaceable; delivery is permissionless.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Choose strict only when business logic demands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Options steer gas for lzReceive/lzCompose, ordered execution, and native drop. Apps can enforce minimums; users can top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Say all four in one sweep; these are the guarantees.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Only the Endpoint can invoke; only messages from trusted peers are accepted. Then your app logic runs.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Invite 1–2 questions; timebox 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Point to docs and examples for deeper dives.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Set expectations: high-level, accurate, on-time. Point to images for mental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it crisp—what they’ll walk away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Metaphor anchors the rest of the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Name each role. Emphasize immutable endpoint + lossless channel; send/receive libraries; DVNs; permissionless executors; OApp peers.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what devs actually interact with: _lzSend and _lzReceive. Everything else is plumbing.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separation of message vs options; exactly-once starts with channel bookkeeping.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Nobody calls DVNs; they watch and attest.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Permissionless commit is one of the censorship-resistance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F012-FF24-4D45-BBF1-30847EF11640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7C03-F098-6B41-AEAA-6B9079FA0169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FBFE-0226-8E44-9BF0-7EFACDDF2D5C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5C63D-7820-C746-AD25-B4F822613465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AF55-1072-8B47-B371-C364F52193F6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1B0C-B534-AE4E-A72A-5337822055C7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6F98-D7FB-0643-AD0E-7FFAB3FE76BD}" type="datetime1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C4553-5946-7049-AC30-28EDD72AF5E6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8C6B-7A84-8645-9F72-C033BCE534A5}" type="datetime1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DCD6-224E-984F-B177-F1FB69586576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0738-FB89-FA4E-8EA6-E32306184074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2EAC5-D58D-8C4B-8F9F-61F2B7969269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ogiti.github.io/2025/09/23/LayerZero-Journey-Cross-Chain-Message-V2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 err="1"/>
              <a:t>LayerZero</a:t>
            </a:r>
            <a:r>
              <a:rPr lang="en-US" sz="4900" dirty="0"/>
              <a:t> - The Journey of a Cross-Chain Message (V2) </a:t>
            </a:r>
            <a:br>
              <a:rPr lang="en-US" sz="4900" dirty="0"/>
            </a:br>
            <a:r>
              <a:rPr lang="en-US" sz="2800" dirty="0"/>
              <a:t>Universal Postal Service of Blockchains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How a </a:t>
            </a:r>
            <a:r>
              <a:rPr lang="en-US" sz="2000" dirty="0" err="1"/>
              <a:t>LayerZero</a:t>
            </a:r>
            <a:r>
              <a:rPr lang="en-US" sz="2000" dirty="0"/>
              <a:t> message travels: send → verify → commit → deliver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FE023F-5B45-D555-2B8D-22705AAC157D}"/>
              </a:ext>
            </a:extLst>
          </p:cNvPr>
          <p:cNvSpPr txBox="1"/>
          <p:nvPr/>
        </p:nvSpPr>
        <p:spPr>
          <a:xfrm>
            <a:off x="1978702" y="6460761"/>
            <a:ext cx="461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Nagu Thogiti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545D9-CFE6-1A45-751D-581D89B4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Step 3 — Customs Check-in (Destination)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Anyone submits the quorum proof to Endpoint to `commitVerified`</a:t>
            </a:r>
          </a:p>
          <a:p>
            <a:r>
              <a:t>Receive library enforces DVN config and thresholds</a:t>
            </a:r>
          </a:p>
          <a:p>
            <a:r>
              <a:t>Endpoint records verified nonce → payloadHash in lossless channel</a:t>
            </a:r>
          </a:p>
          <a:p>
            <a:r>
              <a:t>Status: Verified (eligible for delivery)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57D26-900B-0496-7142-C1002144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Step 4 — Last-Mile Delivery (Destination)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Anyone funds gas/value to deliver</a:t>
            </a:r>
          </a:p>
          <a:p>
            <a:r>
              <a:t>Endpoint invokes receiver’s `lzReceive(...)` → your `_lzReceive(...)`</a:t>
            </a:r>
          </a:p>
          <a:p>
            <a:r>
              <a:t>If options included follow-ups, Endpoint later calls `lzCompose(...)`</a:t>
            </a:r>
          </a:p>
          <a:p>
            <a:r>
              <a:t>Status: Delivered (app logic executed)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00CC5-05C3-AE0E-D1F6-17CFA62C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dirty="0"/>
              <a:t>Step 5 —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Default (lazy): failed n doesn’t block n+1 once both are verified</a:t>
            </a:r>
          </a:p>
          <a:p>
            <a:r>
              <a:t>Strict FIFO (opt-in): ordered execution in options holds n+1 until n executes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8EA23-0C0F-1147-0C1D-C3DEF4B0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Options = Your Handling Instructions</a:t>
            </a:r>
          </a:p>
        </p:txBody>
      </p:sp>
      <p:pic>
        <p:nvPicPr>
          <p:cNvPr id="3" name="Picture 2" descr="LayerZero-V2-Message-Op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7" y="1565262"/>
            <a:ext cx="5085525" cy="37251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9D1AB-4EFA-B92E-9E9B-C20D1E9E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Properties (why the </a:t>
            </a:r>
            <a:r>
              <a:rPr dirty="0" err="1"/>
              <a:t>LayerZero</a:t>
            </a:r>
            <a:r>
              <a:rPr dirty="0"/>
              <a:t> network works)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Exactly-once per pathway</a:t>
            </a:r>
          </a:p>
          <a:p>
            <a:pPr lvl="1"/>
            <a:r>
              <a:t>Gapless nonces + payloadHash in lossless channel; clean audit trail</a:t>
            </a:r>
          </a:p>
          <a:p>
            <a:r>
              <a:t>Censorship-resistant</a:t>
            </a:r>
          </a:p>
          <a:p>
            <a:pPr lvl="1"/>
            <a:r>
              <a:t>DVN quorum + permissionless commitVerified and delivery</a:t>
            </a:r>
          </a:p>
          <a:p>
            <a:r>
              <a:t>Operationally resilient</a:t>
            </a:r>
          </a:p>
          <a:p>
            <a:pPr lvl="1"/>
            <a:r>
              <a:t>Executors are replaceable; anyone can retry with more gas/options</a:t>
            </a:r>
          </a:p>
          <a:p>
            <a:r>
              <a:t>Simple control surface</a:t>
            </a:r>
          </a:p>
          <a:p>
            <a:pPr lvl="1"/>
            <a:r>
              <a:t>`options` tunes gas, ordering, native drops, compose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53606-D972-97C2-B5A5-54F3EBC5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Receiver Gatekeeping (who can ring the doorbell?)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2434"/>
            <a:ext cx="822960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 dirty="0">
                <a:latin typeface="Courier New"/>
              </a:rPr>
              <a:t>function </a:t>
            </a:r>
            <a:r>
              <a:rPr sz="1600" dirty="0" err="1">
                <a:latin typeface="Courier New"/>
              </a:rPr>
              <a:t>lzReceive</a:t>
            </a:r>
            <a:r>
              <a:rPr sz="1600" dirty="0">
                <a:latin typeface="Courier New"/>
              </a:rPr>
              <a:t>(
  Origin </a:t>
            </a:r>
            <a:r>
              <a:rPr sz="1600" dirty="0" err="1">
                <a:latin typeface="Courier New"/>
              </a:rPr>
              <a:t>calldata</a:t>
            </a:r>
            <a:r>
              <a:rPr sz="1600" dirty="0">
                <a:latin typeface="Courier New"/>
              </a:rPr>
              <a:t> _origin,
  bytes32 _</a:t>
            </a:r>
            <a:r>
              <a:rPr sz="1600" dirty="0" err="1">
                <a:latin typeface="Courier New"/>
              </a:rPr>
              <a:t>guid</a:t>
            </a:r>
            <a:r>
              <a:rPr sz="1600" dirty="0">
                <a:latin typeface="Courier New"/>
              </a:rPr>
              <a:t>,
  bytes </a:t>
            </a:r>
            <a:r>
              <a:rPr sz="1600" dirty="0" err="1">
                <a:latin typeface="Courier New"/>
              </a:rPr>
              <a:t>calldata</a:t>
            </a:r>
            <a:r>
              <a:rPr sz="1600" dirty="0">
                <a:latin typeface="Courier New"/>
              </a:rPr>
              <a:t> _message,
  address _executor,
  bytes </a:t>
            </a:r>
            <a:r>
              <a:rPr sz="1600" dirty="0" err="1">
                <a:latin typeface="Courier New"/>
              </a:rPr>
              <a:t>calldata</a:t>
            </a:r>
            <a:r>
              <a:rPr sz="1600" dirty="0">
                <a:latin typeface="Courier New"/>
              </a:rPr>
              <a:t> _</a:t>
            </a:r>
            <a:r>
              <a:rPr sz="1600" dirty="0" err="1">
                <a:latin typeface="Courier New"/>
              </a:rPr>
              <a:t>extraData</a:t>
            </a:r>
            <a:r>
              <a:rPr sz="1600" dirty="0">
                <a:latin typeface="Courier New"/>
              </a:rPr>
              <a:t>
) public payable {
  if (address(endpoint) != </a:t>
            </a:r>
            <a:r>
              <a:rPr sz="1600" dirty="0" err="1">
                <a:latin typeface="Courier New"/>
              </a:rPr>
              <a:t>msg.sender</a:t>
            </a:r>
            <a:r>
              <a:rPr sz="1600" dirty="0">
                <a:latin typeface="Courier New"/>
              </a:rPr>
              <a:t>) revert </a:t>
            </a:r>
            <a:r>
              <a:rPr sz="1600" dirty="0" err="1">
                <a:latin typeface="Courier New"/>
              </a:rPr>
              <a:t>OnlyEndpoint</a:t>
            </a:r>
            <a:r>
              <a:rPr sz="1600" dirty="0">
                <a:latin typeface="Courier New"/>
              </a:rPr>
              <a:t>(</a:t>
            </a:r>
            <a:r>
              <a:rPr sz="1600" dirty="0" err="1">
                <a:latin typeface="Courier New"/>
              </a:rPr>
              <a:t>msg.sender</a:t>
            </a:r>
            <a:r>
              <a:rPr sz="1600" dirty="0">
                <a:latin typeface="Courier New"/>
              </a:rPr>
              <a:t>);
  if (_</a:t>
            </a:r>
            <a:r>
              <a:rPr sz="1600" dirty="0" err="1">
                <a:latin typeface="Courier New"/>
              </a:rPr>
              <a:t>getPeerOrRevert</a:t>
            </a:r>
            <a:r>
              <a:rPr sz="1600" dirty="0">
                <a:latin typeface="Courier New"/>
              </a:rPr>
              <a:t>(_</a:t>
            </a:r>
            <a:r>
              <a:rPr sz="1600" dirty="0" err="1">
                <a:latin typeface="Courier New"/>
              </a:rPr>
              <a:t>origin.srcEid</a:t>
            </a:r>
            <a:r>
              <a:rPr sz="1600" dirty="0">
                <a:latin typeface="Courier New"/>
              </a:rPr>
              <a:t>) != _</a:t>
            </a:r>
            <a:r>
              <a:rPr sz="1600" dirty="0" err="1">
                <a:latin typeface="Courier New"/>
              </a:rPr>
              <a:t>origin.sender</a:t>
            </a:r>
            <a:r>
              <a:rPr sz="1600" dirty="0">
                <a:latin typeface="Courier New"/>
              </a:rPr>
              <a:t>) revert </a:t>
            </a:r>
            <a:r>
              <a:rPr sz="1600" dirty="0" err="1">
                <a:latin typeface="Courier New"/>
              </a:rPr>
              <a:t>OnlyPeer</a:t>
            </a:r>
            <a:r>
              <a:rPr sz="1600" dirty="0">
                <a:latin typeface="Courier New"/>
              </a:rPr>
              <a:t>(_</a:t>
            </a:r>
            <a:r>
              <a:rPr sz="1600" dirty="0" err="1">
                <a:latin typeface="Courier New"/>
              </a:rPr>
              <a:t>origin.srcEid</a:t>
            </a:r>
            <a:r>
              <a:rPr sz="1600" dirty="0">
                <a:latin typeface="Courier New"/>
              </a:rPr>
              <a:t>, _</a:t>
            </a:r>
            <a:r>
              <a:rPr sz="1600" dirty="0" err="1">
                <a:latin typeface="Courier New"/>
              </a:rPr>
              <a:t>origin.sender</a:t>
            </a:r>
            <a:r>
              <a:rPr sz="1600" dirty="0">
                <a:latin typeface="Courier New"/>
              </a:rPr>
              <a:t>);
  _</a:t>
            </a:r>
            <a:r>
              <a:rPr sz="1600" dirty="0" err="1">
                <a:latin typeface="Courier New"/>
              </a:rPr>
              <a:t>lzReceive</a:t>
            </a:r>
            <a:r>
              <a:rPr sz="1600" dirty="0">
                <a:latin typeface="Courier New"/>
              </a:rPr>
              <a:t>(_origin, _</a:t>
            </a:r>
            <a:r>
              <a:rPr sz="1600" dirty="0" err="1">
                <a:latin typeface="Courier New"/>
              </a:rPr>
              <a:t>guid</a:t>
            </a:r>
            <a:r>
              <a:rPr sz="1600" dirty="0">
                <a:latin typeface="Courier New"/>
              </a:rPr>
              <a:t>, _message, _executor, _</a:t>
            </a:r>
            <a:r>
              <a:rPr sz="1600" dirty="0" err="1">
                <a:latin typeface="Courier New"/>
              </a:rPr>
              <a:t>extraData</a:t>
            </a:r>
            <a:r>
              <a:rPr sz="1600" dirty="0">
                <a:latin typeface="Courier New"/>
              </a:rPr>
              <a:t>);
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7E03F-F964-9E51-0EAA-DCD5E593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dirty="0"/>
              <a:t>Quick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Is there a relayer?</a:t>
            </a:r>
          </a:p>
          <a:p>
            <a:pPr lvl="1"/>
            <a:r>
              <a:t>In V2 it’s split: DVNs verify; Executors (or anyone) deliver.</a:t>
            </a:r>
          </a:p>
          <a:p>
            <a:r>
              <a:t>Who contacts DVNs?</a:t>
            </a:r>
          </a:p>
          <a:p>
            <a:pPr lvl="1"/>
            <a:r>
              <a:t>No one—DVNs watch; a third party submits the quorum proof on the destination chain.</a:t>
            </a:r>
          </a:p>
          <a:p>
            <a:r>
              <a:t>Why permissionless delivery?</a:t>
            </a:r>
          </a:p>
          <a:p>
            <a:pPr lvl="1"/>
            <a:r>
              <a:t>Removes last-mile chokepoints; anyone can retry.</a:t>
            </a:r>
          </a:p>
          <a:p>
            <a:r>
              <a:t>When to enable strict ordering?</a:t>
            </a:r>
          </a:p>
          <a:p>
            <a:pPr lvl="1"/>
            <a:r>
              <a:t>When business logic needs FIFO; default lazy aids liveness.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20C11-1FF8-EE0C-8141-C53BCE89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LayerZero Docs — https://docs.layerzero.network/v2</a:t>
            </a:r>
          </a:p>
          <a:p>
            <a:r>
              <a:t>Sample Examples — https://github.com/LayerZero-Labs/devtools/tree/main/examples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0590B-291D-E2E4-547A-9844F7D4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463-5CCD-AD14-1E9F-1C194356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19A5-ABA3-927B-901D-EDD2B385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layerzero.network</a:t>
            </a:r>
            <a:r>
              <a:rPr lang="en-US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2C0B9-9AF3-9447-3D67-96CBE527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3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Short presentation of </a:t>
            </a:r>
            <a:r>
              <a:rPr dirty="0" err="1"/>
              <a:t>LayerZero's</a:t>
            </a:r>
            <a:r>
              <a:rPr dirty="0"/>
              <a:t> cross-chain message journey</a:t>
            </a:r>
          </a:p>
          <a:p>
            <a:r>
              <a:rPr dirty="0"/>
              <a:t>Structured like slides with accompanying </a:t>
            </a:r>
            <a:r>
              <a:rPr dirty="0">
                <a:hlinkClick r:id="rId3"/>
              </a:rPr>
              <a:t>speaker notes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0246F-60C9-EE52-74F8-2CC91A21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Learning Intentions &amp;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Learning Intentions</a:t>
            </a:r>
          </a:p>
          <a:p>
            <a:pPr lvl="1"/>
            <a:r>
              <a:rPr dirty="0"/>
              <a:t>Understand </a:t>
            </a:r>
            <a:r>
              <a:rPr dirty="0" err="1"/>
              <a:t>LayerZero</a:t>
            </a:r>
            <a:r>
              <a:rPr dirty="0"/>
              <a:t> V2’s secure cross-chain flow</a:t>
            </a:r>
          </a:p>
          <a:p>
            <a:pPr lvl="1"/>
            <a:r>
              <a:rPr dirty="0"/>
              <a:t>Trace send → verify → commit → deliver</a:t>
            </a:r>
          </a:p>
          <a:p>
            <a:pPr lvl="1"/>
            <a:r>
              <a:rPr dirty="0"/>
              <a:t>Know roles: Endpoint, Libraries, DVNs, Executors, </a:t>
            </a:r>
            <a:r>
              <a:rPr dirty="0" err="1"/>
              <a:t>OApp</a:t>
            </a:r>
            <a:endParaRPr dirty="0"/>
          </a:p>
          <a:p>
            <a:r>
              <a:rPr dirty="0"/>
              <a:t>Success Criteria</a:t>
            </a:r>
          </a:p>
          <a:p>
            <a:pPr lvl="1"/>
            <a:r>
              <a:rPr dirty="0"/>
              <a:t>Narrate the journey like a parcel abroad</a:t>
            </a:r>
          </a:p>
          <a:p>
            <a:pPr lvl="1"/>
            <a:r>
              <a:rPr dirty="0"/>
              <a:t>Explain who does what and why it’s permissionless</a:t>
            </a:r>
          </a:p>
          <a:p>
            <a:pPr lvl="1"/>
            <a:r>
              <a:rPr dirty="0"/>
              <a:t>Choose sane options and DVN quorums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4273F-394E-18E8-9F96-09F4832E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dirty="0" err="1"/>
              <a:t>LayerZero</a:t>
            </a:r>
            <a:r>
              <a:rPr dirty="0"/>
              <a:t> — A Universal Postal Service for Blockchains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Chains = countries (VM, consensus, gas)</a:t>
            </a:r>
          </a:p>
          <a:p>
            <a:r>
              <a:t>Endpoint V2 = post office (per chain)</a:t>
            </a:r>
          </a:p>
          <a:p>
            <a:r>
              <a:t>DVNs = independent inspectors (off-chain)</a:t>
            </a:r>
          </a:p>
          <a:p>
            <a:r>
              <a:t>Quorum proof = customs stamp bundle (on-chain)</a:t>
            </a:r>
          </a:p>
          <a:p>
            <a:r>
              <a:t>Executor/anyone = courier (last-mile delivery)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560BD-6C23-3C69-6718-DD5E566B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The Cast (</a:t>
            </a:r>
            <a:r>
              <a:rPr dirty="0" err="1"/>
              <a:t>LayerZero</a:t>
            </a:r>
            <a:r>
              <a:rPr dirty="0"/>
              <a:t> V2 Components)</a:t>
            </a:r>
          </a:p>
        </p:txBody>
      </p:sp>
      <p:pic>
        <p:nvPicPr>
          <p:cNvPr id="3" name="Picture 2" descr="LayerZero-V2-Components-Message-Journe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31" y="3123950"/>
            <a:ext cx="8229600" cy="16877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9DD3B-4F0D-E159-740C-E2DD62E8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dirty="0"/>
              <a:t>Components (at a glance)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Endpoint V2 (immutable)</a:t>
            </a:r>
          </a:p>
          <a:p>
            <a:pPr lvl="1"/>
            <a:r>
              <a:rPr sz="1600" dirty="0"/>
              <a:t>Lossless channel: gapless nonces + </a:t>
            </a:r>
            <a:r>
              <a:rPr sz="1600" dirty="0" err="1"/>
              <a:t>payloadHash</a:t>
            </a:r>
            <a:r>
              <a:rPr sz="1600" dirty="0"/>
              <a:t>; audit-friendly</a:t>
            </a:r>
          </a:p>
          <a:p>
            <a:r>
              <a:rPr sz="1800" dirty="0"/>
              <a:t>Message Libraries (SendUln302 / ReceiveUln302)</a:t>
            </a:r>
          </a:p>
          <a:p>
            <a:pPr lvl="1"/>
            <a:r>
              <a:rPr sz="1600" dirty="0"/>
              <a:t>Standardize packets; route options to off-chain executors</a:t>
            </a:r>
          </a:p>
          <a:p>
            <a:r>
              <a:rPr sz="1800" dirty="0"/>
              <a:t>Message Send Library</a:t>
            </a:r>
          </a:p>
          <a:p>
            <a:pPr lvl="1"/>
            <a:r>
              <a:rPr sz="1600" dirty="0"/>
              <a:t>Encode outbound packet; quote fees from options; emit events for DVNs/executors</a:t>
            </a:r>
          </a:p>
          <a:p>
            <a:r>
              <a:rPr sz="1800" dirty="0"/>
              <a:t>Message Receive Library</a:t>
            </a:r>
          </a:p>
          <a:p>
            <a:pPr lvl="1"/>
            <a:r>
              <a:rPr sz="1600" dirty="0"/>
              <a:t>Decode inbound packet; enforce DVN quorum; commit verified </a:t>
            </a:r>
            <a:r>
              <a:rPr sz="1600" dirty="0" err="1"/>
              <a:t>nonce→payloadHash</a:t>
            </a:r>
            <a:endParaRPr sz="1600" dirty="0"/>
          </a:p>
          <a:p>
            <a:r>
              <a:rPr sz="1800" dirty="0"/>
              <a:t>DVNs</a:t>
            </a:r>
          </a:p>
          <a:p>
            <a:pPr lvl="1"/>
            <a:r>
              <a:rPr sz="1600" dirty="0"/>
              <a:t>Independent verifiers; you choose quorum (X-of-Y-of-N)</a:t>
            </a:r>
          </a:p>
          <a:p>
            <a:r>
              <a:rPr sz="1800" dirty="0"/>
              <a:t>Executor / Anyone</a:t>
            </a:r>
          </a:p>
          <a:p>
            <a:pPr lvl="1"/>
            <a:r>
              <a:rPr sz="1600" dirty="0"/>
              <a:t>Funds gas; triggers delivery to your app</a:t>
            </a:r>
          </a:p>
          <a:p>
            <a:r>
              <a:rPr sz="1800" dirty="0"/>
              <a:t>Your </a:t>
            </a:r>
            <a:r>
              <a:rPr sz="1800" dirty="0" err="1"/>
              <a:t>OApp</a:t>
            </a:r>
            <a:endParaRPr sz="1800" dirty="0"/>
          </a:p>
          <a:p>
            <a:pPr lvl="1"/>
            <a:r>
              <a:rPr sz="1600" dirty="0"/>
              <a:t>Knows endpoint + trusted peers (EIDs); implements _</a:t>
            </a:r>
            <a:r>
              <a:rPr sz="1600" dirty="0" err="1"/>
              <a:t>lzReceive</a:t>
            </a:r>
            <a:r>
              <a:rPr sz="1600" dirty="0"/>
              <a:t>(...)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18A56-B685-DF89-0181-C55399F4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75A5-855D-9593-E870-6CCF0AD3EC0F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en-US" dirty="0"/>
              <a:t>The Message Journey (Source → Destination)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2405-665E-E725-F05E-FED6877A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D431D-BCB3-0076-0B3F-62170387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AE7AF5-9682-45B0-1AEA-CB263D1CC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01293"/>
            <a:ext cx="7772400" cy="45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dirty="0"/>
              <a:t>Step 1 — Prepare &amp; Post (Source)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Sender </a:t>
            </a:r>
            <a:r>
              <a:rPr dirty="0" err="1"/>
              <a:t>OApp</a:t>
            </a:r>
            <a:r>
              <a:rPr dirty="0"/>
              <a:t> calls </a:t>
            </a:r>
            <a:r>
              <a:rPr dirty="0" err="1"/>
              <a:t>Endpoint.send</a:t>
            </a:r>
            <a:r>
              <a:rPr dirty="0"/>
              <a:t>(</a:t>
            </a:r>
            <a:r>
              <a:rPr dirty="0" err="1"/>
              <a:t>MessagingParams</a:t>
            </a:r>
            <a:r>
              <a:rPr dirty="0"/>
              <a:t>)</a:t>
            </a:r>
          </a:p>
          <a:p>
            <a:r>
              <a:rPr dirty="0"/>
              <a:t>Endpoint stamps GUID + increments pathway nonce</a:t>
            </a:r>
          </a:p>
          <a:p>
            <a:r>
              <a:rPr dirty="0"/>
              <a:t>Send library encodes packet; emits events (DVNs/executors watch)</a:t>
            </a:r>
          </a:p>
          <a:p>
            <a:r>
              <a:rPr dirty="0"/>
              <a:t>GUID = global tracking, Nonce = per-pathway ordering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4E0B5-DB7A-9026-F1D0-E193CD50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t>Step 2 — Customs Inspection (DVNs, off-chain)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DVNs independently observe the source chain</a:t>
            </a:r>
          </a:p>
          <a:p>
            <a:r>
              <a:t>Each attests the payloadHash</a:t>
            </a:r>
          </a:p>
          <a:p>
            <a:r>
              <a:t>When quorum is met, a quorum proof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355B-38CD-53BC-5685-DBE367B3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C97E4F3-D2A8-DA44-BABD-25D311EC60D3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1002</Words>
  <Application>Microsoft Macintosh PowerPoint</Application>
  <PresentationFormat>On-screen Show (4:3)</PresentationFormat>
  <Paragraphs>120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LayerZero - The Journey of a Cross-Chain Message (V2)  Universal Postal Service of Blockchains</vt:lpstr>
      <vt:lpstr>Overview</vt:lpstr>
      <vt:lpstr>Learning Intentions &amp; Success Criteria</vt:lpstr>
      <vt:lpstr>LayerZero — A Universal Postal Service for Blockchains</vt:lpstr>
      <vt:lpstr>The Cast (LayerZero V2 Components)</vt:lpstr>
      <vt:lpstr>Components (at a glance)</vt:lpstr>
      <vt:lpstr>The Message Journey (Source → Destination)</vt:lpstr>
      <vt:lpstr>Step 1 — Prepare &amp; Post (Source)</vt:lpstr>
      <vt:lpstr>Step 2 — Customs Inspection (DVNs, off-chain)</vt:lpstr>
      <vt:lpstr>Step 3 — Customs Check-in (Destination)</vt:lpstr>
      <vt:lpstr>Step 4 — Last-Mile Delivery (Destination)</vt:lpstr>
      <vt:lpstr>Step 5 — Ordering</vt:lpstr>
      <vt:lpstr>Options = Your Handling Instructions</vt:lpstr>
      <vt:lpstr>Properties (why the LayerZero network works)</vt:lpstr>
      <vt:lpstr>Receiver Gatekeeping (who can ring the doorbell?)</vt:lpstr>
      <vt:lpstr>Quick FAQ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Nagu Thogiti</cp:lastModifiedBy>
  <cp:revision>5</cp:revision>
  <dcterms:created xsi:type="dcterms:W3CDTF">2013-01-27T09:14:16Z</dcterms:created>
  <dcterms:modified xsi:type="dcterms:W3CDTF">2025-09-23T19:13:36Z</dcterms:modified>
  <cp:category/>
</cp:coreProperties>
</file>