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58" r:id="rId3"/>
    <p:sldId id="291" r:id="rId4"/>
    <p:sldId id="292" r:id="rId5"/>
    <p:sldId id="293" r:id="rId6"/>
    <p:sldId id="295" r:id="rId7"/>
    <p:sldId id="282" r:id="rId8"/>
    <p:sldId id="286" r:id="rId9"/>
    <p:sldId id="288" r:id="rId10"/>
    <p:sldId id="289" r:id="rId11"/>
    <p:sldId id="290" r:id="rId12"/>
    <p:sldId id="284" r:id="rId13"/>
    <p:sldId id="285" r:id="rId14"/>
    <p:sldId id="281" r:id="rId15"/>
    <p:sldId id="266" r:id="rId16"/>
    <p:sldId id="260" r:id="rId17"/>
    <p:sldId id="270" r:id="rId18"/>
    <p:sldId id="261" r:id="rId19"/>
    <p:sldId id="267" r:id="rId20"/>
    <p:sldId id="268" r:id="rId21"/>
    <p:sldId id="294" r:id="rId22"/>
    <p:sldId id="269" r:id="rId23"/>
    <p:sldId id="262" r:id="rId24"/>
    <p:sldId id="271" r:id="rId25"/>
    <p:sldId id="272" r:id="rId26"/>
    <p:sldId id="263" r:id="rId27"/>
    <p:sldId id="273" r:id="rId28"/>
    <p:sldId id="274" r:id="rId29"/>
    <p:sldId id="275" r:id="rId30"/>
    <p:sldId id="277" r:id="rId31"/>
    <p:sldId id="279" r:id="rId32"/>
    <p:sldId id="280"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61"/>
    <p:restoredTop sz="90777"/>
  </p:normalViewPr>
  <p:slideViewPr>
    <p:cSldViewPr snapToGrid="0" snapToObjects="1">
      <p:cViewPr>
        <p:scale>
          <a:sx n="83" d="100"/>
          <a:sy n="83" d="100"/>
        </p:scale>
        <p:origin x="1720" y="6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DC3011-5F29-104F-8860-C55A2AEF66F4}" type="doc">
      <dgm:prSet loTypeId="urn:microsoft.com/office/officeart/2005/8/layout/arrow2" loCatId="" qsTypeId="urn:microsoft.com/office/officeart/2005/8/quickstyle/simple4" qsCatId="simple" csTypeId="urn:microsoft.com/office/officeart/2005/8/colors/accent1_2" csCatId="accent1" phldr="1"/>
      <dgm:spPr/>
    </dgm:pt>
    <dgm:pt modelId="{C1FAD7E1-1B65-804B-B985-5C5A99739FC3}">
      <dgm:prSet phldrT="[文本]"/>
      <dgm:spPr/>
      <dgm:t>
        <a:bodyPr/>
        <a:lstStyle/>
        <a:p>
          <a:r>
            <a:rPr lang="en-US" altLang="zh-CN" dirty="0" smtClean="0"/>
            <a:t>Multi-core processors</a:t>
          </a:r>
          <a:endParaRPr lang="zh-CN" altLang="en-US" dirty="0"/>
        </a:p>
      </dgm:t>
    </dgm:pt>
    <dgm:pt modelId="{719ED285-9267-4042-9EA8-FB199DC79889}" type="parTrans" cxnId="{1F5854AD-2EF4-B947-A46E-27AB6611EBD4}">
      <dgm:prSet/>
      <dgm:spPr/>
      <dgm:t>
        <a:bodyPr/>
        <a:lstStyle/>
        <a:p>
          <a:endParaRPr lang="zh-CN" altLang="en-US"/>
        </a:p>
      </dgm:t>
    </dgm:pt>
    <dgm:pt modelId="{C19C94DC-ACCE-AD42-ACF4-6183CA0D08A9}" type="sibTrans" cxnId="{1F5854AD-2EF4-B947-A46E-27AB6611EBD4}">
      <dgm:prSet/>
      <dgm:spPr/>
      <dgm:t>
        <a:bodyPr/>
        <a:lstStyle/>
        <a:p>
          <a:endParaRPr lang="zh-CN" altLang="en-US"/>
        </a:p>
      </dgm:t>
    </dgm:pt>
    <dgm:pt modelId="{9693CF19-663B-5F4E-B1F4-41DF58BBB430}">
      <dgm:prSet phldrT="[文本]"/>
      <dgm:spPr/>
      <dgm:t>
        <a:bodyPr/>
        <a:lstStyle/>
        <a:p>
          <a:r>
            <a:rPr lang="en-US" altLang="zh-CN" dirty="0" smtClean="0"/>
            <a:t>Advanced general purpose parallel programming model</a:t>
          </a:r>
          <a:endParaRPr lang="zh-CN" altLang="en-US" dirty="0"/>
        </a:p>
      </dgm:t>
    </dgm:pt>
    <dgm:pt modelId="{FBE6D2A9-7E51-7B41-9574-8B79EF883BC5}" type="parTrans" cxnId="{17DEE454-D4C2-2446-8E12-69AABE89555B}">
      <dgm:prSet/>
      <dgm:spPr/>
      <dgm:t>
        <a:bodyPr/>
        <a:lstStyle/>
        <a:p>
          <a:endParaRPr lang="zh-CN" altLang="en-US"/>
        </a:p>
      </dgm:t>
    </dgm:pt>
    <dgm:pt modelId="{32052BE4-F8CC-5A49-8A1D-986E530DB103}" type="sibTrans" cxnId="{17DEE454-D4C2-2446-8E12-69AABE89555B}">
      <dgm:prSet/>
      <dgm:spPr/>
      <dgm:t>
        <a:bodyPr/>
        <a:lstStyle/>
        <a:p>
          <a:endParaRPr lang="zh-CN" altLang="en-US"/>
        </a:p>
      </dgm:t>
    </dgm:pt>
    <dgm:pt modelId="{E8E713A7-26D5-8E4F-851E-7C69D997E342}">
      <dgm:prSet phldrT="[文本]"/>
      <dgm:spPr/>
      <dgm:t>
        <a:bodyPr/>
        <a:lstStyle/>
        <a:p>
          <a:r>
            <a:rPr lang="en-US" altLang="zh-CN" dirty="0" smtClean="0"/>
            <a:t>More and more databases use parallel platform to accelerate many calculation tasks</a:t>
          </a:r>
          <a:endParaRPr lang="zh-CN" altLang="en-US" dirty="0"/>
        </a:p>
      </dgm:t>
    </dgm:pt>
    <dgm:pt modelId="{12AB7288-7194-694A-8922-FA82E0C2EB87}" type="parTrans" cxnId="{BE0FD718-A331-3149-9D1C-5B712906ECD0}">
      <dgm:prSet/>
      <dgm:spPr/>
      <dgm:t>
        <a:bodyPr/>
        <a:lstStyle/>
        <a:p>
          <a:endParaRPr lang="zh-CN" altLang="en-US"/>
        </a:p>
      </dgm:t>
    </dgm:pt>
    <dgm:pt modelId="{362CA4D9-E148-B04A-B625-0F1785821E57}" type="sibTrans" cxnId="{BE0FD718-A331-3149-9D1C-5B712906ECD0}">
      <dgm:prSet/>
      <dgm:spPr/>
      <dgm:t>
        <a:bodyPr/>
        <a:lstStyle/>
        <a:p>
          <a:endParaRPr lang="zh-CN" altLang="en-US"/>
        </a:p>
      </dgm:t>
    </dgm:pt>
    <dgm:pt modelId="{7F410E14-7EF5-3D4E-9643-DDF802107F90}" type="pres">
      <dgm:prSet presAssocID="{59DC3011-5F29-104F-8860-C55A2AEF66F4}" presName="arrowDiagram" presStyleCnt="0">
        <dgm:presLayoutVars>
          <dgm:chMax val="5"/>
          <dgm:dir/>
          <dgm:resizeHandles val="exact"/>
        </dgm:presLayoutVars>
      </dgm:prSet>
      <dgm:spPr/>
    </dgm:pt>
    <dgm:pt modelId="{9FE8DC8A-4B06-6647-AD6A-33E57629F977}" type="pres">
      <dgm:prSet presAssocID="{59DC3011-5F29-104F-8860-C55A2AEF66F4}" presName="arrow" presStyleLbl="bgShp" presStyleIdx="0" presStyleCnt="1" custLinFactNeighborX="-19764" custLinFactNeighborY="17500"/>
      <dgm:spPr/>
      <dgm:t>
        <a:bodyPr/>
        <a:lstStyle/>
        <a:p>
          <a:endParaRPr lang="zh-CN" altLang="en-US"/>
        </a:p>
      </dgm:t>
    </dgm:pt>
    <dgm:pt modelId="{5A625BFE-F86B-554B-81A0-B55035157CF4}" type="pres">
      <dgm:prSet presAssocID="{59DC3011-5F29-104F-8860-C55A2AEF66F4}" presName="arrowDiagram3" presStyleCnt="0"/>
      <dgm:spPr/>
    </dgm:pt>
    <dgm:pt modelId="{F3BE6817-E986-2A40-8FC3-A30B84B618D7}" type="pres">
      <dgm:prSet presAssocID="{C1FAD7E1-1B65-804B-B985-5C5A99739FC3}" presName="bullet3a" presStyleLbl="node1" presStyleIdx="0" presStyleCnt="3"/>
      <dgm:spPr/>
    </dgm:pt>
    <dgm:pt modelId="{D848087F-89BA-8A42-B747-28DE082E9427}" type="pres">
      <dgm:prSet presAssocID="{C1FAD7E1-1B65-804B-B985-5C5A99739FC3}" presName="textBox3a" presStyleLbl="revTx" presStyleIdx="0" presStyleCnt="3">
        <dgm:presLayoutVars>
          <dgm:bulletEnabled val="1"/>
        </dgm:presLayoutVars>
      </dgm:prSet>
      <dgm:spPr/>
      <dgm:t>
        <a:bodyPr/>
        <a:lstStyle/>
        <a:p>
          <a:endParaRPr lang="zh-CN" altLang="en-US"/>
        </a:p>
      </dgm:t>
    </dgm:pt>
    <dgm:pt modelId="{A962FAEB-F9C0-3B4E-8C28-BADFAAE71F67}" type="pres">
      <dgm:prSet presAssocID="{9693CF19-663B-5F4E-B1F4-41DF58BBB430}" presName="bullet3b" presStyleLbl="node1" presStyleIdx="1" presStyleCnt="3"/>
      <dgm:spPr/>
    </dgm:pt>
    <dgm:pt modelId="{E2C21FB2-AA8D-5C4E-B805-B9E566A8313B}" type="pres">
      <dgm:prSet presAssocID="{9693CF19-663B-5F4E-B1F4-41DF58BBB430}" presName="textBox3b" presStyleLbl="revTx" presStyleIdx="1" presStyleCnt="3">
        <dgm:presLayoutVars>
          <dgm:bulletEnabled val="1"/>
        </dgm:presLayoutVars>
      </dgm:prSet>
      <dgm:spPr/>
      <dgm:t>
        <a:bodyPr/>
        <a:lstStyle/>
        <a:p>
          <a:endParaRPr lang="zh-CN" altLang="en-US"/>
        </a:p>
      </dgm:t>
    </dgm:pt>
    <dgm:pt modelId="{DF9662D7-FCA9-A140-9481-6632934D1434}" type="pres">
      <dgm:prSet presAssocID="{E8E713A7-26D5-8E4F-851E-7C69D997E342}" presName="bullet3c" presStyleLbl="node1" presStyleIdx="2" presStyleCnt="3"/>
      <dgm:spPr/>
    </dgm:pt>
    <dgm:pt modelId="{F8FD1FAE-4A5C-8C49-9190-06529090EC32}" type="pres">
      <dgm:prSet presAssocID="{E8E713A7-26D5-8E4F-851E-7C69D997E342}" presName="textBox3c" presStyleLbl="revTx" presStyleIdx="2" presStyleCnt="3">
        <dgm:presLayoutVars>
          <dgm:bulletEnabled val="1"/>
        </dgm:presLayoutVars>
      </dgm:prSet>
      <dgm:spPr/>
      <dgm:t>
        <a:bodyPr/>
        <a:lstStyle/>
        <a:p>
          <a:endParaRPr lang="zh-CN" altLang="en-US"/>
        </a:p>
      </dgm:t>
    </dgm:pt>
  </dgm:ptLst>
  <dgm:cxnLst>
    <dgm:cxn modelId="{6C1A9D97-880F-B345-BA95-ADF8CD5815F7}" type="presOf" srcId="{59DC3011-5F29-104F-8860-C55A2AEF66F4}" destId="{7F410E14-7EF5-3D4E-9643-DDF802107F90}" srcOrd="0" destOrd="0" presId="urn:microsoft.com/office/officeart/2005/8/layout/arrow2"/>
    <dgm:cxn modelId="{7338C151-7098-7A40-9401-BBD3DF3E9465}" type="presOf" srcId="{E8E713A7-26D5-8E4F-851E-7C69D997E342}" destId="{F8FD1FAE-4A5C-8C49-9190-06529090EC32}" srcOrd="0" destOrd="0" presId="urn:microsoft.com/office/officeart/2005/8/layout/arrow2"/>
    <dgm:cxn modelId="{E370191A-01D5-ED4E-9604-6BE30E46F3A0}" type="presOf" srcId="{9693CF19-663B-5F4E-B1F4-41DF58BBB430}" destId="{E2C21FB2-AA8D-5C4E-B805-B9E566A8313B}" srcOrd="0" destOrd="0" presId="urn:microsoft.com/office/officeart/2005/8/layout/arrow2"/>
    <dgm:cxn modelId="{1F5854AD-2EF4-B947-A46E-27AB6611EBD4}" srcId="{59DC3011-5F29-104F-8860-C55A2AEF66F4}" destId="{C1FAD7E1-1B65-804B-B985-5C5A99739FC3}" srcOrd="0" destOrd="0" parTransId="{719ED285-9267-4042-9EA8-FB199DC79889}" sibTransId="{C19C94DC-ACCE-AD42-ACF4-6183CA0D08A9}"/>
    <dgm:cxn modelId="{BE0FD718-A331-3149-9D1C-5B712906ECD0}" srcId="{59DC3011-5F29-104F-8860-C55A2AEF66F4}" destId="{E8E713A7-26D5-8E4F-851E-7C69D997E342}" srcOrd="2" destOrd="0" parTransId="{12AB7288-7194-694A-8922-FA82E0C2EB87}" sibTransId="{362CA4D9-E148-B04A-B625-0F1785821E57}"/>
    <dgm:cxn modelId="{F0D4B8D1-A4E7-9B40-9E27-2543648ED897}" type="presOf" srcId="{C1FAD7E1-1B65-804B-B985-5C5A99739FC3}" destId="{D848087F-89BA-8A42-B747-28DE082E9427}" srcOrd="0" destOrd="0" presId="urn:microsoft.com/office/officeart/2005/8/layout/arrow2"/>
    <dgm:cxn modelId="{17DEE454-D4C2-2446-8E12-69AABE89555B}" srcId="{59DC3011-5F29-104F-8860-C55A2AEF66F4}" destId="{9693CF19-663B-5F4E-B1F4-41DF58BBB430}" srcOrd="1" destOrd="0" parTransId="{FBE6D2A9-7E51-7B41-9574-8B79EF883BC5}" sibTransId="{32052BE4-F8CC-5A49-8A1D-986E530DB103}"/>
    <dgm:cxn modelId="{61904414-8C33-2D4E-847B-1D2958FA9669}" type="presParOf" srcId="{7F410E14-7EF5-3D4E-9643-DDF802107F90}" destId="{9FE8DC8A-4B06-6647-AD6A-33E57629F977}" srcOrd="0" destOrd="0" presId="urn:microsoft.com/office/officeart/2005/8/layout/arrow2"/>
    <dgm:cxn modelId="{9C2D2F43-8167-094D-9546-E1FED89F7266}" type="presParOf" srcId="{7F410E14-7EF5-3D4E-9643-DDF802107F90}" destId="{5A625BFE-F86B-554B-81A0-B55035157CF4}" srcOrd="1" destOrd="0" presId="urn:microsoft.com/office/officeart/2005/8/layout/arrow2"/>
    <dgm:cxn modelId="{E924F5D9-54A2-054E-ACB2-E76E4D992DE1}" type="presParOf" srcId="{5A625BFE-F86B-554B-81A0-B55035157CF4}" destId="{F3BE6817-E986-2A40-8FC3-A30B84B618D7}" srcOrd="0" destOrd="0" presId="urn:microsoft.com/office/officeart/2005/8/layout/arrow2"/>
    <dgm:cxn modelId="{830ED635-622D-8548-A32D-01A006F84C38}" type="presParOf" srcId="{5A625BFE-F86B-554B-81A0-B55035157CF4}" destId="{D848087F-89BA-8A42-B747-28DE082E9427}" srcOrd="1" destOrd="0" presId="urn:microsoft.com/office/officeart/2005/8/layout/arrow2"/>
    <dgm:cxn modelId="{89455173-0EAD-C442-AF39-8B1CCC82C642}" type="presParOf" srcId="{5A625BFE-F86B-554B-81A0-B55035157CF4}" destId="{A962FAEB-F9C0-3B4E-8C28-BADFAAE71F67}" srcOrd="2" destOrd="0" presId="urn:microsoft.com/office/officeart/2005/8/layout/arrow2"/>
    <dgm:cxn modelId="{C7E16E90-6435-5745-AC03-F1541266BD79}" type="presParOf" srcId="{5A625BFE-F86B-554B-81A0-B55035157CF4}" destId="{E2C21FB2-AA8D-5C4E-B805-B9E566A8313B}" srcOrd="3" destOrd="0" presId="urn:microsoft.com/office/officeart/2005/8/layout/arrow2"/>
    <dgm:cxn modelId="{65467625-9624-8A47-ACA7-CA4EF4968057}" type="presParOf" srcId="{5A625BFE-F86B-554B-81A0-B55035157CF4}" destId="{DF9662D7-FCA9-A140-9481-6632934D1434}" srcOrd="4" destOrd="0" presId="urn:microsoft.com/office/officeart/2005/8/layout/arrow2"/>
    <dgm:cxn modelId="{B6349668-E8F8-B64D-9E7C-BDAA020F8DEC}" type="presParOf" srcId="{5A625BFE-F86B-554B-81A0-B55035157CF4}" destId="{F8FD1FAE-4A5C-8C49-9190-06529090EC32}"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DC3011-5F29-104F-8860-C55A2AEF66F4}" type="doc">
      <dgm:prSet loTypeId="urn:microsoft.com/office/officeart/2005/8/layout/arrow2" loCatId="" qsTypeId="urn:microsoft.com/office/officeart/2005/8/quickstyle/simple4" qsCatId="simple" csTypeId="urn:microsoft.com/office/officeart/2005/8/colors/accent1_2" csCatId="accent1" phldr="1"/>
      <dgm:spPr/>
    </dgm:pt>
    <dgm:pt modelId="{C1FAD7E1-1B65-804B-B985-5C5A99739FC3}">
      <dgm:prSet phldrT="[文本]"/>
      <dgm:spPr/>
      <dgm:t>
        <a:bodyPr/>
        <a:lstStyle/>
        <a:p>
          <a:r>
            <a:rPr lang="en-US" altLang="zh-CN" dirty="0" smtClean="0"/>
            <a:t>Multi-core processors</a:t>
          </a:r>
          <a:endParaRPr lang="zh-CN" altLang="en-US" dirty="0"/>
        </a:p>
      </dgm:t>
    </dgm:pt>
    <dgm:pt modelId="{719ED285-9267-4042-9EA8-FB199DC79889}" type="parTrans" cxnId="{1F5854AD-2EF4-B947-A46E-27AB6611EBD4}">
      <dgm:prSet/>
      <dgm:spPr/>
      <dgm:t>
        <a:bodyPr/>
        <a:lstStyle/>
        <a:p>
          <a:endParaRPr lang="zh-CN" altLang="en-US"/>
        </a:p>
      </dgm:t>
    </dgm:pt>
    <dgm:pt modelId="{C19C94DC-ACCE-AD42-ACF4-6183CA0D08A9}" type="sibTrans" cxnId="{1F5854AD-2EF4-B947-A46E-27AB6611EBD4}">
      <dgm:prSet/>
      <dgm:spPr/>
      <dgm:t>
        <a:bodyPr/>
        <a:lstStyle/>
        <a:p>
          <a:endParaRPr lang="zh-CN" altLang="en-US"/>
        </a:p>
      </dgm:t>
    </dgm:pt>
    <dgm:pt modelId="{9693CF19-663B-5F4E-B1F4-41DF58BBB430}">
      <dgm:prSet phldrT="[文本]"/>
      <dgm:spPr/>
      <dgm:t>
        <a:bodyPr/>
        <a:lstStyle/>
        <a:p>
          <a:r>
            <a:rPr lang="en-US" altLang="zh-CN" dirty="0" smtClean="0"/>
            <a:t>Advanced general purpose parallel programming model</a:t>
          </a:r>
          <a:endParaRPr lang="zh-CN" altLang="en-US" dirty="0"/>
        </a:p>
      </dgm:t>
    </dgm:pt>
    <dgm:pt modelId="{FBE6D2A9-7E51-7B41-9574-8B79EF883BC5}" type="parTrans" cxnId="{17DEE454-D4C2-2446-8E12-69AABE89555B}">
      <dgm:prSet/>
      <dgm:spPr/>
      <dgm:t>
        <a:bodyPr/>
        <a:lstStyle/>
        <a:p>
          <a:endParaRPr lang="zh-CN" altLang="en-US"/>
        </a:p>
      </dgm:t>
    </dgm:pt>
    <dgm:pt modelId="{32052BE4-F8CC-5A49-8A1D-986E530DB103}" type="sibTrans" cxnId="{17DEE454-D4C2-2446-8E12-69AABE89555B}">
      <dgm:prSet/>
      <dgm:spPr/>
      <dgm:t>
        <a:bodyPr/>
        <a:lstStyle/>
        <a:p>
          <a:endParaRPr lang="zh-CN" altLang="en-US"/>
        </a:p>
      </dgm:t>
    </dgm:pt>
    <dgm:pt modelId="{E8E713A7-26D5-8E4F-851E-7C69D997E342}">
      <dgm:prSet phldrT="[文本]"/>
      <dgm:spPr/>
      <dgm:t>
        <a:bodyPr/>
        <a:lstStyle/>
        <a:p>
          <a:r>
            <a:rPr lang="en-US" altLang="zh-CN" dirty="0" smtClean="0"/>
            <a:t>More and more databases use parallel platform to accelerate many calculation tasks</a:t>
          </a:r>
          <a:endParaRPr lang="zh-CN" altLang="en-US" dirty="0"/>
        </a:p>
      </dgm:t>
    </dgm:pt>
    <dgm:pt modelId="{12AB7288-7194-694A-8922-FA82E0C2EB87}" type="parTrans" cxnId="{BE0FD718-A331-3149-9D1C-5B712906ECD0}">
      <dgm:prSet/>
      <dgm:spPr/>
      <dgm:t>
        <a:bodyPr/>
        <a:lstStyle/>
        <a:p>
          <a:endParaRPr lang="zh-CN" altLang="en-US"/>
        </a:p>
      </dgm:t>
    </dgm:pt>
    <dgm:pt modelId="{362CA4D9-E148-B04A-B625-0F1785821E57}" type="sibTrans" cxnId="{BE0FD718-A331-3149-9D1C-5B712906ECD0}">
      <dgm:prSet/>
      <dgm:spPr/>
      <dgm:t>
        <a:bodyPr/>
        <a:lstStyle/>
        <a:p>
          <a:endParaRPr lang="zh-CN" altLang="en-US"/>
        </a:p>
      </dgm:t>
    </dgm:pt>
    <dgm:pt modelId="{7F410E14-7EF5-3D4E-9643-DDF802107F90}" type="pres">
      <dgm:prSet presAssocID="{59DC3011-5F29-104F-8860-C55A2AEF66F4}" presName="arrowDiagram" presStyleCnt="0">
        <dgm:presLayoutVars>
          <dgm:chMax val="5"/>
          <dgm:dir/>
          <dgm:resizeHandles val="exact"/>
        </dgm:presLayoutVars>
      </dgm:prSet>
      <dgm:spPr/>
    </dgm:pt>
    <dgm:pt modelId="{9FE8DC8A-4B06-6647-AD6A-33E57629F977}" type="pres">
      <dgm:prSet presAssocID="{59DC3011-5F29-104F-8860-C55A2AEF66F4}" presName="arrow" presStyleLbl="bgShp" presStyleIdx="0" presStyleCnt="1" custLinFactNeighborX="-19764" custLinFactNeighborY="17500"/>
      <dgm:spPr/>
      <dgm:t>
        <a:bodyPr/>
        <a:lstStyle/>
        <a:p>
          <a:endParaRPr lang="zh-CN" altLang="en-US"/>
        </a:p>
      </dgm:t>
    </dgm:pt>
    <dgm:pt modelId="{5A625BFE-F86B-554B-81A0-B55035157CF4}" type="pres">
      <dgm:prSet presAssocID="{59DC3011-5F29-104F-8860-C55A2AEF66F4}" presName="arrowDiagram3" presStyleCnt="0"/>
      <dgm:spPr/>
    </dgm:pt>
    <dgm:pt modelId="{F3BE6817-E986-2A40-8FC3-A30B84B618D7}" type="pres">
      <dgm:prSet presAssocID="{C1FAD7E1-1B65-804B-B985-5C5A99739FC3}" presName="bullet3a" presStyleLbl="node1" presStyleIdx="0" presStyleCnt="3"/>
      <dgm:spPr/>
    </dgm:pt>
    <dgm:pt modelId="{D848087F-89BA-8A42-B747-28DE082E9427}" type="pres">
      <dgm:prSet presAssocID="{C1FAD7E1-1B65-804B-B985-5C5A99739FC3}" presName="textBox3a" presStyleLbl="revTx" presStyleIdx="0" presStyleCnt="3">
        <dgm:presLayoutVars>
          <dgm:bulletEnabled val="1"/>
        </dgm:presLayoutVars>
      </dgm:prSet>
      <dgm:spPr/>
      <dgm:t>
        <a:bodyPr/>
        <a:lstStyle/>
        <a:p>
          <a:endParaRPr lang="zh-CN" altLang="en-US"/>
        </a:p>
      </dgm:t>
    </dgm:pt>
    <dgm:pt modelId="{A962FAEB-F9C0-3B4E-8C28-BADFAAE71F67}" type="pres">
      <dgm:prSet presAssocID="{9693CF19-663B-5F4E-B1F4-41DF58BBB430}" presName="bullet3b" presStyleLbl="node1" presStyleIdx="1" presStyleCnt="3"/>
      <dgm:spPr/>
    </dgm:pt>
    <dgm:pt modelId="{E2C21FB2-AA8D-5C4E-B805-B9E566A8313B}" type="pres">
      <dgm:prSet presAssocID="{9693CF19-663B-5F4E-B1F4-41DF58BBB430}" presName="textBox3b" presStyleLbl="revTx" presStyleIdx="1" presStyleCnt="3">
        <dgm:presLayoutVars>
          <dgm:bulletEnabled val="1"/>
        </dgm:presLayoutVars>
      </dgm:prSet>
      <dgm:spPr/>
      <dgm:t>
        <a:bodyPr/>
        <a:lstStyle/>
        <a:p>
          <a:endParaRPr lang="zh-CN" altLang="en-US"/>
        </a:p>
      </dgm:t>
    </dgm:pt>
    <dgm:pt modelId="{DF9662D7-FCA9-A140-9481-6632934D1434}" type="pres">
      <dgm:prSet presAssocID="{E8E713A7-26D5-8E4F-851E-7C69D997E342}" presName="bullet3c" presStyleLbl="node1" presStyleIdx="2" presStyleCnt="3"/>
      <dgm:spPr/>
    </dgm:pt>
    <dgm:pt modelId="{F8FD1FAE-4A5C-8C49-9190-06529090EC32}" type="pres">
      <dgm:prSet presAssocID="{E8E713A7-26D5-8E4F-851E-7C69D997E342}" presName="textBox3c" presStyleLbl="revTx" presStyleIdx="2" presStyleCnt="3">
        <dgm:presLayoutVars>
          <dgm:bulletEnabled val="1"/>
        </dgm:presLayoutVars>
      </dgm:prSet>
      <dgm:spPr/>
      <dgm:t>
        <a:bodyPr/>
        <a:lstStyle/>
        <a:p>
          <a:endParaRPr lang="zh-CN" altLang="en-US"/>
        </a:p>
      </dgm:t>
    </dgm:pt>
  </dgm:ptLst>
  <dgm:cxnLst>
    <dgm:cxn modelId="{B7F0DE79-19AC-1D4A-89DD-E468CCDF88A6}" type="presOf" srcId="{C1FAD7E1-1B65-804B-B985-5C5A99739FC3}" destId="{D848087F-89BA-8A42-B747-28DE082E9427}" srcOrd="0" destOrd="0" presId="urn:microsoft.com/office/officeart/2005/8/layout/arrow2"/>
    <dgm:cxn modelId="{3060E055-BD49-FC47-868F-147561155E35}" type="presOf" srcId="{59DC3011-5F29-104F-8860-C55A2AEF66F4}" destId="{7F410E14-7EF5-3D4E-9643-DDF802107F90}" srcOrd="0" destOrd="0" presId="urn:microsoft.com/office/officeart/2005/8/layout/arrow2"/>
    <dgm:cxn modelId="{3DE8B42F-1E8A-7844-A2D8-32E5DF139550}" type="presOf" srcId="{9693CF19-663B-5F4E-B1F4-41DF58BBB430}" destId="{E2C21FB2-AA8D-5C4E-B805-B9E566A8313B}" srcOrd="0" destOrd="0" presId="urn:microsoft.com/office/officeart/2005/8/layout/arrow2"/>
    <dgm:cxn modelId="{1F5854AD-2EF4-B947-A46E-27AB6611EBD4}" srcId="{59DC3011-5F29-104F-8860-C55A2AEF66F4}" destId="{C1FAD7E1-1B65-804B-B985-5C5A99739FC3}" srcOrd="0" destOrd="0" parTransId="{719ED285-9267-4042-9EA8-FB199DC79889}" sibTransId="{C19C94DC-ACCE-AD42-ACF4-6183CA0D08A9}"/>
    <dgm:cxn modelId="{BE0FD718-A331-3149-9D1C-5B712906ECD0}" srcId="{59DC3011-5F29-104F-8860-C55A2AEF66F4}" destId="{E8E713A7-26D5-8E4F-851E-7C69D997E342}" srcOrd="2" destOrd="0" parTransId="{12AB7288-7194-694A-8922-FA82E0C2EB87}" sibTransId="{362CA4D9-E148-B04A-B625-0F1785821E57}"/>
    <dgm:cxn modelId="{17DEE454-D4C2-2446-8E12-69AABE89555B}" srcId="{59DC3011-5F29-104F-8860-C55A2AEF66F4}" destId="{9693CF19-663B-5F4E-B1F4-41DF58BBB430}" srcOrd="1" destOrd="0" parTransId="{FBE6D2A9-7E51-7B41-9574-8B79EF883BC5}" sibTransId="{32052BE4-F8CC-5A49-8A1D-986E530DB103}"/>
    <dgm:cxn modelId="{21045DFF-D4F8-3F45-BB68-4C66B7E70067}" type="presOf" srcId="{E8E713A7-26D5-8E4F-851E-7C69D997E342}" destId="{F8FD1FAE-4A5C-8C49-9190-06529090EC32}" srcOrd="0" destOrd="0" presId="urn:microsoft.com/office/officeart/2005/8/layout/arrow2"/>
    <dgm:cxn modelId="{9E91E48C-499D-C942-A307-C7B14C10EF8F}" type="presParOf" srcId="{7F410E14-7EF5-3D4E-9643-DDF802107F90}" destId="{9FE8DC8A-4B06-6647-AD6A-33E57629F977}" srcOrd="0" destOrd="0" presId="urn:microsoft.com/office/officeart/2005/8/layout/arrow2"/>
    <dgm:cxn modelId="{684218DE-5685-7B49-BBF0-011B7DBB4126}" type="presParOf" srcId="{7F410E14-7EF5-3D4E-9643-DDF802107F90}" destId="{5A625BFE-F86B-554B-81A0-B55035157CF4}" srcOrd="1" destOrd="0" presId="urn:microsoft.com/office/officeart/2005/8/layout/arrow2"/>
    <dgm:cxn modelId="{3471456F-F362-4343-A631-396EFD03165D}" type="presParOf" srcId="{5A625BFE-F86B-554B-81A0-B55035157CF4}" destId="{F3BE6817-E986-2A40-8FC3-A30B84B618D7}" srcOrd="0" destOrd="0" presId="urn:microsoft.com/office/officeart/2005/8/layout/arrow2"/>
    <dgm:cxn modelId="{A35E5C55-B7F2-AB44-986B-927CAD6FABA4}" type="presParOf" srcId="{5A625BFE-F86B-554B-81A0-B55035157CF4}" destId="{D848087F-89BA-8A42-B747-28DE082E9427}" srcOrd="1" destOrd="0" presId="urn:microsoft.com/office/officeart/2005/8/layout/arrow2"/>
    <dgm:cxn modelId="{24B311F8-D3BB-024E-93DE-E48A51085BE5}" type="presParOf" srcId="{5A625BFE-F86B-554B-81A0-B55035157CF4}" destId="{A962FAEB-F9C0-3B4E-8C28-BADFAAE71F67}" srcOrd="2" destOrd="0" presId="urn:microsoft.com/office/officeart/2005/8/layout/arrow2"/>
    <dgm:cxn modelId="{BB39CF33-F6AF-0A4B-9889-0AFB6DA22DE1}" type="presParOf" srcId="{5A625BFE-F86B-554B-81A0-B55035157CF4}" destId="{E2C21FB2-AA8D-5C4E-B805-B9E566A8313B}" srcOrd="3" destOrd="0" presId="urn:microsoft.com/office/officeart/2005/8/layout/arrow2"/>
    <dgm:cxn modelId="{44B57E4F-2FF6-AF41-98EA-2FC4E8B9531D}" type="presParOf" srcId="{5A625BFE-F86B-554B-81A0-B55035157CF4}" destId="{DF9662D7-FCA9-A140-9481-6632934D1434}" srcOrd="4" destOrd="0" presId="urn:microsoft.com/office/officeart/2005/8/layout/arrow2"/>
    <dgm:cxn modelId="{5FC9DD85-5622-3646-A137-6F3CEFE91238}" type="presParOf" srcId="{5A625BFE-F86B-554B-81A0-B55035157CF4}" destId="{F8FD1FAE-4A5C-8C49-9190-06529090EC32}"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DC3011-5F29-104F-8860-C55A2AEF66F4}" type="doc">
      <dgm:prSet loTypeId="urn:microsoft.com/office/officeart/2005/8/layout/arrow2" loCatId="" qsTypeId="urn:microsoft.com/office/officeart/2005/8/quickstyle/simple4" qsCatId="simple" csTypeId="urn:microsoft.com/office/officeart/2005/8/colors/accent1_2" csCatId="accent1" phldr="1"/>
      <dgm:spPr>
        <a:scene3d>
          <a:camera prst="orthographicFront">
            <a:rot lat="0" lon="10800000" rev="0"/>
          </a:camera>
          <a:lightRig rig="threePt" dir="t"/>
        </a:scene3d>
      </dgm:spPr>
    </dgm:pt>
    <dgm:pt modelId="{C1FAD7E1-1B65-804B-B985-5C5A99739FC3}">
      <dgm:prSet phldrT="[文本]"/>
      <dgm:spPr>
        <a:scene3d>
          <a:camera prst="orthographicFront">
            <a:rot lat="0" lon="10800000" rev="0"/>
          </a:camera>
          <a:lightRig rig="threePt" dir="t"/>
        </a:scene3d>
        <a:sp3d/>
      </dgm:spPr>
      <dgm:t>
        <a:bodyPr>
          <a:flatTx/>
        </a:bodyPr>
        <a:lstStyle/>
        <a:p>
          <a:r>
            <a:rPr lang="en-US" altLang="zh-CN" dirty="0" smtClean="0"/>
            <a:t>OLAP model research</a:t>
          </a:r>
          <a:endParaRPr lang="zh-CN" altLang="en-US" dirty="0"/>
        </a:p>
      </dgm:t>
    </dgm:pt>
    <dgm:pt modelId="{719ED285-9267-4042-9EA8-FB199DC79889}" type="parTrans" cxnId="{1F5854AD-2EF4-B947-A46E-27AB6611EBD4}">
      <dgm:prSet/>
      <dgm:spPr/>
      <dgm:t>
        <a:bodyPr/>
        <a:lstStyle/>
        <a:p>
          <a:endParaRPr lang="zh-CN" altLang="en-US"/>
        </a:p>
      </dgm:t>
    </dgm:pt>
    <dgm:pt modelId="{C19C94DC-ACCE-AD42-ACF4-6183CA0D08A9}" type="sibTrans" cxnId="{1F5854AD-2EF4-B947-A46E-27AB6611EBD4}">
      <dgm:prSet/>
      <dgm:spPr/>
      <dgm:t>
        <a:bodyPr/>
        <a:lstStyle/>
        <a:p>
          <a:endParaRPr lang="zh-CN" altLang="en-US"/>
        </a:p>
      </dgm:t>
    </dgm:pt>
    <dgm:pt modelId="{9693CF19-663B-5F4E-B1F4-41DF58BBB430}">
      <dgm:prSet phldrT="[文本]"/>
      <dgm:spPr>
        <a:scene3d>
          <a:camera prst="orthographicFront">
            <a:rot lat="0" lon="10800000" rev="0"/>
          </a:camera>
          <a:lightRig rig="threePt" dir="t"/>
        </a:scene3d>
        <a:sp3d/>
      </dgm:spPr>
      <dgm:t>
        <a:bodyPr>
          <a:flatTx/>
        </a:bodyPr>
        <a:lstStyle/>
        <a:p>
          <a:r>
            <a:rPr lang="en-US" altLang="zh-CN" dirty="0" smtClean="0"/>
            <a:t>OLAP evaluation</a:t>
          </a:r>
          <a:endParaRPr lang="zh-CN" altLang="en-US" dirty="0"/>
        </a:p>
      </dgm:t>
    </dgm:pt>
    <dgm:pt modelId="{FBE6D2A9-7E51-7B41-9574-8B79EF883BC5}" type="parTrans" cxnId="{17DEE454-D4C2-2446-8E12-69AABE89555B}">
      <dgm:prSet/>
      <dgm:spPr/>
      <dgm:t>
        <a:bodyPr/>
        <a:lstStyle/>
        <a:p>
          <a:endParaRPr lang="zh-CN" altLang="en-US"/>
        </a:p>
      </dgm:t>
    </dgm:pt>
    <dgm:pt modelId="{32052BE4-F8CC-5A49-8A1D-986E530DB103}" type="sibTrans" cxnId="{17DEE454-D4C2-2446-8E12-69AABE89555B}">
      <dgm:prSet/>
      <dgm:spPr/>
      <dgm:t>
        <a:bodyPr/>
        <a:lstStyle/>
        <a:p>
          <a:endParaRPr lang="zh-CN" altLang="en-US"/>
        </a:p>
      </dgm:t>
    </dgm:pt>
    <dgm:pt modelId="{E8E713A7-26D5-8E4F-851E-7C69D997E342}">
      <dgm:prSet phldrT="[文本]" custT="1"/>
      <dgm:spPr>
        <a:scene3d>
          <a:camera prst="orthographicFront">
            <a:rot lat="0" lon="10800000" rev="0"/>
          </a:camera>
          <a:lightRig rig="threePt" dir="t"/>
        </a:scene3d>
        <a:sp3d/>
      </dgm:spPr>
      <dgm:t>
        <a:bodyPr>
          <a:flatTx/>
        </a:bodyPr>
        <a:lstStyle/>
        <a:p>
          <a:r>
            <a:rPr lang="en-US" altLang="zh-CN" sz="1400" dirty="0" smtClean="0"/>
            <a:t>Tries to combine emerging technologies into this field</a:t>
          </a:r>
          <a:endParaRPr lang="zh-CN" altLang="en-US" sz="1400" dirty="0"/>
        </a:p>
      </dgm:t>
    </dgm:pt>
    <dgm:pt modelId="{12AB7288-7194-694A-8922-FA82E0C2EB87}" type="parTrans" cxnId="{BE0FD718-A331-3149-9D1C-5B712906ECD0}">
      <dgm:prSet/>
      <dgm:spPr/>
      <dgm:t>
        <a:bodyPr/>
        <a:lstStyle/>
        <a:p>
          <a:endParaRPr lang="zh-CN" altLang="en-US"/>
        </a:p>
      </dgm:t>
    </dgm:pt>
    <dgm:pt modelId="{362CA4D9-E148-B04A-B625-0F1785821E57}" type="sibTrans" cxnId="{BE0FD718-A331-3149-9D1C-5B712906ECD0}">
      <dgm:prSet/>
      <dgm:spPr/>
      <dgm:t>
        <a:bodyPr/>
        <a:lstStyle/>
        <a:p>
          <a:endParaRPr lang="zh-CN" altLang="en-US"/>
        </a:p>
      </dgm:t>
    </dgm:pt>
    <dgm:pt modelId="{7F410E14-7EF5-3D4E-9643-DDF802107F90}" type="pres">
      <dgm:prSet presAssocID="{59DC3011-5F29-104F-8860-C55A2AEF66F4}" presName="arrowDiagram" presStyleCnt="0">
        <dgm:presLayoutVars>
          <dgm:chMax val="5"/>
          <dgm:dir/>
          <dgm:resizeHandles val="exact"/>
        </dgm:presLayoutVars>
      </dgm:prSet>
      <dgm:spPr/>
    </dgm:pt>
    <dgm:pt modelId="{9FE8DC8A-4B06-6647-AD6A-33E57629F977}" type="pres">
      <dgm:prSet presAssocID="{59DC3011-5F29-104F-8860-C55A2AEF66F4}" presName="arrow" presStyleLbl="bgShp" presStyleIdx="0" presStyleCnt="1" custLinFactNeighborX="0" custLinFactNeighborY="9946">
        <dgm:style>
          <a:lnRef idx="0">
            <a:schemeClr val="accent5"/>
          </a:lnRef>
          <a:fillRef idx="3">
            <a:schemeClr val="accent5"/>
          </a:fillRef>
          <a:effectRef idx="3">
            <a:schemeClr val="accent5"/>
          </a:effectRef>
          <a:fontRef idx="minor">
            <a:schemeClr val="lt1"/>
          </a:fontRef>
        </dgm:style>
      </dgm:prSet>
      <dgm:spPr>
        <a:ln>
          <a:noFill/>
        </a:ln>
      </dgm:spPr>
    </dgm:pt>
    <dgm:pt modelId="{5A625BFE-F86B-554B-81A0-B55035157CF4}" type="pres">
      <dgm:prSet presAssocID="{59DC3011-5F29-104F-8860-C55A2AEF66F4}" presName="arrowDiagram3" presStyleCnt="0"/>
      <dgm:spPr>
        <a:scene3d>
          <a:camera prst="orthographicFront">
            <a:rot lat="0" lon="10800000" rev="0"/>
          </a:camera>
          <a:lightRig rig="threePt" dir="t"/>
        </a:scene3d>
        <a:sp3d/>
      </dgm:spPr>
    </dgm:pt>
    <dgm:pt modelId="{F3BE6817-E986-2A40-8FC3-A30B84B618D7}" type="pres">
      <dgm:prSet presAssocID="{C1FAD7E1-1B65-804B-B985-5C5A99739FC3}" presName="bullet3a" presStyleLbl="node1" presStyleIdx="0" presStyleCnt="3" custLinFactY="100000" custLinFactNeighborY="157428"/>
      <dgm:spPr>
        <a:gradFill rotWithShape="0">
          <a:gsLst>
            <a:gs pos="100000">
              <a:srgbClr val="00B0F0"/>
            </a:gs>
            <a:gs pos="100000">
              <a:schemeClr val="accent1">
                <a:hueOff val="0"/>
                <a:satOff val="0"/>
                <a:lumOff val="0"/>
                <a:alphaOff val="0"/>
                <a:shade val="98000"/>
                <a:lumMod val="94000"/>
              </a:schemeClr>
            </a:gs>
          </a:gsLst>
        </a:gradFill>
        <a:scene3d>
          <a:camera prst="orthographicFront">
            <a:rot lat="0" lon="10800000" rev="0"/>
          </a:camera>
          <a:lightRig rig="threePt" dir="t"/>
        </a:scene3d>
        <a:sp3d/>
      </dgm:spPr>
    </dgm:pt>
    <dgm:pt modelId="{D848087F-89BA-8A42-B747-28DE082E9427}" type="pres">
      <dgm:prSet presAssocID="{C1FAD7E1-1B65-804B-B985-5C5A99739FC3}" presName="textBox3a" presStyleLbl="revTx" presStyleIdx="0" presStyleCnt="3">
        <dgm:presLayoutVars>
          <dgm:bulletEnabled val="1"/>
        </dgm:presLayoutVars>
      </dgm:prSet>
      <dgm:spPr/>
      <dgm:t>
        <a:bodyPr/>
        <a:lstStyle/>
        <a:p>
          <a:endParaRPr lang="zh-CN" altLang="en-US"/>
        </a:p>
      </dgm:t>
    </dgm:pt>
    <dgm:pt modelId="{A962FAEB-F9C0-3B4E-8C28-BADFAAE71F67}" type="pres">
      <dgm:prSet presAssocID="{9693CF19-663B-5F4E-B1F4-41DF58BBB430}" presName="bullet3b" presStyleLbl="node1" presStyleIdx="1" presStyleCnt="3" custLinFactY="2512" custLinFactNeighborY="100000"/>
      <dgm:spPr>
        <a:gradFill rotWithShape="0">
          <a:gsLst>
            <a:gs pos="100000">
              <a:srgbClr val="00B0F0"/>
            </a:gs>
            <a:gs pos="100000">
              <a:schemeClr val="accent1">
                <a:hueOff val="0"/>
                <a:satOff val="0"/>
                <a:lumOff val="0"/>
                <a:alphaOff val="0"/>
                <a:shade val="98000"/>
                <a:lumMod val="94000"/>
              </a:schemeClr>
            </a:gs>
          </a:gsLst>
        </a:gradFill>
        <a:scene3d>
          <a:camera prst="orthographicFront">
            <a:rot lat="0" lon="10800000" rev="0"/>
          </a:camera>
          <a:lightRig rig="threePt" dir="t"/>
        </a:scene3d>
        <a:sp3d/>
      </dgm:spPr>
    </dgm:pt>
    <dgm:pt modelId="{E2C21FB2-AA8D-5C4E-B805-B9E566A8313B}" type="pres">
      <dgm:prSet presAssocID="{9693CF19-663B-5F4E-B1F4-41DF58BBB430}" presName="textBox3b" presStyleLbl="revTx" presStyleIdx="1" presStyleCnt="3">
        <dgm:presLayoutVars>
          <dgm:bulletEnabled val="1"/>
        </dgm:presLayoutVars>
      </dgm:prSet>
      <dgm:spPr/>
      <dgm:t>
        <a:bodyPr/>
        <a:lstStyle/>
        <a:p>
          <a:endParaRPr lang="zh-CN" altLang="en-US"/>
        </a:p>
      </dgm:t>
    </dgm:pt>
    <dgm:pt modelId="{DF9662D7-FCA9-A140-9481-6632934D1434}" type="pres">
      <dgm:prSet presAssocID="{E8E713A7-26D5-8E4F-851E-7C69D997E342}" presName="bullet3c" presStyleLbl="node1" presStyleIdx="2" presStyleCnt="3" custLinFactY="3321" custLinFactNeighborX="-42616" custLinFactNeighborY="100000"/>
      <dgm:spPr>
        <a:gradFill rotWithShape="0">
          <a:gsLst>
            <a:gs pos="100000">
              <a:srgbClr val="00B0F0"/>
            </a:gs>
            <a:gs pos="100000">
              <a:schemeClr val="accent1">
                <a:hueOff val="0"/>
                <a:satOff val="0"/>
                <a:lumOff val="0"/>
                <a:alphaOff val="0"/>
                <a:shade val="98000"/>
                <a:lumMod val="94000"/>
              </a:schemeClr>
            </a:gs>
          </a:gsLst>
        </a:gradFill>
        <a:scene3d>
          <a:camera prst="orthographicFront">
            <a:rot lat="0" lon="10800000" rev="0"/>
          </a:camera>
          <a:lightRig rig="threePt" dir="t"/>
        </a:scene3d>
        <a:sp3d/>
      </dgm:spPr>
    </dgm:pt>
    <dgm:pt modelId="{F8FD1FAE-4A5C-8C49-9190-06529090EC32}" type="pres">
      <dgm:prSet presAssocID="{E8E713A7-26D5-8E4F-851E-7C69D997E342}" presName="textBox3c" presStyleLbl="revTx" presStyleIdx="2" presStyleCnt="3">
        <dgm:presLayoutVars>
          <dgm:bulletEnabled val="1"/>
        </dgm:presLayoutVars>
      </dgm:prSet>
      <dgm:spPr/>
      <dgm:t>
        <a:bodyPr/>
        <a:lstStyle/>
        <a:p>
          <a:endParaRPr lang="zh-CN" altLang="en-US"/>
        </a:p>
      </dgm:t>
    </dgm:pt>
  </dgm:ptLst>
  <dgm:cxnLst>
    <dgm:cxn modelId="{1778DF5C-D0D3-874B-AF21-F2CD1A6FCD9C}" type="presOf" srcId="{C1FAD7E1-1B65-804B-B985-5C5A99739FC3}" destId="{D848087F-89BA-8A42-B747-28DE082E9427}" srcOrd="0" destOrd="0" presId="urn:microsoft.com/office/officeart/2005/8/layout/arrow2"/>
    <dgm:cxn modelId="{A01617ED-5FDE-194A-9B24-2878404598AD}" type="presOf" srcId="{9693CF19-663B-5F4E-B1F4-41DF58BBB430}" destId="{E2C21FB2-AA8D-5C4E-B805-B9E566A8313B}" srcOrd="0" destOrd="0" presId="urn:microsoft.com/office/officeart/2005/8/layout/arrow2"/>
    <dgm:cxn modelId="{1F5854AD-2EF4-B947-A46E-27AB6611EBD4}" srcId="{59DC3011-5F29-104F-8860-C55A2AEF66F4}" destId="{C1FAD7E1-1B65-804B-B985-5C5A99739FC3}" srcOrd="0" destOrd="0" parTransId="{719ED285-9267-4042-9EA8-FB199DC79889}" sibTransId="{C19C94DC-ACCE-AD42-ACF4-6183CA0D08A9}"/>
    <dgm:cxn modelId="{BE0FD718-A331-3149-9D1C-5B712906ECD0}" srcId="{59DC3011-5F29-104F-8860-C55A2AEF66F4}" destId="{E8E713A7-26D5-8E4F-851E-7C69D997E342}" srcOrd="2" destOrd="0" parTransId="{12AB7288-7194-694A-8922-FA82E0C2EB87}" sibTransId="{362CA4D9-E148-B04A-B625-0F1785821E57}"/>
    <dgm:cxn modelId="{D0087F09-156D-F245-8C0A-154508FEA619}" type="presOf" srcId="{E8E713A7-26D5-8E4F-851E-7C69D997E342}" destId="{F8FD1FAE-4A5C-8C49-9190-06529090EC32}" srcOrd="0" destOrd="0" presId="urn:microsoft.com/office/officeart/2005/8/layout/arrow2"/>
    <dgm:cxn modelId="{17DEE454-D4C2-2446-8E12-69AABE89555B}" srcId="{59DC3011-5F29-104F-8860-C55A2AEF66F4}" destId="{9693CF19-663B-5F4E-B1F4-41DF58BBB430}" srcOrd="1" destOrd="0" parTransId="{FBE6D2A9-7E51-7B41-9574-8B79EF883BC5}" sibTransId="{32052BE4-F8CC-5A49-8A1D-986E530DB103}"/>
    <dgm:cxn modelId="{8F0E24B8-ECC2-3243-AF28-4FC7DCF44DF8}" type="presOf" srcId="{59DC3011-5F29-104F-8860-C55A2AEF66F4}" destId="{7F410E14-7EF5-3D4E-9643-DDF802107F90}" srcOrd="0" destOrd="0" presId="urn:microsoft.com/office/officeart/2005/8/layout/arrow2"/>
    <dgm:cxn modelId="{599A16D3-D1AA-104B-BE07-20D645F9B200}" type="presParOf" srcId="{7F410E14-7EF5-3D4E-9643-DDF802107F90}" destId="{9FE8DC8A-4B06-6647-AD6A-33E57629F977}" srcOrd="0" destOrd="0" presId="urn:microsoft.com/office/officeart/2005/8/layout/arrow2"/>
    <dgm:cxn modelId="{1A8C4DBC-E368-9F49-BB38-C1FF78213D5D}" type="presParOf" srcId="{7F410E14-7EF5-3D4E-9643-DDF802107F90}" destId="{5A625BFE-F86B-554B-81A0-B55035157CF4}" srcOrd="1" destOrd="0" presId="urn:microsoft.com/office/officeart/2005/8/layout/arrow2"/>
    <dgm:cxn modelId="{F345C036-28F1-EF4A-B9B8-1004485AE7F9}" type="presParOf" srcId="{5A625BFE-F86B-554B-81A0-B55035157CF4}" destId="{F3BE6817-E986-2A40-8FC3-A30B84B618D7}" srcOrd="0" destOrd="0" presId="urn:microsoft.com/office/officeart/2005/8/layout/arrow2"/>
    <dgm:cxn modelId="{983BBCA9-6A40-0340-B62A-AE9CB28AF9D2}" type="presParOf" srcId="{5A625BFE-F86B-554B-81A0-B55035157CF4}" destId="{D848087F-89BA-8A42-B747-28DE082E9427}" srcOrd="1" destOrd="0" presId="urn:microsoft.com/office/officeart/2005/8/layout/arrow2"/>
    <dgm:cxn modelId="{1C7D65F6-A9D0-5D46-BCEF-C8AD9748B268}" type="presParOf" srcId="{5A625BFE-F86B-554B-81A0-B55035157CF4}" destId="{A962FAEB-F9C0-3B4E-8C28-BADFAAE71F67}" srcOrd="2" destOrd="0" presId="urn:microsoft.com/office/officeart/2005/8/layout/arrow2"/>
    <dgm:cxn modelId="{3FC69847-51CD-604A-8EB5-F87B0F7F9BB9}" type="presParOf" srcId="{5A625BFE-F86B-554B-81A0-B55035157CF4}" destId="{E2C21FB2-AA8D-5C4E-B805-B9E566A8313B}" srcOrd="3" destOrd="0" presId="urn:microsoft.com/office/officeart/2005/8/layout/arrow2"/>
    <dgm:cxn modelId="{4D8AC24F-4330-8144-BD62-4E4DA4BCB848}" type="presParOf" srcId="{5A625BFE-F86B-554B-81A0-B55035157CF4}" destId="{DF9662D7-FCA9-A140-9481-6632934D1434}" srcOrd="4" destOrd="0" presId="urn:microsoft.com/office/officeart/2005/8/layout/arrow2"/>
    <dgm:cxn modelId="{7DBAEE20-ACFA-6146-83C7-3690EBDBFEAA}" type="presParOf" srcId="{5A625BFE-F86B-554B-81A0-B55035157CF4}" destId="{F8FD1FAE-4A5C-8C49-9190-06529090EC32}" srcOrd="5" destOrd="0" presId="urn:microsoft.com/office/officeart/2005/8/layout/arrow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DC3011-5F29-104F-8860-C55A2AEF66F4}" type="doc">
      <dgm:prSet loTypeId="urn:microsoft.com/office/officeart/2005/8/layout/arrow2" loCatId="" qsTypeId="urn:microsoft.com/office/officeart/2005/8/quickstyle/simple4" qsCatId="simple" csTypeId="urn:microsoft.com/office/officeart/2005/8/colors/accent1_2" csCatId="accent1" phldr="1"/>
      <dgm:spPr/>
    </dgm:pt>
    <dgm:pt modelId="{C1FAD7E1-1B65-804B-B985-5C5A99739FC3}">
      <dgm:prSet phldrT="[文本]"/>
      <dgm:spPr/>
      <dgm:t>
        <a:bodyPr/>
        <a:lstStyle/>
        <a:p>
          <a:r>
            <a:rPr lang="en-US" altLang="zh-CN" dirty="0" smtClean="0"/>
            <a:t>Multi-core processors</a:t>
          </a:r>
          <a:endParaRPr lang="zh-CN" altLang="en-US" dirty="0"/>
        </a:p>
      </dgm:t>
    </dgm:pt>
    <dgm:pt modelId="{719ED285-9267-4042-9EA8-FB199DC79889}" type="parTrans" cxnId="{1F5854AD-2EF4-B947-A46E-27AB6611EBD4}">
      <dgm:prSet/>
      <dgm:spPr/>
      <dgm:t>
        <a:bodyPr/>
        <a:lstStyle/>
        <a:p>
          <a:endParaRPr lang="zh-CN" altLang="en-US"/>
        </a:p>
      </dgm:t>
    </dgm:pt>
    <dgm:pt modelId="{C19C94DC-ACCE-AD42-ACF4-6183CA0D08A9}" type="sibTrans" cxnId="{1F5854AD-2EF4-B947-A46E-27AB6611EBD4}">
      <dgm:prSet/>
      <dgm:spPr/>
      <dgm:t>
        <a:bodyPr/>
        <a:lstStyle/>
        <a:p>
          <a:endParaRPr lang="zh-CN" altLang="en-US"/>
        </a:p>
      </dgm:t>
    </dgm:pt>
    <dgm:pt modelId="{9693CF19-663B-5F4E-B1F4-41DF58BBB430}">
      <dgm:prSet phldrT="[文本]"/>
      <dgm:spPr/>
      <dgm:t>
        <a:bodyPr/>
        <a:lstStyle/>
        <a:p>
          <a:r>
            <a:rPr lang="en-US" altLang="zh-CN" dirty="0" smtClean="0"/>
            <a:t>Advanced general purpose parallel programming model</a:t>
          </a:r>
          <a:endParaRPr lang="zh-CN" altLang="en-US" dirty="0"/>
        </a:p>
      </dgm:t>
    </dgm:pt>
    <dgm:pt modelId="{FBE6D2A9-7E51-7B41-9574-8B79EF883BC5}" type="parTrans" cxnId="{17DEE454-D4C2-2446-8E12-69AABE89555B}">
      <dgm:prSet/>
      <dgm:spPr/>
      <dgm:t>
        <a:bodyPr/>
        <a:lstStyle/>
        <a:p>
          <a:endParaRPr lang="zh-CN" altLang="en-US"/>
        </a:p>
      </dgm:t>
    </dgm:pt>
    <dgm:pt modelId="{32052BE4-F8CC-5A49-8A1D-986E530DB103}" type="sibTrans" cxnId="{17DEE454-D4C2-2446-8E12-69AABE89555B}">
      <dgm:prSet/>
      <dgm:spPr/>
      <dgm:t>
        <a:bodyPr/>
        <a:lstStyle/>
        <a:p>
          <a:endParaRPr lang="zh-CN" altLang="en-US"/>
        </a:p>
      </dgm:t>
    </dgm:pt>
    <dgm:pt modelId="{E8E713A7-26D5-8E4F-851E-7C69D997E342}">
      <dgm:prSet phldrT="[文本]"/>
      <dgm:spPr/>
      <dgm:t>
        <a:bodyPr/>
        <a:lstStyle/>
        <a:p>
          <a:r>
            <a:rPr lang="en-US" altLang="zh-CN" dirty="0" smtClean="0"/>
            <a:t>More and more databases use parallel platform to accelerate many calculation tasks</a:t>
          </a:r>
          <a:endParaRPr lang="zh-CN" altLang="en-US" dirty="0"/>
        </a:p>
      </dgm:t>
    </dgm:pt>
    <dgm:pt modelId="{12AB7288-7194-694A-8922-FA82E0C2EB87}" type="parTrans" cxnId="{BE0FD718-A331-3149-9D1C-5B712906ECD0}">
      <dgm:prSet/>
      <dgm:spPr/>
      <dgm:t>
        <a:bodyPr/>
        <a:lstStyle/>
        <a:p>
          <a:endParaRPr lang="zh-CN" altLang="en-US"/>
        </a:p>
      </dgm:t>
    </dgm:pt>
    <dgm:pt modelId="{362CA4D9-E148-B04A-B625-0F1785821E57}" type="sibTrans" cxnId="{BE0FD718-A331-3149-9D1C-5B712906ECD0}">
      <dgm:prSet/>
      <dgm:spPr/>
      <dgm:t>
        <a:bodyPr/>
        <a:lstStyle/>
        <a:p>
          <a:endParaRPr lang="zh-CN" altLang="en-US"/>
        </a:p>
      </dgm:t>
    </dgm:pt>
    <dgm:pt modelId="{7F410E14-7EF5-3D4E-9643-DDF802107F90}" type="pres">
      <dgm:prSet presAssocID="{59DC3011-5F29-104F-8860-C55A2AEF66F4}" presName="arrowDiagram" presStyleCnt="0">
        <dgm:presLayoutVars>
          <dgm:chMax val="5"/>
          <dgm:dir/>
          <dgm:resizeHandles val="exact"/>
        </dgm:presLayoutVars>
      </dgm:prSet>
      <dgm:spPr/>
    </dgm:pt>
    <dgm:pt modelId="{9FE8DC8A-4B06-6647-AD6A-33E57629F977}" type="pres">
      <dgm:prSet presAssocID="{59DC3011-5F29-104F-8860-C55A2AEF66F4}" presName="arrow" presStyleLbl="bgShp" presStyleIdx="0" presStyleCnt="1" custLinFactNeighborX="-19764" custLinFactNeighborY="17500"/>
      <dgm:spPr/>
      <dgm:t>
        <a:bodyPr/>
        <a:lstStyle/>
        <a:p>
          <a:endParaRPr lang="zh-CN" altLang="en-US"/>
        </a:p>
      </dgm:t>
    </dgm:pt>
    <dgm:pt modelId="{5A625BFE-F86B-554B-81A0-B55035157CF4}" type="pres">
      <dgm:prSet presAssocID="{59DC3011-5F29-104F-8860-C55A2AEF66F4}" presName="arrowDiagram3" presStyleCnt="0"/>
      <dgm:spPr/>
    </dgm:pt>
    <dgm:pt modelId="{F3BE6817-E986-2A40-8FC3-A30B84B618D7}" type="pres">
      <dgm:prSet presAssocID="{C1FAD7E1-1B65-804B-B985-5C5A99739FC3}" presName="bullet3a" presStyleLbl="node1" presStyleIdx="0" presStyleCnt="3"/>
      <dgm:spPr/>
    </dgm:pt>
    <dgm:pt modelId="{D848087F-89BA-8A42-B747-28DE082E9427}" type="pres">
      <dgm:prSet presAssocID="{C1FAD7E1-1B65-804B-B985-5C5A99739FC3}" presName="textBox3a" presStyleLbl="revTx" presStyleIdx="0" presStyleCnt="3">
        <dgm:presLayoutVars>
          <dgm:bulletEnabled val="1"/>
        </dgm:presLayoutVars>
      </dgm:prSet>
      <dgm:spPr/>
      <dgm:t>
        <a:bodyPr/>
        <a:lstStyle/>
        <a:p>
          <a:endParaRPr lang="zh-CN" altLang="en-US"/>
        </a:p>
      </dgm:t>
    </dgm:pt>
    <dgm:pt modelId="{A962FAEB-F9C0-3B4E-8C28-BADFAAE71F67}" type="pres">
      <dgm:prSet presAssocID="{9693CF19-663B-5F4E-B1F4-41DF58BBB430}" presName="bullet3b" presStyleLbl="node1" presStyleIdx="1" presStyleCnt="3"/>
      <dgm:spPr/>
    </dgm:pt>
    <dgm:pt modelId="{E2C21FB2-AA8D-5C4E-B805-B9E566A8313B}" type="pres">
      <dgm:prSet presAssocID="{9693CF19-663B-5F4E-B1F4-41DF58BBB430}" presName="textBox3b" presStyleLbl="revTx" presStyleIdx="1" presStyleCnt="3">
        <dgm:presLayoutVars>
          <dgm:bulletEnabled val="1"/>
        </dgm:presLayoutVars>
      </dgm:prSet>
      <dgm:spPr/>
      <dgm:t>
        <a:bodyPr/>
        <a:lstStyle/>
        <a:p>
          <a:endParaRPr lang="zh-CN" altLang="en-US"/>
        </a:p>
      </dgm:t>
    </dgm:pt>
    <dgm:pt modelId="{DF9662D7-FCA9-A140-9481-6632934D1434}" type="pres">
      <dgm:prSet presAssocID="{E8E713A7-26D5-8E4F-851E-7C69D997E342}" presName="bullet3c" presStyleLbl="node1" presStyleIdx="2" presStyleCnt="3"/>
      <dgm:spPr/>
    </dgm:pt>
    <dgm:pt modelId="{F8FD1FAE-4A5C-8C49-9190-06529090EC32}" type="pres">
      <dgm:prSet presAssocID="{E8E713A7-26D5-8E4F-851E-7C69D997E342}" presName="textBox3c" presStyleLbl="revTx" presStyleIdx="2" presStyleCnt="3">
        <dgm:presLayoutVars>
          <dgm:bulletEnabled val="1"/>
        </dgm:presLayoutVars>
      </dgm:prSet>
      <dgm:spPr/>
      <dgm:t>
        <a:bodyPr/>
        <a:lstStyle/>
        <a:p>
          <a:endParaRPr lang="zh-CN" altLang="en-US"/>
        </a:p>
      </dgm:t>
    </dgm:pt>
  </dgm:ptLst>
  <dgm:cxnLst>
    <dgm:cxn modelId="{E57EB07C-45D9-BA42-90EF-5DF4A713F683}" type="presOf" srcId="{9693CF19-663B-5F4E-B1F4-41DF58BBB430}" destId="{E2C21FB2-AA8D-5C4E-B805-B9E566A8313B}" srcOrd="0" destOrd="0" presId="urn:microsoft.com/office/officeart/2005/8/layout/arrow2"/>
    <dgm:cxn modelId="{0218C7A8-8ED4-474D-BF6A-6FC65149BF39}" type="presOf" srcId="{E8E713A7-26D5-8E4F-851E-7C69D997E342}" destId="{F8FD1FAE-4A5C-8C49-9190-06529090EC32}" srcOrd="0" destOrd="0" presId="urn:microsoft.com/office/officeart/2005/8/layout/arrow2"/>
    <dgm:cxn modelId="{1F5854AD-2EF4-B947-A46E-27AB6611EBD4}" srcId="{59DC3011-5F29-104F-8860-C55A2AEF66F4}" destId="{C1FAD7E1-1B65-804B-B985-5C5A99739FC3}" srcOrd="0" destOrd="0" parTransId="{719ED285-9267-4042-9EA8-FB199DC79889}" sibTransId="{C19C94DC-ACCE-AD42-ACF4-6183CA0D08A9}"/>
    <dgm:cxn modelId="{BE0FD718-A331-3149-9D1C-5B712906ECD0}" srcId="{59DC3011-5F29-104F-8860-C55A2AEF66F4}" destId="{E8E713A7-26D5-8E4F-851E-7C69D997E342}" srcOrd="2" destOrd="0" parTransId="{12AB7288-7194-694A-8922-FA82E0C2EB87}" sibTransId="{362CA4D9-E148-B04A-B625-0F1785821E57}"/>
    <dgm:cxn modelId="{0E075C55-0E75-8045-B69D-1C2762DB989A}" type="presOf" srcId="{C1FAD7E1-1B65-804B-B985-5C5A99739FC3}" destId="{D848087F-89BA-8A42-B747-28DE082E9427}" srcOrd="0" destOrd="0" presId="urn:microsoft.com/office/officeart/2005/8/layout/arrow2"/>
    <dgm:cxn modelId="{FDBBDBE4-F570-2445-8AE6-C88BBF9EB295}" type="presOf" srcId="{59DC3011-5F29-104F-8860-C55A2AEF66F4}" destId="{7F410E14-7EF5-3D4E-9643-DDF802107F90}" srcOrd="0" destOrd="0" presId="urn:microsoft.com/office/officeart/2005/8/layout/arrow2"/>
    <dgm:cxn modelId="{17DEE454-D4C2-2446-8E12-69AABE89555B}" srcId="{59DC3011-5F29-104F-8860-C55A2AEF66F4}" destId="{9693CF19-663B-5F4E-B1F4-41DF58BBB430}" srcOrd="1" destOrd="0" parTransId="{FBE6D2A9-7E51-7B41-9574-8B79EF883BC5}" sibTransId="{32052BE4-F8CC-5A49-8A1D-986E530DB103}"/>
    <dgm:cxn modelId="{C499D834-29B3-6446-B962-CDE1707C3509}" type="presParOf" srcId="{7F410E14-7EF5-3D4E-9643-DDF802107F90}" destId="{9FE8DC8A-4B06-6647-AD6A-33E57629F977}" srcOrd="0" destOrd="0" presId="urn:microsoft.com/office/officeart/2005/8/layout/arrow2"/>
    <dgm:cxn modelId="{0529920A-1CFA-164C-98DD-8E0FA4306EAD}" type="presParOf" srcId="{7F410E14-7EF5-3D4E-9643-DDF802107F90}" destId="{5A625BFE-F86B-554B-81A0-B55035157CF4}" srcOrd="1" destOrd="0" presId="urn:microsoft.com/office/officeart/2005/8/layout/arrow2"/>
    <dgm:cxn modelId="{ECA18DF4-12FB-C740-85D5-70C5DAA5355A}" type="presParOf" srcId="{5A625BFE-F86B-554B-81A0-B55035157CF4}" destId="{F3BE6817-E986-2A40-8FC3-A30B84B618D7}" srcOrd="0" destOrd="0" presId="urn:microsoft.com/office/officeart/2005/8/layout/arrow2"/>
    <dgm:cxn modelId="{648B9D82-0C1C-8543-BC94-867E72BB1F84}" type="presParOf" srcId="{5A625BFE-F86B-554B-81A0-B55035157CF4}" destId="{D848087F-89BA-8A42-B747-28DE082E9427}" srcOrd="1" destOrd="0" presId="urn:microsoft.com/office/officeart/2005/8/layout/arrow2"/>
    <dgm:cxn modelId="{525ED626-328C-E842-8691-617D708255E3}" type="presParOf" srcId="{5A625BFE-F86B-554B-81A0-B55035157CF4}" destId="{A962FAEB-F9C0-3B4E-8C28-BADFAAE71F67}" srcOrd="2" destOrd="0" presId="urn:microsoft.com/office/officeart/2005/8/layout/arrow2"/>
    <dgm:cxn modelId="{B8A00069-F21F-4D45-B3A7-366A6936A9D2}" type="presParOf" srcId="{5A625BFE-F86B-554B-81A0-B55035157CF4}" destId="{E2C21FB2-AA8D-5C4E-B805-B9E566A8313B}" srcOrd="3" destOrd="0" presId="urn:microsoft.com/office/officeart/2005/8/layout/arrow2"/>
    <dgm:cxn modelId="{7636FFF6-EDD3-F64B-887D-EAA97B1A58AA}" type="presParOf" srcId="{5A625BFE-F86B-554B-81A0-B55035157CF4}" destId="{DF9662D7-FCA9-A140-9481-6632934D1434}" srcOrd="4" destOrd="0" presId="urn:microsoft.com/office/officeart/2005/8/layout/arrow2"/>
    <dgm:cxn modelId="{F81E9128-E11E-D44B-AE2F-2AF9B9DA720F}" type="presParOf" srcId="{5A625BFE-F86B-554B-81A0-B55035157CF4}" destId="{F8FD1FAE-4A5C-8C49-9190-06529090EC32}"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9DC3011-5F29-104F-8860-C55A2AEF66F4}" type="doc">
      <dgm:prSet loTypeId="urn:microsoft.com/office/officeart/2005/8/layout/arrow2" loCatId="" qsTypeId="urn:microsoft.com/office/officeart/2005/8/quickstyle/simple4" qsCatId="simple" csTypeId="urn:microsoft.com/office/officeart/2005/8/colors/accent1_2" csCatId="accent1" phldr="1"/>
      <dgm:spPr>
        <a:scene3d>
          <a:camera prst="orthographicFront">
            <a:rot lat="0" lon="10800000" rev="0"/>
          </a:camera>
          <a:lightRig rig="threePt" dir="t"/>
        </a:scene3d>
      </dgm:spPr>
    </dgm:pt>
    <dgm:pt modelId="{C1FAD7E1-1B65-804B-B985-5C5A99739FC3}">
      <dgm:prSet phldrT="[文本]"/>
      <dgm:spPr>
        <a:scene3d>
          <a:camera prst="orthographicFront">
            <a:rot lat="0" lon="10800000" rev="0"/>
          </a:camera>
          <a:lightRig rig="threePt" dir="t"/>
        </a:scene3d>
        <a:sp3d/>
      </dgm:spPr>
      <dgm:t>
        <a:bodyPr>
          <a:flatTx/>
        </a:bodyPr>
        <a:lstStyle/>
        <a:p>
          <a:r>
            <a:rPr lang="en-US" altLang="zh-CN" dirty="0" smtClean="0"/>
            <a:t>OLAP model research</a:t>
          </a:r>
          <a:endParaRPr lang="zh-CN" altLang="en-US" dirty="0"/>
        </a:p>
      </dgm:t>
    </dgm:pt>
    <dgm:pt modelId="{719ED285-9267-4042-9EA8-FB199DC79889}" type="parTrans" cxnId="{1F5854AD-2EF4-B947-A46E-27AB6611EBD4}">
      <dgm:prSet/>
      <dgm:spPr/>
      <dgm:t>
        <a:bodyPr/>
        <a:lstStyle/>
        <a:p>
          <a:endParaRPr lang="zh-CN" altLang="en-US"/>
        </a:p>
      </dgm:t>
    </dgm:pt>
    <dgm:pt modelId="{C19C94DC-ACCE-AD42-ACF4-6183CA0D08A9}" type="sibTrans" cxnId="{1F5854AD-2EF4-B947-A46E-27AB6611EBD4}">
      <dgm:prSet/>
      <dgm:spPr/>
      <dgm:t>
        <a:bodyPr/>
        <a:lstStyle/>
        <a:p>
          <a:endParaRPr lang="zh-CN" altLang="en-US"/>
        </a:p>
      </dgm:t>
    </dgm:pt>
    <dgm:pt modelId="{9693CF19-663B-5F4E-B1F4-41DF58BBB430}">
      <dgm:prSet phldrT="[文本]"/>
      <dgm:spPr>
        <a:scene3d>
          <a:camera prst="orthographicFront">
            <a:rot lat="0" lon="10800000" rev="0"/>
          </a:camera>
          <a:lightRig rig="threePt" dir="t"/>
        </a:scene3d>
        <a:sp3d/>
      </dgm:spPr>
      <dgm:t>
        <a:bodyPr>
          <a:flatTx/>
        </a:bodyPr>
        <a:lstStyle/>
        <a:p>
          <a:r>
            <a:rPr lang="en-US" altLang="zh-CN" dirty="0" smtClean="0"/>
            <a:t>OLAP evaluation</a:t>
          </a:r>
          <a:endParaRPr lang="zh-CN" altLang="en-US" dirty="0"/>
        </a:p>
      </dgm:t>
    </dgm:pt>
    <dgm:pt modelId="{FBE6D2A9-7E51-7B41-9574-8B79EF883BC5}" type="parTrans" cxnId="{17DEE454-D4C2-2446-8E12-69AABE89555B}">
      <dgm:prSet/>
      <dgm:spPr/>
      <dgm:t>
        <a:bodyPr/>
        <a:lstStyle/>
        <a:p>
          <a:endParaRPr lang="zh-CN" altLang="en-US"/>
        </a:p>
      </dgm:t>
    </dgm:pt>
    <dgm:pt modelId="{32052BE4-F8CC-5A49-8A1D-986E530DB103}" type="sibTrans" cxnId="{17DEE454-D4C2-2446-8E12-69AABE89555B}">
      <dgm:prSet/>
      <dgm:spPr/>
      <dgm:t>
        <a:bodyPr/>
        <a:lstStyle/>
        <a:p>
          <a:endParaRPr lang="zh-CN" altLang="en-US"/>
        </a:p>
      </dgm:t>
    </dgm:pt>
    <dgm:pt modelId="{E8E713A7-26D5-8E4F-851E-7C69D997E342}">
      <dgm:prSet phldrT="[文本]" custT="1"/>
      <dgm:spPr>
        <a:scene3d>
          <a:camera prst="orthographicFront">
            <a:rot lat="0" lon="10800000" rev="0"/>
          </a:camera>
          <a:lightRig rig="threePt" dir="t"/>
        </a:scene3d>
        <a:sp3d/>
      </dgm:spPr>
      <dgm:t>
        <a:bodyPr>
          <a:flatTx/>
        </a:bodyPr>
        <a:lstStyle/>
        <a:p>
          <a:r>
            <a:rPr lang="en-US" altLang="zh-CN" sz="1400" dirty="0" smtClean="0"/>
            <a:t>Tries to combine emerging technologies into this field</a:t>
          </a:r>
          <a:endParaRPr lang="zh-CN" altLang="en-US" sz="1400" dirty="0"/>
        </a:p>
      </dgm:t>
    </dgm:pt>
    <dgm:pt modelId="{12AB7288-7194-694A-8922-FA82E0C2EB87}" type="parTrans" cxnId="{BE0FD718-A331-3149-9D1C-5B712906ECD0}">
      <dgm:prSet/>
      <dgm:spPr/>
      <dgm:t>
        <a:bodyPr/>
        <a:lstStyle/>
        <a:p>
          <a:endParaRPr lang="zh-CN" altLang="en-US"/>
        </a:p>
      </dgm:t>
    </dgm:pt>
    <dgm:pt modelId="{362CA4D9-E148-B04A-B625-0F1785821E57}" type="sibTrans" cxnId="{BE0FD718-A331-3149-9D1C-5B712906ECD0}">
      <dgm:prSet/>
      <dgm:spPr/>
      <dgm:t>
        <a:bodyPr/>
        <a:lstStyle/>
        <a:p>
          <a:endParaRPr lang="zh-CN" altLang="en-US"/>
        </a:p>
      </dgm:t>
    </dgm:pt>
    <dgm:pt modelId="{7F410E14-7EF5-3D4E-9643-DDF802107F90}" type="pres">
      <dgm:prSet presAssocID="{59DC3011-5F29-104F-8860-C55A2AEF66F4}" presName="arrowDiagram" presStyleCnt="0">
        <dgm:presLayoutVars>
          <dgm:chMax val="5"/>
          <dgm:dir/>
          <dgm:resizeHandles val="exact"/>
        </dgm:presLayoutVars>
      </dgm:prSet>
      <dgm:spPr/>
    </dgm:pt>
    <dgm:pt modelId="{9FE8DC8A-4B06-6647-AD6A-33E57629F977}" type="pres">
      <dgm:prSet presAssocID="{59DC3011-5F29-104F-8860-C55A2AEF66F4}" presName="arrow" presStyleLbl="bgShp" presStyleIdx="0" presStyleCnt="1" custLinFactNeighborX="0" custLinFactNeighborY="9946">
        <dgm:style>
          <a:lnRef idx="0">
            <a:schemeClr val="accent5"/>
          </a:lnRef>
          <a:fillRef idx="3">
            <a:schemeClr val="accent5"/>
          </a:fillRef>
          <a:effectRef idx="3">
            <a:schemeClr val="accent5"/>
          </a:effectRef>
          <a:fontRef idx="minor">
            <a:schemeClr val="lt1"/>
          </a:fontRef>
        </dgm:style>
      </dgm:prSet>
      <dgm:spPr>
        <a:ln>
          <a:noFill/>
        </a:ln>
      </dgm:spPr>
    </dgm:pt>
    <dgm:pt modelId="{5A625BFE-F86B-554B-81A0-B55035157CF4}" type="pres">
      <dgm:prSet presAssocID="{59DC3011-5F29-104F-8860-C55A2AEF66F4}" presName="arrowDiagram3" presStyleCnt="0"/>
      <dgm:spPr>
        <a:scene3d>
          <a:camera prst="orthographicFront">
            <a:rot lat="0" lon="10800000" rev="0"/>
          </a:camera>
          <a:lightRig rig="threePt" dir="t"/>
        </a:scene3d>
        <a:sp3d/>
      </dgm:spPr>
    </dgm:pt>
    <dgm:pt modelId="{F3BE6817-E986-2A40-8FC3-A30B84B618D7}" type="pres">
      <dgm:prSet presAssocID="{C1FAD7E1-1B65-804B-B985-5C5A99739FC3}" presName="bullet3a" presStyleLbl="node1" presStyleIdx="0" presStyleCnt="3" custLinFactY="100000" custLinFactNeighborY="157428"/>
      <dgm:spPr>
        <a:gradFill rotWithShape="0">
          <a:gsLst>
            <a:gs pos="100000">
              <a:srgbClr val="00B0F0"/>
            </a:gs>
            <a:gs pos="100000">
              <a:schemeClr val="accent1">
                <a:hueOff val="0"/>
                <a:satOff val="0"/>
                <a:lumOff val="0"/>
                <a:alphaOff val="0"/>
                <a:shade val="98000"/>
                <a:lumMod val="94000"/>
              </a:schemeClr>
            </a:gs>
          </a:gsLst>
        </a:gradFill>
        <a:scene3d>
          <a:camera prst="orthographicFront">
            <a:rot lat="0" lon="10800000" rev="0"/>
          </a:camera>
          <a:lightRig rig="threePt" dir="t"/>
        </a:scene3d>
        <a:sp3d/>
      </dgm:spPr>
    </dgm:pt>
    <dgm:pt modelId="{D848087F-89BA-8A42-B747-28DE082E9427}" type="pres">
      <dgm:prSet presAssocID="{C1FAD7E1-1B65-804B-B985-5C5A99739FC3}" presName="textBox3a" presStyleLbl="revTx" presStyleIdx="0" presStyleCnt="3">
        <dgm:presLayoutVars>
          <dgm:bulletEnabled val="1"/>
        </dgm:presLayoutVars>
      </dgm:prSet>
      <dgm:spPr/>
      <dgm:t>
        <a:bodyPr/>
        <a:lstStyle/>
        <a:p>
          <a:endParaRPr lang="zh-CN" altLang="en-US"/>
        </a:p>
      </dgm:t>
    </dgm:pt>
    <dgm:pt modelId="{A962FAEB-F9C0-3B4E-8C28-BADFAAE71F67}" type="pres">
      <dgm:prSet presAssocID="{9693CF19-663B-5F4E-B1F4-41DF58BBB430}" presName="bullet3b" presStyleLbl="node1" presStyleIdx="1" presStyleCnt="3" custLinFactY="2512" custLinFactNeighborY="100000"/>
      <dgm:spPr>
        <a:gradFill rotWithShape="0">
          <a:gsLst>
            <a:gs pos="100000">
              <a:srgbClr val="00B0F0"/>
            </a:gs>
            <a:gs pos="100000">
              <a:schemeClr val="accent1">
                <a:hueOff val="0"/>
                <a:satOff val="0"/>
                <a:lumOff val="0"/>
                <a:alphaOff val="0"/>
                <a:shade val="98000"/>
                <a:lumMod val="94000"/>
              </a:schemeClr>
            </a:gs>
          </a:gsLst>
        </a:gradFill>
        <a:scene3d>
          <a:camera prst="orthographicFront">
            <a:rot lat="0" lon="10800000" rev="0"/>
          </a:camera>
          <a:lightRig rig="threePt" dir="t"/>
        </a:scene3d>
        <a:sp3d/>
      </dgm:spPr>
    </dgm:pt>
    <dgm:pt modelId="{E2C21FB2-AA8D-5C4E-B805-B9E566A8313B}" type="pres">
      <dgm:prSet presAssocID="{9693CF19-663B-5F4E-B1F4-41DF58BBB430}" presName="textBox3b" presStyleLbl="revTx" presStyleIdx="1" presStyleCnt="3">
        <dgm:presLayoutVars>
          <dgm:bulletEnabled val="1"/>
        </dgm:presLayoutVars>
      </dgm:prSet>
      <dgm:spPr/>
      <dgm:t>
        <a:bodyPr/>
        <a:lstStyle/>
        <a:p>
          <a:endParaRPr lang="zh-CN" altLang="en-US"/>
        </a:p>
      </dgm:t>
    </dgm:pt>
    <dgm:pt modelId="{DF9662D7-FCA9-A140-9481-6632934D1434}" type="pres">
      <dgm:prSet presAssocID="{E8E713A7-26D5-8E4F-851E-7C69D997E342}" presName="bullet3c" presStyleLbl="node1" presStyleIdx="2" presStyleCnt="3" custLinFactY="3321" custLinFactNeighborX="-42616" custLinFactNeighborY="100000"/>
      <dgm:spPr>
        <a:gradFill rotWithShape="0">
          <a:gsLst>
            <a:gs pos="100000">
              <a:srgbClr val="00B0F0"/>
            </a:gs>
            <a:gs pos="100000">
              <a:schemeClr val="accent1">
                <a:hueOff val="0"/>
                <a:satOff val="0"/>
                <a:lumOff val="0"/>
                <a:alphaOff val="0"/>
                <a:shade val="98000"/>
                <a:lumMod val="94000"/>
              </a:schemeClr>
            </a:gs>
          </a:gsLst>
        </a:gradFill>
        <a:scene3d>
          <a:camera prst="orthographicFront">
            <a:rot lat="0" lon="10800000" rev="0"/>
          </a:camera>
          <a:lightRig rig="threePt" dir="t"/>
        </a:scene3d>
        <a:sp3d/>
      </dgm:spPr>
    </dgm:pt>
    <dgm:pt modelId="{F8FD1FAE-4A5C-8C49-9190-06529090EC32}" type="pres">
      <dgm:prSet presAssocID="{E8E713A7-26D5-8E4F-851E-7C69D997E342}" presName="textBox3c" presStyleLbl="revTx" presStyleIdx="2" presStyleCnt="3">
        <dgm:presLayoutVars>
          <dgm:bulletEnabled val="1"/>
        </dgm:presLayoutVars>
      </dgm:prSet>
      <dgm:spPr/>
      <dgm:t>
        <a:bodyPr/>
        <a:lstStyle/>
        <a:p>
          <a:endParaRPr lang="zh-CN" altLang="en-US"/>
        </a:p>
      </dgm:t>
    </dgm:pt>
  </dgm:ptLst>
  <dgm:cxnLst>
    <dgm:cxn modelId="{DB41A8CB-91AF-C848-B545-A60EB2087539}" type="presOf" srcId="{E8E713A7-26D5-8E4F-851E-7C69D997E342}" destId="{F8FD1FAE-4A5C-8C49-9190-06529090EC32}" srcOrd="0" destOrd="0" presId="urn:microsoft.com/office/officeart/2005/8/layout/arrow2"/>
    <dgm:cxn modelId="{4FEC1382-3B1B-0D41-90EF-732688E83C22}" type="presOf" srcId="{C1FAD7E1-1B65-804B-B985-5C5A99739FC3}" destId="{D848087F-89BA-8A42-B747-28DE082E9427}" srcOrd="0" destOrd="0" presId="urn:microsoft.com/office/officeart/2005/8/layout/arrow2"/>
    <dgm:cxn modelId="{3A09062A-0F16-B248-B7E3-AF772A0E7DFB}" type="presOf" srcId="{59DC3011-5F29-104F-8860-C55A2AEF66F4}" destId="{7F410E14-7EF5-3D4E-9643-DDF802107F90}" srcOrd="0" destOrd="0" presId="urn:microsoft.com/office/officeart/2005/8/layout/arrow2"/>
    <dgm:cxn modelId="{3B503742-C2B4-CB43-9969-C0B46C9AA21E}" type="presOf" srcId="{9693CF19-663B-5F4E-B1F4-41DF58BBB430}" destId="{E2C21FB2-AA8D-5C4E-B805-B9E566A8313B}" srcOrd="0" destOrd="0" presId="urn:microsoft.com/office/officeart/2005/8/layout/arrow2"/>
    <dgm:cxn modelId="{1F5854AD-2EF4-B947-A46E-27AB6611EBD4}" srcId="{59DC3011-5F29-104F-8860-C55A2AEF66F4}" destId="{C1FAD7E1-1B65-804B-B985-5C5A99739FC3}" srcOrd="0" destOrd="0" parTransId="{719ED285-9267-4042-9EA8-FB199DC79889}" sibTransId="{C19C94DC-ACCE-AD42-ACF4-6183CA0D08A9}"/>
    <dgm:cxn modelId="{BE0FD718-A331-3149-9D1C-5B712906ECD0}" srcId="{59DC3011-5F29-104F-8860-C55A2AEF66F4}" destId="{E8E713A7-26D5-8E4F-851E-7C69D997E342}" srcOrd="2" destOrd="0" parTransId="{12AB7288-7194-694A-8922-FA82E0C2EB87}" sibTransId="{362CA4D9-E148-B04A-B625-0F1785821E57}"/>
    <dgm:cxn modelId="{17DEE454-D4C2-2446-8E12-69AABE89555B}" srcId="{59DC3011-5F29-104F-8860-C55A2AEF66F4}" destId="{9693CF19-663B-5F4E-B1F4-41DF58BBB430}" srcOrd="1" destOrd="0" parTransId="{FBE6D2A9-7E51-7B41-9574-8B79EF883BC5}" sibTransId="{32052BE4-F8CC-5A49-8A1D-986E530DB103}"/>
    <dgm:cxn modelId="{BCBA5B77-0C1D-9348-A614-DA1706D7FECF}" type="presParOf" srcId="{7F410E14-7EF5-3D4E-9643-DDF802107F90}" destId="{9FE8DC8A-4B06-6647-AD6A-33E57629F977}" srcOrd="0" destOrd="0" presId="urn:microsoft.com/office/officeart/2005/8/layout/arrow2"/>
    <dgm:cxn modelId="{0B5505CF-AC8A-0F4A-BF54-A07560432B94}" type="presParOf" srcId="{7F410E14-7EF5-3D4E-9643-DDF802107F90}" destId="{5A625BFE-F86B-554B-81A0-B55035157CF4}" srcOrd="1" destOrd="0" presId="urn:microsoft.com/office/officeart/2005/8/layout/arrow2"/>
    <dgm:cxn modelId="{80C76C62-D189-D240-8F92-CA4ED8D97877}" type="presParOf" srcId="{5A625BFE-F86B-554B-81A0-B55035157CF4}" destId="{F3BE6817-E986-2A40-8FC3-A30B84B618D7}" srcOrd="0" destOrd="0" presId="urn:microsoft.com/office/officeart/2005/8/layout/arrow2"/>
    <dgm:cxn modelId="{717383C3-F175-9F44-B877-78ED40B25AC9}" type="presParOf" srcId="{5A625BFE-F86B-554B-81A0-B55035157CF4}" destId="{D848087F-89BA-8A42-B747-28DE082E9427}" srcOrd="1" destOrd="0" presId="urn:microsoft.com/office/officeart/2005/8/layout/arrow2"/>
    <dgm:cxn modelId="{F4F4BC2F-0BAF-AF40-9752-FCEFBFDB266B}" type="presParOf" srcId="{5A625BFE-F86B-554B-81A0-B55035157CF4}" destId="{A962FAEB-F9C0-3B4E-8C28-BADFAAE71F67}" srcOrd="2" destOrd="0" presId="urn:microsoft.com/office/officeart/2005/8/layout/arrow2"/>
    <dgm:cxn modelId="{E36445D5-DA17-4241-B159-FAFF632B680D}" type="presParOf" srcId="{5A625BFE-F86B-554B-81A0-B55035157CF4}" destId="{E2C21FB2-AA8D-5C4E-B805-B9E566A8313B}" srcOrd="3" destOrd="0" presId="urn:microsoft.com/office/officeart/2005/8/layout/arrow2"/>
    <dgm:cxn modelId="{9D46051F-FC6B-1D4D-A610-23DFF7E6E513}" type="presParOf" srcId="{5A625BFE-F86B-554B-81A0-B55035157CF4}" destId="{DF9662D7-FCA9-A140-9481-6632934D1434}" srcOrd="4" destOrd="0" presId="urn:microsoft.com/office/officeart/2005/8/layout/arrow2"/>
    <dgm:cxn modelId="{1668D3DE-7880-FC4C-B62E-FD52B88A9DD0}" type="presParOf" srcId="{5A625BFE-F86B-554B-81A0-B55035157CF4}" destId="{F8FD1FAE-4A5C-8C49-9190-06529090EC32}" srcOrd="5" destOrd="0" presId="urn:microsoft.com/office/officeart/2005/8/layout/arrow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E8DC8A-4B06-6647-AD6A-33E57629F977}">
      <dsp:nvSpPr>
        <dsp:cNvPr id="0" name=""/>
        <dsp:cNvSpPr/>
      </dsp:nvSpPr>
      <dsp:spPr>
        <a:xfrm>
          <a:off x="0" y="253771"/>
          <a:ext cx="4887784" cy="3054864"/>
        </a:xfrm>
        <a:prstGeom prst="swooshArrow">
          <a:avLst>
            <a:gd name="adj1" fmla="val 25000"/>
            <a:gd name="adj2" fmla="val 25000"/>
          </a:avLst>
        </a:prstGeom>
        <a:solidFill>
          <a:schemeClr val="accent1">
            <a:tint val="40000"/>
            <a:hueOff val="0"/>
            <a:satOff val="0"/>
            <a:lumOff val="0"/>
            <a:alphaOff val="0"/>
          </a:schemeClr>
        </a:solid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F3BE6817-E986-2A40-8FC3-A30B84B618D7}">
      <dsp:nvSpPr>
        <dsp:cNvPr id="0" name=""/>
        <dsp:cNvSpPr/>
      </dsp:nvSpPr>
      <dsp:spPr>
        <a:xfrm>
          <a:off x="620748" y="2235353"/>
          <a:ext cx="127082" cy="127082"/>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D848087F-89BA-8A42-B747-28DE082E9427}">
      <dsp:nvSpPr>
        <dsp:cNvPr id="0" name=""/>
        <dsp:cNvSpPr/>
      </dsp:nvSpPr>
      <dsp:spPr>
        <a:xfrm>
          <a:off x="684289" y="2298894"/>
          <a:ext cx="1138853" cy="882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338" tIns="0" rIns="0" bIns="0" numCol="1" spcCol="1270" anchor="t" anchorCtr="0">
          <a:noAutofit/>
        </a:bodyPr>
        <a:lstStyle/>
        <a:p>
          <a:pPr lvl="0" algn="l" defTabSz="533400">
            <a:lnSpc>
              <a:spcPct val="90000"/>
            </a:lnSpc>
            <a:spcBef>
              <a:spcPct val="0"/>
            </a:spcBef>
            <a:spcAft>
              <a:spcPct val="35000"/>
            </a:spcAft>
          </a:pPr>
          <a:r>
            <a:rPr lang="en-US" altLang="zh-CN" sz="1200" kern="1200" dirty="0" smtClean="0"/>
            <a:t>Multi-core processors</a:t>
          </a:r>
          <a:endParaRPr lang="zh-CN" altLang="en-US" sz="1200" kern="1200" dirty="0"/>
        </a:p>
      </dsp:txBody>
      <dsp:txXfrm>
        <a:off x="684289" y="2298894"/>
        <a:ext cx="1138853" cy="882855"/>
      </dsp:txXfrm>
    </dsp:sp>
    <dsp:sp modelId="{A962FAEB-F9C0-3B4E-8C28-BADFAAE71F67}">
      <dsp:nvSpPr>
        <dsp:cNvPr id="0" name=""/>
        <dsp:cNvSpPr/>
      </dsp:nvSpPr>
      <dsp:spPr>
        <a:xfrm>
          <a:off x="1742494" y="1405041"/>
          <a:ext cx="229725" cy="229725"/>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E2C21FB2-AA8D-5C4E-B805-B9E566A8313B}">
      <dsp:nvSpPr>
        <dsp:cNvPr id="0" name=""/>
        <dsp:cNvSpPr/>
      </dsp:nvSpPr>
      <dsp:spPr>
        <a:xfrm>
          <a:off x="1857357" y="1519903"/>
          <a:ext cx="1173068" cy="1661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727" tIns="0" rIns="0" bIns="0" numCol="1" spcCol="1270" anchor="t" anchorCtr="0">
          <a:noAutofit/>
        </a:bodyPr>
        <a:lstStyle/>
        <a:p>
          <a:pPr lvl="0" algn="l" defTabSz="533400">
            <a:lnSpc>
              <a:spcPct val="90000"/>
            </a:lnSpc>
            <a:spcBef>
              <a:spcPct val="0"/>
            </a:spcBef>
            <a:spcAft>
              <a:spcPct val="35000"/>
            </a:spcAft>
          </a:pPr>
          <a:r>
            <a:rPr lang="en-US" altLang="zh-CN" sz="1200" kern="1200" dirty="0" smtClean="0"/>
            <a:t>Advanced general purpose parallel programming model</a:t>
          </a:r>
          <a:endParaRPr lang="zh-CN" altLang="en-US" sz="1200" kern="1200" dirty="0"/>
        </a:p>
      </dsp:txBody>
      <dsp:txXfrm>
        <a:off x="1857357" y="1519903"/>
        <a:ext cx="1173068" cy="1661846"/>
      </dsp:txXfrm>
    </dsp:sp>
    <dsp:sp modelId="{DF9662D7-FCA9-A140-9481-6632934D1434}">
      <dsp:nvSpPr>
        <dsp:cNvPr id="0" name=""/>
        <dsp:cNvSpPr/>
      </dsp:nvSpPr>
      <dsp:spPr>
        <a:xfrm>
          <a:off x="3091523" y="899766"/>
          <a:ext cx="317705" cy="317705"/>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F8FD1FAE-4A5C-8C49-9190-06529090EC32}">
      <dsp:nvSpPr>
        <dsp:cNvPr id="0" name=""/>
        <dsp:cNvSpPr/>
      </dsp:nvSpPr>
      <dsp:spPr>
        <a:xfrm>
          <a:off x="3250376" y="1058619"/>
          <a:ext cx="1173068" cy="2123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346" tIns="0" rIns="0" bIns="0" numCol="1" spcCol="1270" anchor="t" anchorCtr="0">
          <a:noAutofit/>
        </a:bodyPr>
        <a:lstStyle/>
        <a:p>
          <a:pPr lvl="0" algn="l" defTabSz="533400">
            <a:lnSpc>
              <a:spcPct val="90000"/>
            </a:lnSpc>
            <a:spcBef>
              <a:spcPct val="0"/>
            </a:spcBef>
            <a:spcAft>
              <a:spcPct val="35000"/>
            </a:spcAft>
          </a:pPr>
          <a:r>
            <a:rPr lang="en-US" altLang="zh-CN" sz="1200" kern="1200" dirty="0" smtClean="0"/>
            <a:t>More and more databases use parallel platform to accelerate many calculation tasks</a:t>
          </a:r>
          <a:endParaRPr lang="zh-CN" altLang="en-US" sz="1200" kern="1200" dirty="0"/>
        </a:p>
      </dsp:txBody>
      <dsp:txXfrm>
        <a:off x="3250376" y="1058619"/>
        <a:ext cx="1173068" cy="21231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E8DC8A-4B06-6647-AD6A-33E57629F977}">
      <dsp:nvSpPr>
        <dsp:cNvPr id="0" name=""/>
        <dsp:cNvSpPr/>
      </dsp:nvSpPr>
      <dsp:spPr>
        <a:xfrm>
          <a:off x="0" y="253771"/>
          <a:ext cx="4887784" cy="3054864"/>
        </a:xfrm>
        <a:prstGeom prst="swooshArrow">
          <a:avLst>
            <a:gd name="adj1" fmla="val 25000"/>
            <a:gd name="adj2" fmla="val 25000"/>
          </a:avLst>
        </a:prstGeom>
        <a:solidFill>
          <a:schemeClr val="accent1">
            <a:tint val="40000"/>
            <a:hueOff val="0"/>
            <a:satOff val="0"/>
            <a:lumOff val="0"/>
            <a:alphaOff val="0"/>
          </a:schemeClr>
        </a:solid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F3BE6817-E986-2A40-8FC3-A30B84B618D7}">
      <dsp:nvSpPr>
        <dsp:cNvPr id="0" name=""/>
        <dsp:cNvSpPr/>
      </dsp:nvSpPr>
      <dsp:spPr>
        <a:xfrm>
          <a:off x="620748" y="2235353"/>
          <a:ext cx="127082" cy="127082"/>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D848087F-89BA-8A42-B747-28DE082E9427}">
      <dsp:nvSpPr>
        <dsp:cNvPr id="0" name=""/>
        <dsp:cNvSpPr/>
      </dsp:nvSpPr>
      <dsp:spPr>
        <a:xfrm>
          <a:off x="684289" y="2298894"/>
          <a:ext cx="1138853" cy="882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338" tIns="0" rIns="0" bIns="0" numCol="1" spcCol="1270" anchor="t" anchorCtr="0">
          <a:noAutofit/>
        </a:bodyPr>
        <a:lstStyle/>
        <a:p>
          <a:pPr lvl="0" algn="l" defTabSz="533400">
            <a:lnSpc>
              <a:spcPct val="90000"/>
            </a:lnSpc>
            <a:spcBef>
              <a:spcPct val="0"/>
            </a:spcBef>
            <a:spcAft>
              <a:spcPct val="35000"/>
            </a:spcAft>
          </a:pPr>
          <a:r>
            <a:rPr lang="en-US" altLang="zh-CN" sz="1200" kern="1200" dirty="0" smtClean="0"/>
            <a:t>Multi-core processors</a:t>
          </a:r>
          <a:endParaRPr lang="zh-CN" altLang="en-US" sz="1200" kern="1200" dirty="0"/>
        </a:p>
      </dsp:txBody>
      <dsp:txXfrm>
        <a:off x="684289" y="2298894"/>
        <a:ext cx="1138853" cy="882855"/>
      </dsp:txXfrm>
    </dsp:sp>
    <dsp:sp modelId="{A962FAEB-F9C0-3B4E-8C28-BADFAAE71F67}">
      <dsp:nvSpPr>
        <dsp:cNvPr id="0" name=""/>
        <dsp:cNvSpPr/>
      </dsp:nvSpPr>
      <dsp:spPr>
        <a:xfrm>
          <a:off x="1742494" y="1405041"/>
          <a:ext cx="229725" cy="229725"/>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E2C21FB2-AA8D-5C4E-B805-B9E566A8313B}">
      <dsp:nvSpPr>
        <dsp:cNvPr id="0" name=""/>
        <dsp:cNvSpPr/>
      </dsp:nvSpPr>
      <dsp:spPr>
        <a:xfrm>
          <a:off x="1857357" y="1519903"/>
          <a:ext cx="1173068" cy="1661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727" tIns="0" rIns="0" bIns="0" numCol="1" spcCol="1270" anchor="t" anchorCtr="0">
          <a:noAutofit/>
        </a:bodyPr>
        <a:lstStyle/>
        <a:p>
          <a:pPr lvl="0" algn="l" defTabSz="533400">
            <a:lnSpc>
              <a:spcPct val="90000"/>
            </a:lnSpc>
            <a:spcBef>
              <a:spcPct val="0"/>
            </a:spcBef>
            <a:spcAft>
              <a:spcPct val="35000"/>
            </a:spcAft>
          </a:pPr>
          <a:r>
            <a:rPr lang="en-US" altLang="zh-CN" sz="1200" kern="1200" dirty="0" smtClean="0"/>
            <a:t>Advanced general purpose parallel programming model</a:t>
          </a:r>
          <a:endParaRPr lang="zh-CN" altLang="en-US" sz="1200" kern="1200" dirty="0"/>
        </a:p>
      </dsp:txBody>
      <dsp:txXfrm>
        <a:off x="1857357" y="1519903"/>
        <a:ext cx="1173068" cy="1661846"/>
      </dsp:txXfrm>
    </dsp:sp>
    <dsp:sp modelId="{DF9662D7-FCA9-A140-9481-6632934D1434}">
      <dsp:nvSpPr>
        <dsp:cNvPr id="0" name=""/>
        <dsp:cNvSpPr/>
      </dsp:nvSpPr>
      <dsp:spPr>
        <a:xfrm>
          <a:off x="3091523" y="899766"/>
          <a:ext cx="317705" cy="317705"/>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F8FD1FAE-4A5C-8C49-9190-06529090EC32}">
      <dsp:nvSpPr>
        <dsp:cNvPr id="0" name=""/>
        <dsp:cNvSpPr/>
      </dsp:nvSpPr>
      <dsp:spPr>
        <a:xfrm>
          <a:off x="3250376" y="1058619"/>
          <a:ext cx="1173068" cy="2123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346" tIns="0" rIns="0" bIns="0" numCol="1" spcCol="1270" anchor="t" anchorCtr="0">
          <a:noAutofit/>
        </a:bodyPr>
        <a:lstStyle/>
        <a:p>
          <a:pPr lvl="0" algn="l" defTabSz="533400">
            <a:lnSpc>
              <a:spcPct val="90000"/>
            </a:lnSpc>
            <a:spcBef>
              <a:spcPct val="0"/>
            </a:spcBef>
            <a:spcAft>
              <a:spcPct val="35000"/>
            </a:spcAft>
          </a:pPr>
          <a:r>
            <a:rPr lang="en-US" altLang="zh-CN" sz="1200" kern="1200" dirty="0" smtClean="0"/>
            <a:t>More and more databases use parallel platform to accelerate many calculation tasks</a:t>
          </a:r>
          <a:endParaRPr lang="zh-CN" altLang="en-US" sz="1200" kern="1200" dirty="0"/>
        </a:p>
      </dsp:txBody>
      <dsp:txXfrm>
        <a:off x="3250376" y="1058619"/>
        <a:ext cx="1173068" cy="21231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E8DC8A-4B06-6647-AD6A-33E57629F977}">
      <dsp:nvSpPr>
        <dsp:cNvPr id="0" name=""/>
        <dsp:cNvSpPr/>
      </dsp:nvSpPr>
      <dsp:spPr>
        <a:xfrm>
          <a:off x="0" y="557206"/>
          <a:ext cx="4382529" cy="2739081"/>
        </a:xfrm>
        <a:prstGeom prst="swooshArrow">
          <a:avLst>
            <a:gd name="adj1" fmla="val 25000"/>
            <a:gd name="adj2" fmla="val 25000"/>
          </a:avLst>
        </a:prstGeom>
        <a:gradFill rotWithShape="1">
          <a:gsLst>
            <a:gs pos="0">
              <a:schemeClr val="accent5">
                <a:tint val="96000"/>
                <a:lumMod val="104000"/>
              </a:schemeClr>
            </a:gs>
            <a:gs pos="100000">
              <a:schemeClr val="accent5">
                <a:shade val="98000"/>
                <a:lumMod val="94000"/>
              </a:schemeClr>
            </a:gs>
          </a:gsLst>
          <a:lin ang="5400000" scaled="0"/>
        </a:gradFill>
        <a:ln>
          <a:noFill/>
        </a:ln>
        <a:effectLst>
          <a:outerShdw blurRad="50800" dist="38100" dir="5400000" rotWithShape="0">
            <a:srgbClr val="000000">
              <a:alpha val="60000"/>
            </a:srgbClr>
          </a:outerShdw>
        </a:effectLst>
      </dsp:spPr>
      <dsp:style>
        <a:lnRef idx="0">
          <a:schemeClr val="accent5"/>
        </a:lnRef>
        <a:fillRef idx="3">
          <a:schemeClr val="accent5"/>
        </a:fillRef>
        <a:effectRef idx="3">
          <a:schemeClr val="accent5"/>
        </a:effectRef>
        <a:fontRef idx="minor">
          <a:schemeClr val="lt1"/>
        </a:fontRef>
      </dsp:style>
    </dsp:sp>
    <dsp:sp modelId="{F3BE6817-E986-2A40-8FC3-A30B84B618D7}">
      <dsp:nvSpPr>
        <dsp:cNvPr id="0" name=""/>
        <dsp:cNvSpPr/>
      </dsp:nvSpPr>
      <dsp:spPr>
        <a:xfrm>
          <a:off x="556581" y="2468619"/>
          <a:ext cx="113945" cy="113945"/>
        </a:xfrm>
        <a:prstGeom prst="ellipse">
          <a:avLst/>
        </a:prstGeom>
        <a:gradFill rotWithShape="0">
          <a:gsLst>
            <a:gs pos="100000">
              <a:srgbClr val="00B0F0"/>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rot lat="0" lon="10800000" rev="0"/>
          </a:camera>
          <a:lightRig rig="threePt" dir="t"/>
        </a:scene3d>
        <a:sp3d/>
      </dsp:spPr>
      <dsp:style>
        <a:lnRef idx="0">
          <a:scrgbClr r="0" g="0" b="0"/>
        </a:lnRef>
        <a:fillRef idx="3">
          <a:scrgbClr r="0" g="0" b="0"/>
        </a:fillRef>
        <a:effectRef idx="2">
          <a:scrgbClr r="0" g="0" b="0"/>
        </a:effectRef>
        <a:fontRef idx="minor">
          <a:schemeClr val="lt1"/>
        </a:fontRef>
      </dsp:style>
    </dsp:sp>
    <dsp:sp modelId="{D848087F-89BA-8A42-B747-28DE082E9427}">
      <dsp:nvSpPr>
        <dsp:cNvPr id="0" name=""/>
        <dsp:cNvSpPr/>
      </dsp:nvSpPr>
      <dsp:spPr>
        <a:xfrm>
          <a:off x="613554" y="2232264"/>
          <a:ext cx="1021129" cy="791594"/>
        </a:xfrm>
        <a:prstGeom prst="rect">
          <a:avLst/>
        </a:prstGeom>
        <a:noFill/>
        <a:ln>
          <a:noFill/>
        </a:ln>
        <a:effectLst/>
        <a:scene3d>
          <a:camera prst="orthographicFront">
            <a:rot lat="0" lon="10800000" rev="0"/>
          </a:camera>
          <a:lightRig rig="threePt" dir="t"/>
        </a:scene3d>
        <a:sp3d/>
      </dsp:spPr>
      <dsp:style>
        <a:lnRef idx="0">
          <a:scrgbClr r="0" g="0" b="0"/>
        </a:lnRef>
        <a:fillRef idx="0">
          <a:scrgbClr r="0" g="0" b="0"/>
        </a:fillRef>
        <a:effectRef idx="0">
          <a:scrgbClr r="0" g="0" b="0"/>
        </a:effectRef>
        <a:fontRef idx="minor"/>
      </dsp:style>
      <dsp:txBody>
        <a:bodyPr spcFirstLastPara="0" vert="horz" wrap="square" lIns="60378" tIns="0" rIns="0" bIns="0" numCol="1" spcCol="1270" anchor="t" anchorCtr="0">
          <a:noAutofit/>
          <a:flatTx/>
        </a:bodyPr>
        <a:lstStyle/>
        <a:p>
          <a:pPr lvl="0" algn="l" defTabSz="622300">
            <a:lnSpc>
              <a:spcPct val="90000"/>
            </a:lnSpc>
            <a:spcBef>
              <a:spcPct val="0"/>
            </a:spcBef>
            <a:spcAft>
              <a:spcPct val="35000"/>
            </a:spcAft>
          </a:pPr>
          <a:r>
            <a:rPr lang="en-US" altLang="zh-CN" sz="1400" kern="1200" dirty="0" smtClean="0"/>
            <a:t>OLAP model research</a:t>
          </a:r>
          <a:endParaRPr lang="zh-CN" altLang="en-US" sz="1400" kern="1200" dirty="0"/>
        </a:p>
      </dsp:txBody>
      <dsp:txXfrm>
        <a:off x="613554" y="2232264"/>
        <a:ext cx="1021129" cy="791594"/>
      </dsp:txXfrm>
    </dsp:sp>
    <dsp:sp modelId="{A962FAEB-F9C0-3B4E-8C28-BADFAAE71F67}">
      <dsp:nvSpPr>
        <dsp:cNvPr id="0" name=""/>
        <dsp:cNvSpPr/>
      </dsp:nvSpPr>
      <dsp:spPr>
        <a:xfrm>
          <a:off x="1562371" y="1641962"/>
          <a:ext cx="205978" cy="205978"/>
        </a:xfrm>
        <a:prstGeom prst="ellipse">
          <a:avLst/>
        </a:prstGeom>
        <a:gradFill rotWithShape="0">
          <a:gsLst>
            <a:gs pos="100000">
              <a:srgbClr val="00B0F0"/>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rot lat="0" lon="10800000" rev="0"/>
          </a:camera>
          <a:lightRig rig="threePt" dir="t"/>
        </a:scene3d>
        <a:sp3d/>
      </dsp:spPr>
      <dsp:style>
        <a:lnRef idx="0">
          <a:scrgbClr r="0" g="0" b="0"/>
        </a:lnRef>
        <a:fillRef idx="3">
          <a:scrgbClr r="0" g="0" b="0"/>
        </a:fillRef>
        <a:effectRef idx="2">
          <a:scrgbClr r="0" g="0" b="0"/>
        </a:effectRef>
        <a:fontRef idx="minor">
          <a:schemeClr val="lt1"/>
        </a:fontRef>
      </dsp:style>
    </dsp:sp>
    <dsp:sp modelId="{E2C21FB2-AA8D-5C4E-B805-B9E566A8313B}">
      <dsp:nvSpPr>
        <dsp:cNvPr id="0" name=""/>
        <dsp:cNvSpPr/>
      </dsp:nvSpPr>
      <dsp:spPr>
        <a:xfrm>
          <a:off x="1665361" y="1533798"/>
          <a:ext cx="1051807" cy="1490060"/>
        </a:xfrm>
        <a:prstGeom prst="rect">
          <a:avLst/>
        </a:prstGeom>
        <a:noFill/>
        <a:ln>
          <a:noFill/>
        </a:ln>
        <a:effectLst/>
        <a:scene3d>
          <a:camera prst="orthographicFront">
            <a:rot lat="0" lon="10800000" rev="0"/>
          </a:camera>
          <a:lightRig rig="threePt" dir="t"/>
        </a:scene3d>
        <a:sp3d/>
      </dsp:spPr>
      <dsp:style>
        <a:lnRef idx="0">
          <a:scrgbClr r="0" g="0" b="0"/>
        </a:lnRef>
        <a:fillRef idx="0">
          <a:scrgbClr r="0" g="0" b="0"/>
        </a:fillRef>
        <a:effectRef idx="0">
          <a:scrgbClr r="0" g="0" b="0"/>
        </a:effectRef>
        <a:fontRef idx="minor"/>
      </dsp:style>
      <dsp:txBody>
        <a:bodyPr spcFirstLastPara="0" vert="horz" wrap="square" lIns="109144" tIns="0" rIns="0" bIns="0" numCol="1" spcCol="1270" anchor="t" anchorCtr="0">
          <a:noAutofit/>
          <a:flatTx/>
        </a:bodyPr>
        <a:lstStyle/>
        <a:p>
          <a:pPr lvl="0" algn="l" defTabSz="622300">
            <a:lnSpc>
              <a:spcPct val="90000"/>
            </a:lnSpc>
            <a:spcBef>
              <a:spcPct val="0"/>
            </a:spcBef>
            <a:spcAft>
              <a:spcPct val="35000"/>
            </a:spcAft>
          </a:pPr>
          <a:r>
            <a:rPr lang="en-US" altLang="zh-CN" sz="1400" kern="1200" dirty="0" smtClean="0"/>
            <a:t>OLAP evaluation</a:t>
          </a:r>
          <a:endParaRPr lang="zh-CN" altLang="en-US" sz="1400" kern="1200" dirty="0"/>
        </a:p>
      </dsp:txBody>
      <dsp:txXfrm>
        <a:off x="1665361" y="1533798"/>
        <a:ext cx="1051807" cy="1490060"/>
      </dsp:txXfrm>
    </dsp:sp>
    <dsp:sp modelId="{DF9662D7-FCA9-A140-9481-6632934D1434}">
      <dsp:nvSpPr>
        <dsp:cNvPr id="0" name=""/>
        <dsp:cNvSpPr/>
      </dsp:nvSpPr>
      <dsp:spPr>
        <a:xfrm>
          <a:off x="2650552" y="1272089"/>
          <a:ext cx="284864" cy="284864"/>
        </a:xfrm>
        <a:prstGeom prst="ellipse">
          <a:avLst/>
        </a:prstGeom>
        <a:gradFill rotWithShape="0">
          <a:gsLst>
            <a:gs pos="100000">
              <a:srgbClr val="00B0F0"/>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rot lat="0" lon="10800000" rev="0"/>
          </a:camera>
          <a:lightRig rig="threePt" dir="t"/>
        </a:scene3d>
        <a:sp3d/>
      </dsp:spPr>
      <dsp:style>
        <a:lnRef idx="0">
          <a:scrgbClr r="0" g="0" b="0"/>
        </a:lnRef>
        <a:fillRef idx="3">
          <a:scrgbClr r="0" g="0" b="0"/>
        </a:fillRef>
        <a:effectRef idx="2">
          <a:scrgbClr r="0" g="0" b="0"/>
        </a:effectRef>
        <a:fontRef idx="minor">
          <a:schemeClr val="lt1"/>
        </a:fontRef>
      </dsp:style>
    </dsp:sp>
    <dsp:sp modelId="{F8FD1FAE-4A5C-8C49-9190-06529090EC32}">
      <dsp:nvSpPr>
        <dsp:cNvPr id="0" name=""/>
        <dsp:cNvSpPr/>
      </dsp:nvSpPr>
      <dsp:spPr>
        <a:xfrm>
          <a:off x="2914382" y="1120197"/>
          <a:ext cx="1051807" cy="1903661"/>
        </a:xfrm>
        <a:prstGeom prst="rect">
          <a:avLst/>
        </a:prstGeom>
        <a:noFill/>
        <a:ln>
          <a:noFill/>
        </a:ln>
        <a:effectLst/>
        <a:scene3d>
          <a:camera prst="orthographicFront">
            <a:rot lat="0" lon="10800000" rev="0"/>
          </a:camera>
          <a:lightRig rig="threePt" dir="t"/>
        </a:scene3d>
        <a:sp3d/>
      </dsp:spPr>
      <dsp:style>
        <a:lnRef idx="0">
          <a:scrgbClr r="0" g="0" b="0"/>
        </a:lnRef>
        <a:fillRef idx="0">
          <a:scrgbClr r="0" g="0" b="0"/>
        </a:fillRef>
        <a:effectRef idx="0">
          <a:scrgbClr r="0" g="0" b="0"/>
        </a:effectRef>
        <a:fontRef idx="minor"/>
      </dsp:style>
      <dsp:txBody>
        <a:bodyPr spcFirstLastPara="0" vert="horz" wrap="square" lIns="150944" tIns="0" rIns="0" bIns="0" numCol="1" spcCol="1270" anchor="t" anchorCtr="0">
          <a:noAutofit/>
          <a:flatTx/>
        </a:bodyPr>
        <a:lstStyle/>
        <a:p>
          <a:pPr lvl="0" algn="l" defTabSz="622300">
            <a:lnSpc>
              <a:spcPct val="90000"/>
            </a:lnSpc>
            <a:spcBef>
              <a:spcPct val="0"/>
            </a:spcBef>
            <a:spcAft>
              <a:spcPct val="35000"/>
            </a:spcAft>
          </a:pPr>
          <a:r>
            <a:rPr lang="en-US" altLang="zh-CN" sz="1400" kern="1200" dirty="0" smtClean="0"/>
            <a:t>Tries to combine emerging technologies into this field</a:t>
          </a:r>
          <a:endParaRPr lang="zh-CN" altLang="en-US" sz="1400" kern="1200" dirty="0"/>
        </a:p>
      </dsp:txBody>
      <dsp:txXfrm>
        <a:off x="2914382" y="1120197"/>
        <a:ext cx="1051807" cy="19036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E8DC8A-4B06-6647-AD6A-33E57629F977}">
      <dsp:nvSpPr>
        <dsp:cNvPr id="0" name=""/>
        <dsp:cNvSpPr/>
      </dsp:nvSpPr>
      <dsp:spPr>
        <a:xfrm>
          <a:off x="0" y="253771"/>
          <a:ext cx="4887784" cy="3054864"/>
        </a:xfrm>
        <a:prstGeom prst="swooshArrow">
          <a:avLst>
            <a:gd name="adj1" fmla="val 25000"/>
            <a:gd name="adj2" fmla="val 25000"/>
          </a:avLst>
        </a:prstGeom>
        <a:solidFill>
          <a:schemeClr val="accent1">
            <a:tint val="40000"/>
            <a:hueOff val="0"/>
            <a:satOff val="0"/>
            <a:lumOff val="0"/>
            <a:alphaOff val="0"/>
          </a:schemeClr>
        </a:solid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F3BE6817-E986-2A40-8FC3-A30B84B618D7}">
      <dsp:nvSpPr>
        <dsp:cNvPr id="0" name=""/>
        <dsp:cNvSpPr/>
      </dsp:nvSpPr>
      <dsp:spPr>
        <a:xfrm>
          <a:off x="620748" y="2235353"/>
          <a:ext cx="127082" cy="127082"/>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D848087F-89BA-8A42-B747-28DE082E9427}">
      <dsp:nvSpPr>
        <dsp:cNvPr id="0" name=""/>
        <dsp:cNvSpPr/>
      </dsp:nvSpPr>
      <dsp:spPr>
        <a:xfrm>
          <a:off x="684289" y="2298894"/>
          <a:ext cx="1138853" cy="882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338" tIns="0" rIns="0" bIns="0" numCol="1" spcCol="1270" anchor="t" anchorCtr="0">
          <a:noAutofit/>
        </a:bodyPr>
        <a:lstStyle/>
        <a:p>
          <a:pPr lvl="0" algn="l" defTabSz="533400">
            <a:lnSpc>
              <a:spcPct val="90000"/>
            </a:lnSpc>
            <a:spcBef>
              <a:spcPct val="0"/>
            </a:spcBef>
            <a:spcAft>
              <a:spcPct val="35000"/>
            </a:spcAft>
          </a:pPr>
          <a:r>
            <a:rPr lang="en-US" altLang="zh-CN" sz="1200" kern="1200" dirty="0" smtClean="0"/>
            <a:t>Multi-core processors</a:t>
          </a:r>
          <a:endParaRPr lang="zh-CN" altLang="en-US" sz="1200" kern="1200" dirty="0"/>
        </a:p>
      </dsp:txBody>
      <dsp:txXfrm>
        <a:off x="684289" y="2298894"/>
        <a:ext cx="1138853" cy="882855"/>
      </dsp:txXfrm>
    </dsp:sp>
    <dsp:sp modelId="{A962FAEB-F9C0-3B4E-8C28-BADFAAE71F67}">
      <dsp:nvSpPr>
        <dsp:cNvPr id="0" name=""/>
        <dsp:cNvSpPr/>
      </dsp:nvSpPr>
      <dsp:spPr>
        <a:xfrm>
          <a:off x="1742494" y="1405041"/>
          <a:ext cx="229725" cy="229725"/>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E2C21FB2-AA8D-5C4E-B805-B9E566A8313B}">
      <dsp:nvSpPr>
        <dsp:cNvPr id="0" name=""/>
        <dsp:cNvSpPr/>
      </dsp:nvSpPr>
      <dsp:spPr>
        <a:xfrm>
          <a:off x="1857357" y="1519903"/>
          <a:ext cx="1173068" cy="1661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727" tIns="0" rIns="0" bIns="0" numCol="1" spcCol="1270" anchor="t" anchorCtr="0">
          <a:noAutofit/>
        </a:bodyPr>
        <a:lstStyle/>
        <a:p>
          <a:pPr lvl="0" algn="l" defTabSz="533400">
            <a:lnSpc>
              <a:spcPct val="90000"/>
            </a:lnSpc>
            <a:spcBef>
              <a:spcPct val="0"/>
            </a:spcBef>
            <a:spcAft>
              <a:spcPct val="35000"/>
            </a:spcAft>
          </a:pPr>
          <a:r>
            <a:rPr lang="en-US" altLang="zh-CN" sz="1200" kern="1200" dirty="0" smtClean="0"/>
            <a:t>Advanced general purpose parallel programming model</a:t>
          </a:r>
          <a:endParaRPr lang="zh-CN" altLang="en-US" sz="1200" kern="1200" dirty="0"/>
        </a:p>
      </dsp:txBody>
      <dsp:txXfrm>
        <a:off x="1857357" y="1519903"/>
        <a:ext cx="1173068" cy="1661846"/>
      </dsp:txXfrm>
    </dsp:sp>
    <dsp:sp modelId="{DF9662D7-FCA9-A140-9481-6632934D1434}">
      <dsp:nvSpPr>
        <dsp:cNvPr id="0" name=""/>
        <dsp:cNvSpPr/>
      </dsp:nvSpPr>
      <dsp:spPr>
        <a:xfrm>
          <a:off x="3091523" y="899766"/>
          <a:ext cx="317705" cy="317705"/>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F8FD1FAE-4A5C-8C49-9190-06529090EC32}">
      <dsp:nvSpPr>
        <dsp:cNvPr id="0" name=""/>
        <dsp:cNvSpPr/>
      </dsp:nvSpPr>
      <dsp:spPr>
        <a:xfrm>
          <a:off x="3250376" y="1058619"/>
          <a:ext cx="1173068" cy="2123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346" tIns="0" rIns="0" bIns="0" numCol="1" spcCol="1270" anchor="t" anchorCtr="0">
          <a:noAutofit/>
        </a:bodyPr>
        <a:lstStyle/>
        <a:p>
          <a:pPr lvl="0" algn="l" defTabSz="533400">
            <a:lnSpc>
              <a:spcPct val="90000"/>
            </a:lnSpc>
            <a:spcBef>
              <a:spcPct val="0"/>
            </a:spcBef>
            <a:spcAft>
              <a:spcPct val="35000"/>
            </a:spcAft>
          </a:pPr>
          <a:r>
            <a:rPr lang="en-US" altLang="zh-CN" sz="1200" kern="1200" dirty="0" smtClean="0"/>
            <a:t>More and more databases use parallel platform to accelerate many calculation tasks</a:t>
          </a:r>
          <a:endParaRPr lang="zh-CN" altLang="en-US" sz="1200" kern="1200" dirty="0"/>
        </a:p>
      </dsp:txBody>
      <dsp:txXfrm>
        <a:off x="3250376" y="1058619"/>
        <a:ext cx="1173068" cy="21231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E8DC8A-4B06-6647-AD6A-33E57629F977}">
      <dsp:nvSpPr>
        <dsp:cNvPr id="0" name=""/>
        <dsp:cNvSpPr/>
      </dsp:nvSpPr>
      <dsp:spPr>
        <a:xfrm>
          <a:off x="0" y="557206"/>
          <a:ext cx="4382529" cy="2739081"/>
        </a:xfrm>
        <a:prstGeom prst="swooshArrow">
          <a:avLst>
            <a:gd name="adj1" fmla="val 25000"/>
            <a:gd name="adj2" fmla="val 25000"/>
          </a:avLst>
        </a:prstGeom>
        <a:gradFill rotWithShape="1">
          <a:gsLst>
            <a:gs pos="0">
              <a:schemeClr val="accent5">
                <a:tint val="96000"/>
                <a:lumMod val="104000"/>
              </a:schemeClr>
            </a:gs>
            <a:gs pos="100000">
              <a:schemeClr val="accent5">
                <a:shade val="98000"/>
                <a:lumMod val="94000"/>
              </a:schemeClr>
            </a:gs>
          </a:gsLst>
          <a:lin ang="5400000" scaled="0"/>
        </a:gradFill>
        <a:ln>
          <a:noFill/>
        </a:ln>
        <a:effectLst>
          <a:outerShdw blurRad="50800" dist="38100" dir="5400000" rotWithShape="0">
            <a:srgbClr val="000000">
              <a:alpha val="60000"/>
            </a:srgbClr>
          </a:outerShdw>
        </a:effectLst>
      </dsp:spPr>
      <dsp:style>
        <a:lnRef idx="0">
          <a:schemeClr val="accent5"/>
        </a:lnRef>
        <a:fillRef idx="3">
          <a:schemeClr val="accent5"/>
        </a:fillRef>
        <a:effectRef idx="3">
          <a:schemeClr val="accent5"/>
        </a:effectRef>
        <a:fontRef idx="minor">
          <a:schemeClr val="lt1"/>
        </a:fontRef>
      </dsp:style>
    </dsp:sp>
    <dsp:sp modelId="{F3BE6817-E986-2A40-8FC3-A30B84B618D7}">
      <dsp:nvSpPr>
        <dsp:cNvPr id="0" name=""/>
        <dsp:cNvSpPr/>
      </dsp:nvSpPr>
      <dsp:spPr>
        <a:xfrm>
          <a:off x="556581" y="2468619"/>
          <a:ext cx="113945" cy="113945"/>
        </a:xfrm>
        <a:prstGeom prst="ellipse">
          <a:avLst/>
        </a:prstGeom>
        <a:gradFill rotWithShape="0">
          <a:gsLst>
            <a:gs pos="100000">
              <a:srgbClr val="00B0F0"/>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rot lat="0" lon="10800000" rev="0"/>
          </a:camera>
          <a:lightRig rig="threePt" dir="t"/>
        </a:scene3d>
        <a:sp3d/>
      </dsp:spPr>
      <dsp:style>
        <a:lnRef idx="0">
          <a:scrgbClr r="0" g="0" b="0"/>
        </a:lnRef>
        <a:fillRef idx="3">
          <a:scrgbClr r="0" g="0" b="0"/>
        </a:fillRef>
        <a:effectRef idx="2">
          <a:scrgbClr r="0" g="0" b="0"/>
        </a:effectRef>
        <a:fontRef idx="minor">
          <a:schemeClr val="lt1"/>
        </a:fontRef>
      </dsp:style>
    </dsp:sp>
    <dsp:sp modelId="{D848087F-89BA-8A42-B747-28DE082E9427}">
      <dsp:nvSpPr>
        <dsp:cNvPr id="0" name=""/>
        <dsp:cNvSpPr/>
      </dsp:nvSpPr>
      <dsp:spPr>
        <a:xfrm>
          <a:off x="613554" y="2232264"/>
          <a:ext cx="1021129" cy="791594"/>
        </a:xfrm>
        <a:prstGeom prst="rect">
          <a:avLst/>
        </a:prstGeom>
        <a:noFill/>
        <a:ln>
          <a:noFill/>
        </a:ln>
        <a:effectLst/>
        <a:scene3d>
          <a:camera prst="orthographicFront">
            <a:rot lat="0" lon="10800000" rev="0"/>
          </a:camera>
          <a:lightRig rig="threePt" dir="t"/>
        </a:scene3d>
        <a:sp3d/>
      </dsp:spPr>
      <dsp:style>
        <a:lnRef idx="0">
          <a:scrgbClr r="0" g="0" b="0"/>
        </a:lnRef>
        <a:fillRef idx="0">
          <a:scrgbClr r="0" g="0" b="0"/>
        </a:fillRef>
        <a:effectRef idx="0">
          <a:scrgbClr r="0" g="0" b="0"/>
        </a:effectRef>
        <a:fontRef idx="minor"/>
      </dsp:style>
      <dsp:txBody>
        <a:bodyPr spcFirstLastPara="0" vert="horz" wrap="square" lIns="60378" tIns="0" rIns="0" bIns="0" numCol="1" spcCol="1270" anchor="t" anchorCtr="0">
          <a:noAutofit/>
          <a:flatTx/>
        </a:bodyPr>
        <a:lstStyle/>
        <a:p>
          <a:pPr lvl="0" algn="l" defTabSz="622300">
            <a:lnSpc>
              <a:spcPct val="90000"/>
            </a:lnSpc>
            <a:spcBef>
              <a:spcPct val="0"/>
            </a:spcBef>
            <a:spcAft>
              <a:spcPct val="35000"/>
            </a:spcAft>
          </a:pPr>
          <a:r>
            <a:rPr lang="en-US" altLang="zh-CN" sz="1400" kern="1200" dirty="0" smtClean="0"/>
            <a:t>OLAP model research</a:t>
          </a:r>
          <a:endParaRPr lang="zh-CN" altLang="en-US" sz="1400" kern="1200" dirty="0"/>
        </a:p>
      </dsp:txBody>
      <dsp:txXfrm>
        <a:off x="613554" y="2232264"/>
        <a:ext cx="1021129" cy="791594"/>
      </dsp:txXfrm>
    </dsp:sp>
    <dsp:sp modelId="{A962FAEB-F9C0-3B4E-8C28-BADFAAE71F67}">
      <dsp:nvSpPr>
        <dsp:cNvPr id="0" name=""/>
        <dsp:cNvSpPr/>
      </dsp:nvSpPr>
      <dsp:spPr>
        <a:xfrm>
          <a:off x="1562371" y="1641962"/>
          <a:ext cx="205978" cy="205978"/>
        </a:xfrm>
        <a:prstGeom prst="ellipse">
          <a:avLst/>
        </a:prstGeom>
        <a:gradFill rotWithShape="0">
          <a:gsLst>
            <a:gs pos="100000">
              <a:srgbClr val="00B0F0"/>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rot lat="0" lon="10800000" rev="0"/>
          </a:camera>
          <a:lightRig rig="threePt" dir="t"/>
        </a:scene3d>
        <a:sp3d/>
      </dsp:spPr>
      <dsp:style>
        <a:lnRef idx="0">
          <a:scrgbClr r="0" g="0" b="0"/>
        </a:lnRef>
        <a:fillRef idx="3">
          <a:scrgbClr r="0" g="0" b="0"/>
        </a:fillRef>
        <a:effectRef idx="2">
          <a:scrgbClr r="0" g="0" b="0"/>
        </a:effectRef>
        <a:fontRef idx="minor">
          <a:schemeClr val="lt1"/>
        </a:fontRef>
      </dsp:style>
    </dsp:sp>
    <dsp:sp modelId="{E2C21FB2-AA8D-5C4E-B805-B9E566A8313B}">
      <dsp:nvSpPr>
        <dsp:cNvPr id="0" name=""/>
        <dsp:cNvSpPr/>
      </dsp:nvSpPr>
      <dsp:spPr>
        <a:xfrm>
          <a:off x="1665361" y="1533798"/>
          <a:ext cx="1051807" cy="1490060"/>
        </a:xfrm>
        <a:prstGeom prst="rect">
          <a:avLst/>
        </a:prstGeom>
        <a:noFill/>
        <a:ln>
          <a:noFill/>
        </a:ln>
        <a:effectLst/>
        <a:scene3d>
          <a:camera prst="orthographicFront">
            <a:rot lat="0" lon="10800000" rev="0"/>
          </a:camera>
          <a:lightRig rig="threePt" dir="t"/>
        </a:scene3d>
        <a:sp3d/>
      </dsp:spPr>
      <dsp:style>
        <a:lnRef idx="0">
          <a:scrgbClr r="0" g="0" b="0"/>
        </a:lnRef>
        <a:fillRef idx="0">
          <a:scrgbClr r="0" g="0" b="0"/>
        </a:fillRef>
        <a:effectRef idx="0">
          <a:scrgbClr r="0" g="0" b="0"/>
        </a:effectRef>
        <a:fontRef idx="minor"/>
      </dsp:style>
      <dsp:txBody>
        <a:bodyPr spcFirstLastPara="0" vert="horz" wrap="square" lIns="109144" tIns="0" rIns="0" bIns="0" numCol="1" spcCol="1270" anchor="t" anchorCtr="0">
          <a:noAutofit/>
          <a:flatTx/>
        </a:bodyPr>
        <a:lstStyle/>
        <a:p>
          <a:pPr lvl="0" algn="l" defTabSz="622300">
            <a:lnSpc>
              <a:spcPct val="90000"/>
            </a:lnSpc>
            <a:spcBef>
              <a:spcPct val="0"/>
            </a:spcBef>
            <a:spcAft>
              <a:spcPct val="35000"/>
            </a:spcAft>
          </a:pPr>
          <a:r>
            <a:rPr lang="en-US" altLang="zh-CN" sz="1400" kern="1200" dirty="0" smtClean="0"/>
            <a:t>OLAP evaluation</a:t>
          </a:r>
          <a:endParaRPr lang="zh-CN" altLang="en-US" sz="1400" kern="1200" dirty="0"/>
        </a:p>
      </dsp:txBody>
      <dsp:txXfrm>
        <a:off x="1665361" y="1533798"/>
        <a:ext cx="1051807" cy="1490060"/>
      </dsp:txXfrm>
    </dsp:sp>
    <dsp:sp modelId="{DF9662D7-FCA9-A140-9481-6632934D1434}">
      <dsp:nvSpPr>
        <dsp:cNvPr id="0" name=""/>
        <dsp:cNvSpPr/>
      </dsp:nvSpPr>
      <dsp:spPr>
        <a:xfrm>
          <a:off x="2650552" y="1272089"/>
          <a:ext cx="284864" cy="284864"/>
        </a:xfrm>
        <a:prstGeom prst="ellipse">
          <a:avLst/>
        </a:prstGeom>
        <a:gradFill rotWithShape="0">
          <a:gsLst>
            <a:gs pos="100000">
              <a:srgbClr val="00B0F0"/>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rot lat="0" lon="10800000" rev="0"/>
          </a:camera>
          <a:lightRig rig="threePt" dir="t"/>
        </a:scene3d>
        <a:sp3d/>
      </dsp:spPr>
      <dsp:style>
        <a:lnRef idx="0">
          <a:scrgbClr r="0" g="0" b="0"/>
        </a:lnRef>
        <a:fillRef idx="3">
          <a:scrgbClr r="0" g="0" b="0"/>
        </a:fillRef>
        <a:effectRef idx="2">
          <a:scrgbClr r="0" g="0" b="0"/>
        </a:effectRef>
        <a:fontRef idx="minor">
          <a:schemeClr val="lt1"/>
        </a:fontRef>
      </dsp:style>
    </dsp:sp>
    <dsp:sp modelId="{F8FD1FAE-4A5C-8C49-9190-06529090EC32}">
      <dsp:nvSpPr>
        <dsp:cNvPr id="0" name=""/>
        <dsp:cNvSpPr/>
      </dsp:nvSpPr>
      <dsp:spPr>
        <a:xfrm>
          <a:off x="2914382" y="1120197"/>
          <a:ext cx="1051807" cy="1903661"/>
        </a:xfrm>
        <a:prstGeom prst="rect">
          <a:avLst/>
        </a:prstGeom>
        <a:noFill/>
        <a:ln>
          <a:noFill/>
        </a:ln>
        <a:effectLst/>
        <a:scene3d>
          <a:camera prst="orthographicFront">
            <a:rot lat="0" lon="10800000" rev="0"/>
          </a:camera>
          <a:lightRig rig="threePt" dir="t"/>
        </a:scene3d>
        <a:sp3d/>
      </dsp:spPr>
      <dsp:style>
        <a:lnRef idx="0">
          <a:scrgbClr r="0" g="0" b="0"/>
        </a:lnRef>
        <a:fillRef idx="0">
          <a:scrgbClr r="0" g="0" b="0"/>
        </a:fillRef>
        <a:effectRef idx="0">
          <a:scrgbClr r="0" g="0" b="0"/>
        </a:effectRef>
        <a:fontRef idx="minor"/>
      </dsp:style>
      <dsp:txBody>
        <a:bodyPr spcFirstLastPara="0" vert="horz" wrap="square" lIns="150944" tIns="0" rIns="0" bIns="0" numCol="1" spcCol="1270" anchor="t" anchorCtr="0">
          <a:noAutofit/>
          <a:flatTx/>
        </a:bodyPr>
        <a:lstStyle/>
        <a:p>
          <a:pPr lvl="0" algn="l" defTabSz="622300">
            <a:lnSpc>
              <a:spcPct val="90000"/>
            </a:lnSpc>
            <a:spcBef>
              <a:spcPct val="0"/>
            </a:spcBef>
            <a:spcAft>
              <a:spcPct val="35000"/>
            </a:spcAft>
          </a:pPr>
          <a:r>
            <a:rPr lang="en-US" altLang="zh-CN" sz="1400" kern="1200" dirty="0" smtClean="0"/>
            <a:t>Tries to combine emerging technologies into this field</a:t>
          </a:r>
          <a:endParaRPr lang="zh-CN" altLang="en-US" sz="1400" kern="1200" dirty="0"/>
        </a:p>
      </dsp:txBody>
      <dsp:txXfrm>
        <a:off x="2914382" y="1120197"/>
        <a:ext cx="1051807" cy="1903661"/>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3.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4.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5.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AEA78D-4160-3544-B091-3C60111496EF}" type="datetimeFigureOut">
              <a:rPr kumimoji="1" lang="zh-CN" altLang="en-US" smtClean="0"/>
              <a:t>2017/6/8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C2DC9F-F97D-2243-9935-BCCF47E79C76}" type="slidenum">
              <a:rPr kumimoji="1" lang="zh-CN" altLang="en-US" smtClean="0"/>
              <a:t>‹#›</a:t>
            </a:fld>
            <a:endParaRPr kumimoji="1" lang="zh-CN" altLang="en-US"/>
          </a:p>
        </p:txBody>
      </p:sp>
    </p:spTree>
    <p:extLst>
      <p:ext uri="{BB962C8B-B14F-4D97-AF65-F5344CB8AC3E}">
        <p14:creationId xmlns:p14="http://schemas.microsoft.com/office/powerpoint/2010/main" val="683749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大家好，</a:t>
            </a:r>
            <a:r>
              <a:rPr lang="zh-CN" altLang="en-US" sz="1200" kern="1200" dirty="0" smtClean="0">
                <a:solidFill>
                  <a:schemeClr val="tx1"/>
                </a:solidFill>
                <a:effectLst/>
                <a:latin typeface="+mn-lt"/>
                <a:ea typeface="+mn-ea"/>
                <a:cs typeface="+mn-cs"/>
              </a:rPr>
              <a:t>我是</a:t>
            </a:r>
            <a:r>
              <a:rPr lang="en-US" altLang="zh-CN" sz="1200" kern="1200" dirty="0" smtClean="0">
                <a:solidFill>
                  <a:schemeClr val="tx1"/>
                </a:solidFill>
                <a:effectLst/>
                <a:latin typeface="+mn-lt"/>
                <a:ea typeface="+mn-ea"/>
                <a:cs typeface="+mn-cs"/>
              </a:rPr>
              <a:t>2013</a:t>
            </a:r>
            <a:r>
              <a:rPr lang="zh-CN" altLang="en-US" sz="1200" kern="1200" dirty="0" smtClean="0">
                <a:solidFill>
                  <a:schemeClr val="tx1"/>
                </a:solidFill>
                <a:effectLst/>
                <a:latin typeface="+mn-lt"/>
                <a:ea typeface="+mn-ea"/>
                <a:cs typeface="+mn-cs"/>
              </a:rPr>
              <a:t>级</a:t>
            </a:r>
            <a:r>
              <a:rPr lang="zh-CN" altLang="en-US" sz="1200" kern="1200" smtClean="0">
                <a:solidFill>
                  <a:schemeClr val="tx1"/>
                </a:solidFill>
                <a:effectLst/>
                <a:latin typeface="+mn-lt"/>
                <a:ea typeface="+mn-ea"/>
                <a:cs typeface="+mn-cs"/>
              </a:rPr>
              <a:t>计算机学院本科生，邹凯。</a:t>
            </a:r>
            <a:r>
              <a:rPr lang="zh-CN" altLang="zh-CN" sz="1200" kern="1200" smtClean="0">
                <a:solidFill>
                  <a:schemeClr val="tx1"/>
                </a:solidFill>
                <a:effectLst/>
                <a:latin typeface="+mn-lt"/>
                <a:ea typeface="+mn-ea"/>
                <a:cs typeface="+mn-cs"/>
              </a:rPr>
              <a:t>今天</a:t>
            </a:r>
            <a:r>
              <a:rPr lang="zh-CN" altLang="zh-CN" sz="1200" kern="1200" dirty="0" smtClean="0">
                <a:solidFill>
                  <a:schemeClr val="tx1"/>
                </a:solidFill>
                <a:effectLst/>
                <a:latin typeface="+mn-lt"/>
                <a:ea typeface="+mn-ea"/>
                <a:cs typeface="+mn-cs"/>
              </a:rPr>
              <a:t>我要进行答辩的题目是：一种关于数据立方体的相关并行算法模型及优化方案。</a:t>
            </a:r>
          </a:p>
          <a:p>
            <a:endParaRPr kumimoji="1" lang="zh-CN" altLang="en-US" dirty="0"/>
          </a:p>
        </p:txBody>
      </p:sp>
      <p:sp>
        <p:nvSpPr>
          <p:cNvPr id="4" name="幻灯片编号占位符 3"/>
          <p:cNvSpPr>
            <a:spLocks noGrp="1"/>
          </p:cNvSpPr>
          <p:nvPr>
            <p:ph type="sldNum" sz="quarter" idx="10"/>
          </p:nvPr>
        </p:nvSpPr>
        <p:spPr/>
        <p:txBody>
          <a:bodyPr/>
          <a:lstStyle/>
          <a:p>
            <a:fld id="{1DC2DC9F-F97D-2243-9935-BCCF47E79C76}" type="slidenum">
              <a:rPr kumimoji="1" lang="zh-CN" altLang="en-US" smtClean="0"/>
              <a:t>1</a:t>
            </a:fld>
            <a:endParaRPr kumimoji="1" lang="zh-CN" altLang="en-US"/>
          </a:p>
        </p:txBody>
      </p:sp>
    </p:spTree>
    <p:extLst>
      <p:ext uri="{BB962C8B-B14F-4D97-AF65-F5344CB8AC3E}">
        <p14:creationId xmlns:p14="http://schemas.microsoft.com/office/powerpoint/2010/main" val="1927892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这样聚合而得到的每一个小的聚合体，我们将其称作</a:t>
            </a:r>
            <a:r>
              <a:rPr lang="en-US" altLang="zh-CN" sz="1200" kern="1200" dirty="0" smtClean="0">
                <a:solidFill>
                  <a:schemeClr val="tx1"/>
                </a:solidFill>
                <a:effectLst/>
                <a:latin typeface="+mn-lt"/>
                <a:ea typeface="+mn-ea"/>
                <a:cs typeface="+mn-cs"/>
              </a:rPr>
              <a:t>cell</a:t>
            </a:r>
            <a:r>
              <a:rPr lang="zh-CN" altLang="zh-CN" sz="1200" kern="1200" dirty="0" smtClean="0">
                <a:solidFill>
                  <a:schemeClr val="tx1"/>
                </a:solidFill>
                <a:effectLst/>
                <a:latin typeface="+mn-lt"/>
                <a:ea typeface="+mn-ea"/>
                <a:cs typeface="+mn-cs"/>
              </a:rPr>
              <a:t>。</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1DC2DC9F-F97D-2243-9935-BCCF47E79C76}" type="slidenum">
              <a:rPr kumimoji="1" lang="zh-CN" altLang="en-US" smtClean="0"/>
              <a:t>10</a:t>
            </a:fld>
            <a:endParaRPr kumimoji="1" lang="zh-CN" altLang="en-US"/>
          </a:p>
        </p:txBody>
      </p:sp>
    </p:spTree>
    <p:extLst>
      <p:ext uri="{BB962C8B-B14F-4D97-AF65-F5344CB8AC3E}">
        <p14:creationId xmlns:p14="http://schemas.microsoft.com/office/powerpoint/2010/main" val="1790123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在同一种分类方式下，我们将得到的所有的</a:t>
            </a:r>
            <a:r>
              <a:rPr lang="en-US" altLang="zh-CN" sz="1200" kern="1200" dirty="0" smtClean="0">
                <a:solidFill>
                  <a:schemeClr val="tx1"/>
                </a:solidFill>
                <a:effectLst/>
                <a:latin typeface="+mn-lt"/>
                <a:ea typeface="+mn-ea"/>
                <a:cs typeface="+mn-cs"/>
              </a:rPr>
              <a:t>cell</a:t>
            </a:r>
            <a:r>
              <a:rPr lang="zh-CN" altLang="zh-CN" sz="1200" kern="1200" dirty="0" smtClean="0">
                <a:solidFill>
                  <a:schemeClr val="tx1"/>
                </a:solidFill>
                <a:effectLst/>
                <a:latin typeface="+mn-lt"/>
                <a:ea typeface="+mn-ea"/>
                <a:cs typeface="+mn-cs"/>
              </a:rPr>
              <a:t>放在一起，就构成了一个</a:t>
            </a:r>
            <a:r>
              <a:rPr lang="en-US" altLang="zh-CN" sz="1200" kern="1200" dirty="0" smtClean="0">
                <a:solidFill>
                  <a:schemeClr val="tx1"/>
                </a:solidFill>
                <a:effectLst/>
                <a:latin typeface="+mn-lt"/>
                <a:ea typeface="+mn-ea"/>
                <a:cs typeface="+mn-cs"/>
              </a:rPr>
              <a:t>cuboid</a:t>
            </a:r>
            <a:r>
              <a:rPr lang="zh-CN" altLang="zh-CN" sz="1200" kern="1200" dirty="0" smtClean="0">
                <a:solidFill>
                  <a:schemeClr val="tx1"/>
                </a:solidFill>
                <a:effectLst/>
                <a:latin typeface="+mn-lt"/>
                <a:ea typeface="+mn-ea"/>
                <a:cs typeface="+mn-cs"/>
              </a:rPr>
              <a:t>。</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1DC2DC9F-F97D-2243-9935-BCCF47E79C76}" type="slidenum">
              <a:rPr kumimoji="1" lang="zh-CN" altLang="en-US" smtClean="0"/>
              <a:t>11</a:t>
            </a:fld>
            <a:endParaRPr kumimoji="1" lang="zh-CN" altLang="en-US"/>
          </a:p>
        </p:txBody>
      </p:sp>
    </p:spTree>
    <p:extLst>
      <p:ext uri="{BB962C8B-B14F-4D97-AF65-F5344CB8AC3E}">
        <p14:creationId xmlns:p14="http://schemas.microsoft.com/office/powerpoint/2010/main" val="355400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当然，根据分类方式的不同，我们可能有不同的</a:t>
            </a:r>
            <a:r>
              <a:rPr lang="en-US" altLang="zh-CN" sz="1200" kern="1200" dirty="0" smtClean="0">
                <a:solidFill>
                  <a:schemeClr val="tx1"/>
                </a:solidFill>
                <a:effectLst/>
                <a:latin typeface="+mn-lt"/>
                <a:ea typeface="+mn-ea"/>
                <a:cs typeface="+mn-cs"/>
              </a:rPr>
              <a:t>cuboid</a:t>
            </a:r>
            <a:r>
              <a:rPr lang="zh-CN" altLang="zh-CN" sz="1200" kern="1200" dirty="0" smtClean="0">
                <a:solidFill>
                  <a:schemeClr val="tx1"/>
                </a:solidFill>
                <a:effectLst/>
                <a:latin typeface="+mn-lt"/>
                <a:ea typeface="+mn-ea"/>
                <a:cs typeface="+mn-cs"/>
              </a:rPr>
              <a:t>。</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1DC2DC9F-F97D-2243-9935-BCCF47E79C76}" type="slidenum">
              <a:rPr kumimoji="1" lang="zh-CN" altLang="en-US" smtClean="0"/>
              <a:t>12</a:t>
            </a:fld>
            <a:endParaRPr kumimoji="1" lang="zh-CN" altLang="en-US"/>
          </a:p>
        </p:txBody>
      </p:sp>
    </p:spTree>
    <p:extLst>
      <p:ext uri="{BB962C8B-B14F-4D97-AF65-F5344CB8AC3E}">
        <p14:creationId xmlns:p14="http://schemas.microsoft.com/office/powerpoint/2010/main" val="1059307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这些所有的</a:t>
            </a:r>
            <a:r>
              <a:rPr lang="en-US" altLang="zh-CN" sz="1200" kern="1200" dirty="0" smtClean="0">
                <a:solidFill>
                  <a:schemeClr val="tx1"/>
                </a:solidFill>
                <a:effectLst/>
                <a:latin typeface="+mn-lt"/>
                <a:ea typeface="+mn-ea"/>
                <a:cs typeface="+mn-cs"/>
              </a:rPr>
              <a:t>cuboid</a:t>
            </a:r>
            <a:r>
              <a:rPr lang="zh-CN" altLang="zh-CN" sz="1200" kern="1200" dirty="0" smtClean="0">
                <a:solidFill>
                  <a:schemeClr val="tx1"/>
                </a:solidFill>
                <a:effectLst/>
                <a:latin typeface="+mn-lt"/>
                <a:ea typeface="+mn-ea"/>
                <a:cs typeface="+mn-cs"/>
              </a:rPr>
              <a:t>构成的集合，我们就称作一个数据立方体，也就是</a:t>
            </a:r>
            <a:r>
              <a:rPr lang="en-US" altLang="zh-CN" sz="1200" kern="1200" dirty="0" smtClean="0">
                <a:solidFill>
                  <a:schemeClr val="tx1"/>
                </a:solidFill>
                <a:effectLst/>
                <a:latin typeface="+mn-lt"/>
                <a:ea typeface="+mn-ea"/>
                <a:cs typeface="+mn-cs"/>
              </a:rPr>
              <a:t>cube</a:t>
            </a:r>
            <a:r>
              <a:rPr lang="zh-CN" altLang="zh-CN" sz="1200" kern="1200" dirty="0" smtClean="0">
                <a:solidFill>
                  <a:schemeClr val="tx1"/>
                </a:solidFill>
                <a:effectLst/>
                <a:latin typeface="+mn-lt"/>
                <a:ea typeface="+mn-ea"/>
                <a:cs typeface="+mn-cs"/>
              </a:rPr>
              <a:t>。</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1DC2DC9F-F97D-2243-9935-BCCF47E79C76}" type="slidenum">
              <a:rPr kumimoji="1" lang="zh-CN" altLang="en-US" smtClean="0"/>
              <a:t>13</a:t>
            </a:fld>
            <a:endParaRPr kumimoji="1" lang="zh-CN" altLang="en-US"/>
          </a:p>
        </p:txBody>
      </p:sp>
    </p:spTree>
    <p:extLst>
      <p:ext uri="{BB962C8B-B14F-4D97-AF65-F5344CB8AC3E}">
        <p14:creationId xmlns:p14="http://schemas.microsoft.com/office/powerpoint/2010/main" val="1136054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考虑到</a:t>
            </a:r>
            <a:r>
              <a:rPr lang="en-US" altLang="zh-CN" sz="1200" kern="1200" dirty="0" smtClean="0">
                <a:solidFill>
                  <a:schemeClr val="tx1"/>
                </a:solidFill>
                <a:effectLst/>
                <a:latin typeface="+mn-lt"/>
                <a:ea typeface="+mn-ea"/>
                <a:cs typeface="+mn-cs"/>
              </a:rPr>
              <a:t>cuboid</a:t>
            </a:r>
            <a:r>
              <a:rPr lang="zh-CN" altLang="zh-CN" sz="1200" kern="1200" dirty="0" smtClean="0">
                <a:solidFill>
                  <a:schemeClr val="tx1"/>
                </a:solidFill>
                <a:effectLst/>
                <a:latin typeface="+mn-lt"/>
                <a:ea typeface="+mn-ea"/>
                <a:cs typeface="+mn-cs"/>
              </a:rPr>
              <a:t>之间的相互可产生性，我们还能给出</a:t>
            </a:r>
            <a:r>
              <a:rPr lang="en-US" altLang="zh-CN" sz="1200" kern="1200" dirty="0" smtClean="0">
                <a:solidFill>
                  <a:schemeClr val="tx1"/>
                </a:solidFill>
                <a:effectLst/>
                <a:latin typeface="+mn-lt"/>
                <a:ea typeface="+mn-ea"/>
                <a:cs typeface="+mn-cs"/>
              </a:rPr>
              <a:t>cube</a:t>
            </a:r>
            <a:r>
              <a:rPr lang="zh-CN" altLang="zh-CN" sz="1200" kern="1200" dirty="0" smtClean="0">
                <a:solidFill>
                  <a:schemeClr val="tx1"/>
                </a:solidFill>
                <a:effectLst/>
                <a:latin typeface="+mn-lt"/>
                <a:ea typeface="+mn-ea"/>
                <a:cs typeface="+mn-cs"/>
              </a:rPr>
              <a:t>中的</a:t>
            </a:r>
            <a:r>
              <a:rPr lang="en-US" altLang="zh-CN" sz="1200" kern="1200" dirty="0" smtClean="0">
                <a:solidFill>
                  <a:schemeClr val="tx1"/>
                </a:solidFill>
                <a:effectLst/>
                <a:latin typeface="+mn-lt"/>
                <a:ea typeface="+mn-ea"/>
                <a:cs typeface="+mn-cs"/>
              </a:rPr>
              <a:t>cuboid</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lattice</a:t>
            </a:r>
            <a:r>
              <a:rPr lang="zh-CN" altLang="zh-CN" sz="1200" kern="1200" dirty="0" smtClean="0">
                <a:solidFill>
                  <a:schemeClr val="tx1"/>
                </a:solidFill>
                <a:effectLst/>
                <a:latin typeface="+mn-lt"/>
                <a:ea typeface="+mn-ea"/>
                <a:cs typeface="+mn-cs"/>
              </a:rPr>
              <a:t>结构。</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1DC2DC9F-F97D-2243-9935-BCCF47E79C76}" type="slidenum">
              <a:rPr kumimoji="1" lang="zh-CN" altLang="en-US" smtClean="0"/>
              <a:t>14</a:t>
            </a:fld>
            <a:endParaRPr kumimoji="1" lang="zh-CN" altLang="en-US"/>
          </a:p>
        </p:txBody>
      </p:sp>
    </p:spTree>
    <p:extLst>
      <p:ext uri="{BB962C8B-B14F-4D97-AF65-F5344CB8AC3E}">
        <p14:creationId xmlns:p14="http://schemas.microsoft.com/office/powerpoint/2010/main" val="3977837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介绍完了基本概念，我们来提一下我们的算法模型。</a:t>
            </a:r>
          </a:p>
          <a:p>
            <a:r>
              <a:rPr lang="zh-CN" altLang="zh-CN" sz="1200" kern="1200" dirty="0" smtClean="0">
                <a:solidFill>
                  <a:schemeClr val="tx1"/>
                </a:solidFill>
                <a:effectLst/>
                <a:latin typeface="+mn-lt"/>
                <a:ea typeface="+mn-ea"/>
                <a:cs typeface="+mn-cs"/>
              </a:rPr>
              <a:t>首先是底层</a:t>
            </a:r>
            <a:r>
              <a:rPr lang="en-US" altLang="zh-CN" sz="1200" kern="1200" dirty="0" smtClean="0">
                <a:solidFill>
                  <a:schemeClr val="tx1"/>
                </a:solidFill>
                <a:effectLst/>
                <a:latin typeface="+mn-lt"/>
                <a:ea typeface="+mn-ea"/>
                <a:cs typeface="+mn-cs"/>
              </a:rPr>
              <a:t>cuboid</a:t>
            </a:r>
            <a:r>
              <a:rPr lang="zh-CN" altLang="zh-CN" sz="1200" kern="1200" dirty="0" smtClean="0">
                <a:solidFill>
                  <a:schemeClr val="tx1"/>
                </a:solidFill>
                <a:effectLst/>
                <a:latin typeface="+mn-lt"/>
                <a:ea typeface="+mn-ea"/>
                <a:cs typeface="+mn-cs"/>
              </a:rPr>
              <a:t>的生成。第一种考察的方案采用了“一个计算核心负责最终</a:t>
            </a:r>
            <a:r>
              <a:rPr lang="en-US" altLang="zh-CN" sz="1200" kern="1200" dirty="0" smtClean="0">
                <a:solidFill>
                  <a:schemeClr val="tx1"/>
                </a:solidFill>
                <a:effectLst/>
                <a:latin typeface="+mn-lt"/>
                <a:ea typeface="+mn-ea"/>
                <a:cs typeface="+mn-cs"/>
              </a:rPr>
              <a:t>cuboid</a:t>
            </a:r>
            <a:r>
              <a:rPr lang="zh-CN" altLang="zh-CN" sz="1200" kern="1200" dirty="0" smtClean="0">
                <a:solidFill>
                  <a:schemeClr val="tx1"/>
                </a:solidFill>
                <a:effectLst/>
                <a:latin typeface="+mn-lt"/>
                <a:ea typeface="+mn-ea"/>
                <a:cs typeface="+mn-cs"/>
              </a:rPr>
              <a:t>的一个</a:t>
            </a:r>
            <a:r>
              <a:rPr lang="en-US" altLang="zh-CN" sz="1200" kern="1200" dirty="0" smtClean="0">
                <a:solidFill>
                  <a:schemeClr val="tx1"/>
                </a:solidFill>
                <a:effectLst/>
                <a:latin typeface="+mn-lt"/>
                <a:ea typeface="+mn-ea"/>
                <a:cs typeface="+mn-cs"/>
              </a:rPr>
              <a:t>cell</a:t>
            </a:r>
            <a:r>
              <a:rPr lang="zh-CN" altLang="zh-CN" sz="1200" kern="1200" dirty="0" smtClean="0">
                <a:solidFill>
                  <a:schemeClr val="tx1"/>
                </a:solidFill>
                <a:effectLst/>
                <a:latin typeface="+mn-lt"/>
                <a:ea typeface="+mn-ea"/>
                <a:cs typeface="+mn-cs"/>
              </a:rPr>
              <a:t>子集的生成”。这里，计算核心</a:t>
            </a:r>
            <a:r>
              <a:rPr lang="en-US" altLang="zh-CN" sz="1200" kern="1200" dirty="0" smtClean="0">
                <a:solidFill>
                  <a:schemeClr val="tx1"/>
                </a:solidFill>
                <a:effectLst/>
                <a:latin typeface="+mn-lt"/>
                <a:ea typeface="+mn-ea"/>
                <a:cs typeface="+mn-cs"/>
              </a:rPr>
              <a:t>k</a:t>
            </a:r>
            <a:r>
              <a:rPr lang="zh-CN" altLang="zh-CN" sz="1200" kern="1200" dirty="0" smtClean="0">
                <a:solidFill>
                  <a:schemeClr val="tx1"/>
                </a:solidFill>
                <a:effectLst/>
                <a:latin typeface="+mn-lt"/>
                <a:ea typeface="+mn-ea"/>
                <a:cs typeface="+mn-cs"/>
              </a:rPr>
              <a:t>是这样一个概念：它是一系列计算任务的集合，以其作为一个单元，每次计算硬件中的某个处理核心只处理这么一个集合。我们能够看到，这种方式下，每个计算核心必须完成对于整个数据集的一次扫描与处理，时间开销太大。</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1DC2DC9F-F97D-2243-9935-BCCF47E79C76}" type="slidenum">
              <a:rPr kumimoji="1" lang="zh-CN" altLang="en-US" smtClean="0"/>
              <a:t>15</a:t>
            </a:fld>
            <a:endParaRPr kumimoji="1" lang="zh-CN" altLang="en-US"/>
          </a:p>
        </p:txBody>
      </p:sp>
    </p:spTree>
    <p:extLst>
      <p:ext uri="{BB962C8B-B14F-4D97-AF65-F5344CB8AC3E}">
        <p14:creationId xmlns:p14="http://schemas.microsoft.com/office/powerpoint/2010/main" val="4340527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第二种考察的方案则采用了“一个计算核心负责生成一部分数据集的完整</a:t>
            </a:r>
            <a:r>
              <a:rPr lang="en-US" altLang="zh-CN" sz="1200" kern="1200" dirty="0" smtClean="0">
                <a:solidFill>
                  <a:schemeClr val="tx1"/>
                </a:solidFill>
                <a:effectLst/>
                <a:latin typeface="+mn-lt"/>
                <a:ea typeface="+mn-ea"/>
                <a:cs typeface="+mn-cs"/>
              </a:rPr>
              <a:t>cuboid</a:t>
            </a:r>
            <a:r>
              <a:rPr lang="zh-CN" altLang="zh-CN" sz="1200" kern="1200" dirty="0" smtClean="0">
                <a:solidFill>
                  <a:schemeClr val="tx1"/>
                </a:solidFill>
                <a:effectLst/>
                <a:latin typeface="+mn-lt"/>
                <a:ea typeface="+mn-ea"/>
                <a:cs typeface="+mn-cs"/>
              </a:rPr>
              <a:t>”，这种方式比起前一种方式显著减少了扫描与处理的开销，但是增加了许多需要被存储的中间</a:t>
            </a:r>
            <a:r>
              <a:rPr lang="en-US" altLang="zh-CN" sz="1200" kern="1200" dirty="0" smtClean="0">
                <a:solidFill>
                  <a:schemeClr val="tx1"/>
                </a:solidFill>
                <a:effectLst/>
                <a:latin typeface="+mn-lt"/>
                <a:ea typeface="+mn-ea"/>
                <a:cs typeface="+mn-cs"/>
              </a:rPr>
              <a:t>cuboid</a:t>
            </a:r>
            <a:r>
              <a:rPr lang="zh-CN" altLang="zh-CN" sz="1200" kern="1200" dirty="0" smtClean="0">
                <a:solidFill>
                  <a:schemeClr val="tx1"/>
                </a:solidFill>
                <a:effectLst/>
                <a:latin typeface="+mn-lt"/>
                <a:ea typeface="+mn-ea"/>
                <a:cs typeface="+mn-cs"/>
              </a:rPr>
              <a:t>，占用空间可能过大。</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1DC2DC9F-F97D-2243-9935-BCCF47E79C76}" type="slidenum">
              <a:rPr kumimoji="1" lang="zh-CN" altLang="en-US" smtClean="0"/>
              <a:t>16</a:t>
            </a:fld>
            <a:endParaRPr kumimoji="1" lang="zh-CN" altLang="en-US"/>
          </a:p>
        </p:txBody>
      </p:sp>
    </p:spTree>
    <p:extLst>
      <p:ext uri="{BB962C8B-B14F-4D97-AF65-F5344CB8AC3E}">
        <p14:creationId xmlns:p14="http://schemas.microsoft.com/office/powerpoint/2010/main" val="1232758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为此，我们考虑将上述两种方式结合起来，即每个计算核心处理一部分数据集，并且生成对应的</a:t>
            </a:r>
            <a:r>
              <a:rPr lang="en-US" altLang="zh-CN" sz="1200" kern="1200" dirty="0" smtClean="0">
                <a:solidFill>
                  <a:schemeClr val="tx1"/>
                </a:solidFill>
                <a:effectLst/>
                <a:latin typeface="+mn-lt"/>
                <a:ea typeface="+mn-ea"/>
                <a:cs typeface="+mn-cs"/>
              </a:rPr>
              <a:t>cuboid</a:t>
            </a:r>
            <a:r>
              <a:rPr lang="zh-CN" altLang="zh-CN" sz="1200" kern="1200" dirty="0" smtClean="0">
                <a:solidFill>
                  <a:schemeClr val="tx1"/>
                </a:solidFill>
                <a:effectLst/>
                <a:latin typeface="+mn-lt"/>
                <a:ea typeface="+mn-ea"/>
                <a:cs typeface="+mn-cs"/>
              </a:rPr>
              <a:t>中一个</a:t>
            </a:r>
            <a:r>
              <a:rPr lang="en-US" altLang="zh-CN" sz="1200" kern="1200" dirty="0" smtClean="0">
                <a:solidFill>
                  <a:schemeClr val="tx1"/>
                </a:solidFill>
                <a:effectLst/>
                <a:latin typeface="+mn-lt"/>
                <a:ea typeface="+mn-ea"/>
                <a:cs typeface="+mn-cs"/>
              </a:rPr>
              <a:t>cell</a:t>
            </a:r>
            <a:r>
              <a:rPr lang="zh-CN" altLang="zh-CN" sz="1200" kern="1200" dirty="0" smtClean="0">
                <a:solidFill>
                  <a:schemeClr val="tx1"/>
                </a:solidFill>
                <a:effectLst/>
                <a:latin typeface="+mn-lt"/>
                <a:ea typeface="+mn-ea"/>
                <a:cs typeface="+mn-cs"/>
              </a:rPr>
              <a:t>的子集。这种方式下，时间和空间的开销都得到了较好的平衡。</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1DC2DC9F-F97D-2243-9935-BCCF47E79C76}" type="slidenum">
              <a:rPr kumimoji="1" lang="zh-CN" altLang="en-US" smtClean="0"/>
              <a:t>17</a:t>
            </a:fld>
            <a:endParaRPr kumimoji="1" lang="zh-CN" altLang="en-US"/>
          </a:p>
        </p:txBody>
      </p:sp>
    </p:spTree>
    <p:extLst>
      <p:ext uri="{BB962C8B-B14F-4D97-AF65-F5344CB8AC3E}">
        <p14:creationId xmlns:p14="http://schemas.microsoft.com/office/powerpoint/2010/main" val="17232105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接下来我们介绍一下</a:t>
            </a:r>
            <a:r>
              <a:rPr lang="en-US" altLang="zh-CN" sz="1200" kern="1200" dirty="0" smtClean="0">
                <a:solidFill>
                  <a:schemeClr val="tx1"/>
                </a:solidFill>
                <a:effectLst/>
                <a:latin typeface="+mn-lt"/>
                <a:ea typeface="+mn-ea"/>
                <a:cs typeface="+mn-cs"/>
              </a:rPr>
              <a:t>cuboid</a:t>
            </a:r>
            <a:r>
              <a:rPr lang="zh-CN" altLang="zh-CN" sz="1200" kern="1200" dirty="0" smtClean="0">
                <a:solidFill>
                  <a:schemeClr val="tx1"/>
                </a:solidFill>
                <a:effectLst/>
                <a:latin typeface="+mn-lt"/>
                <a:ea typeface="+mn-ea"/>
                <a:cs typeface="+mn-cs"/>
              </a:rPr>
              <a:t>间计算。</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1DC2DC9F-F97D-2243-9935-BCCF47E79C76}" type="slidenum">
              <a:rPr kumimoji="1" lang="zh-CN" altLang="en-US" smtClean="0"/>
              <a:t>18</a:t>
            </a:fld>
            <a:endParaRPr kumimoji="1" lang="zh-CN" altLang="en-US"/>
          </a:p>
        </p:txBody>
      </p:sp>
    </p:spTree>
    <p:extLst>
      <p:ext uri="{BB962C8B-B14F-4D97-AF65-F5344CB8AC3E}">
        <p14:creationId xmlns:p14="http://schemas.microsoft.com/office/powerpoint/2010/main" val="1035082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从之前的分析</a:t>
            </a:r>
            <a:r>
              <a:rPr lang="zh-CN" altLang="zh-CN" sz="1200" kern="1200" dirty="0" smtClean="0">
                <a:solidFill>
                  <a:schemeClr val="tx1"/>
                </a:solidFill>
                <a:effectLst/>
                <a:latin typeface="+mn-lt"/>
                <a:ea typeface="+mn-ea"/>
                <a:cs typeface="+mn-cs"/>
              </a:rPr>
              <a:t>可以发现，每次都从最底层</a:t>
            </a:r>
            <a:r>
              <a:rPr lang="en-US" altLang="zh-CN" sz="1200" kern="1200" dirty="0" smtClean="0">
                <a:solidFill>
                  <a:schemeClr val="tx1"/>
                </a:solidFill>
                <a:effectLst/>
                <a:latin typeface="+mn-lt"/>
                <a:ea typeface="+mn-ea"/>
                <a:cs typeface="+mn-cs"/>
              </a:rPr>
              <a:t>cuboid</a:t>
            </a:r>
            <a:r>
              <a:rPr lang="zh-CN" altLang="zh-CN" sz="1200" kern="1200" dirty="0" smtClean="0">
                <a:solidFill>
                  <a:schemeClr val="tx1"/>
                </a:solidFill>
                <a:effectLst/>
                <a:latin typeface="+mn-lt"/>
                <a:ea typeface="+mn-ea"/>
                <a:cs typeface="+mn-cs"/>
              </a:rPr>
              <a:t>开始计算目标</a:t>
            </a:r>
            <a:r>
              <a:rPr lang="en-US" altLang="zh-CN" sz="1200" kern="1200" dirty="0" smtClean="0">
                <a:solidFill>
                  <a:schemeClr val="tx1"/>
                </a:solidFill>
                <a:effectLst/>
                <a:latin typeface="+mn-lt"/>
                <a:ea typeface="+mn-ea"/>
                <a:cs typeface="+mn-cs"/>
              </a:rPr>
              <a:t>cuboid</a:t>
            </a:r>
            <a:r>
              <a:rPr lang="zh-CN" altLang="zh-CN" sz="1200" kern="1200" dirty="0" smtClean="0">
                <a:solidFill>
                  <a:schemeClr val="tx1"/>
                </a:solidFill>
                <a:effectLst/>
                <a:latin typeface="+mn-lt"/>
                <a:ea typeface="+mn-ea"/>
                <a:cs typeface="+mn-cs"/>
              </a:rPr>
              <a:t>所花费的时间太大</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1DC2DC9F-F97D-2243-9935-BCCF47E79C76}" type="slidenum">
              <a:rPr kumimoji="1" lang="zh-CN" altLang="en-US" smtClean="0"/>
              <a:t>19</a:t>
            </a:fld>
            <a:endParaRPr kumimoji="1" lang="zh-CN" altLang="en-US"/>
          </a:p>
        </p:txBody>
      </p:sp>
    </p:spTree>
    <p:extLst>
      <p:ext uri="{BB962C8B-B14F-4D97-AF65-F5344CB8AC3E}">
        <p14:creationId xmlns:p14="http://schemas.microsoft.com/office/powerpoint/2010/main" val="2011314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我的答辩将从以下四个方面展开。第一部分介绍一些基本的研究领域发展情况，进行此项研究的动机以及一些基本概念；第二部分主要介绍论文提出的解决问题的并行方案，以及在此基础上的一些优化；第三部分主要展示一下实验结果；最后一部分简单提一点对于未来工作开展的展望。</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1DC2DC9F-F97D-2243-9935-BCCF47E79C76}" type="slidenum">
              <a:rPr kumimoji="1" lang="zh-CN" altLang="en-US" smtClean="0"/>
              <a:t>2</a:t>
            </a:fld>
            <a:endParaRPr kumimoji="1" lang="zh-CN" altLang="en-US"/>
          </a:p>
        </p:txBody>
      </p:sp>
    </p:spTree>
    <p:extLst>
      <p:ext uri="{BB962C8B-B14F-4D97-AF65-F5344CB8AC3E}">
        <p14:creationId xmlns:p14="http://schemas.microsoft.com/office/powerpoint/2010/main" val="8619312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而</a:t>
            </a:r>
            <a:r>
              <a:rPr lang="en-US" altLang="zh-CN" sz="1200" kern="1200" dirty="0" smtClean="0">
                <a:solidFill>
                  <a:schemeClr val="tx1"/>
                </a:solidFill>
                <a:effectLst/>
                <a:latin typeface="+mn-lt"/>
                <a:ea typeface="+mn-ea"/>
                <a:cs typeface="+mn-cs"/>
              </a:rPr>
              <a:t>cuboid</a:t>
            </a:r>
            <a:r>
              <a:rPr lang="zh-CN" altLang="zh-CN" sz="1200" kern="1200" dirty="0" smtClean="0">
                <a:solidFill>
                  <a:schemeClr val="tx1"/>
                </a:solidFill>
                <a:effectLst/>
                <a:latin typeface="+mn-lt"/>
                <a:ea typeface="+mn-ea"/>
                <a:cs typeface="+mn-cs"/>
              </a:rPr>
              <a:t>之间存在相互依赖关系：一个</a:t>
            </a:r>
            <a:r>
              <a:rPr lang="en-US" altLang="zh-CN" sz="1200" kern="1200" dirty="0" smtClean="0">
                <a:solidFill>
                  <a:schemeClr val="tx1"/>
                </a:solidFill>
                <a:effectLst/>
                <a:latin typeface="+mn-lt"/>
                <a:ea typeface="+mn-ea"/>
                <a:cs typeface="+mn-cs"/>
              </a:rPr>
              <a:t>cuboid</a:t>
            </a:r>
            <a:r>
              <a:rPr lang="zh-CN" altLang="zh-CN" sz="1200" kern="1200" dirty="0" smtClean="0">
                <a:solidFill>
                  <a:schemeClr val="tx1"/>
                </a:solidFill>
                <a:effectLst/>
                <a:latin typeface="+mn-lt"/>
                <a:ea typeface="+mn-ea"/>
                <a:cs typeface="+mn-cs"/>
              </a:rPr>
              <a:t>能被用来计算一个聚合度更高的</a:t>
            </a:r>
            <a:r>
              <a:rPr lang="en-US" altLang="zh-CN" sz="1200" kern="1200" dirty="0" smtClean="0">
                <a:solidFill>
                  <a:schemeClr val="tx1"/>
                </a:solidFill>
                <a:effectLst/>
                <a:latin typeface="+mn-lt"/>
                <a:ea typeface="+mn-ea"/>
                <a:cs typeface="+mn-cs"/>
              </a:rPr>
              <a:t>cuboid</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并且，通常情况下，处理数个</a:t>
            </a:r>
            <a:r>
              <a:rPr lang="en-US" altLang="zh-CN" sz="1200" kern="1200" dirty="0" smtClean="0">
                <a:solidFill>
                  <a:schemeClr val="tx1"/>
                </a:solidFill>
                <a:effectLst/>
                <a:latin typeface="+mn-lt"/>
                <a:ea typeface="+mn-ea"/>
                <a:cs typeface="+mn-cs"/>
              </a:rPr>
              <a:t>cuboid</a:t>
            </a:r>
            <a:r>
              <a:rPr lang="zh-CN" altLang="en-US" sz="1200" kern="1200" dirty="0" smtClean="0">
                <a:solidFill>
                  <a:schemeClr val="tx1"/>
                </a:solidFill>
                <a:effectLst/>
                <a:latin typeface="+mn-lt"/>
                <a:ea typeface="+mn-ea"/>
                <a:cs typeface="+mn-cs"/>
              </a:rPr>
              <a:t>的时间将远少于处理一整个数据集。</a:t>
            </a:r>
            <a:endParaRPr kumimoji="1" lang="zh-CN" altLang="en-US" dirty="0"/>
          </a:p>
        </p:txBody>
      </p:sp>
      <p:sp>
        <p:nvSpPr>
          <p:cNvPr id="4" name="幻灯片编号占位符 3"/>
          <p:cNvSpPr>
            <a:spLocks noGrp="1"/>
          </p:cNvSpPr>
          <p:nvPr>
            <p:ph type="sldNum" sz="quarter" idx="10"/>
          </p:nvPr>
        </p:nvSpPr>
        <p:spPr/>
        <p:txBody>
          <a:bodyPr/>
          <a:lstStyle/>
          <a:p>
            <a:fld id="{1DC2DC9F-F97D-2243-9935-BCCF47E79C76}" type="slidenum">
              <a:rPr kumimoji="1" lang="zh-CN" altLang="en-US" smtClean="0"/>
              <a:t>20</a:t>
            </a:fld>
            <a:endParaRPr kumimoji="1" lang="zh-CN" altLang="en-US"/>
          </a:p>
        </p:txBody>
      </p:sp>
    </p:spTree>
    <p:extLst>
      <p:ext uri="{BB962C8B-B14F-4D97-AF65-F5344CB8AC3E}">
        <p14:creationId xmlns:p14="http://schemas.microsoft.com/office/powerpoint/2010/main" val="6154198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因此，我们采用这个方法</a:t>
            </a:r>
            <a:r>
              <a:rPr lang="zh-CN" altLang="en-US" sz="1200" kern="1200" dirty="0" smtClean="0">
                <a:solidFill>
                  <a:schemeClr val="tx1"/>
                </a:solidFill>
                <a:effectLst/>
                <a:latin typeface="+mn-lt"/>
                <a:ea typeface="+mn-ea"/>
                <a:cs typeface="+mn-cs"/>
              </a:rPr>
              <a:t>。</a:t>
            </a:r>
            <a:endParaRPr kumimoji="1" lang="zh-CN" altLang="en-US" dirty="0"/>
          </a:p>
        </p:txBody>
      </p:sp>
      <p:sp>
        <p:nvSpPr>
          <p:cNvPr id="4" name="幻灯片编号占位符 3"/>
          <p:cNvSpPr>
            <a:spLocks noGrp="1"/>
          </p:cNvSpPr>
          <p:nvPr>
            <p:ph type="sldNum" sz="quarter" idx="10"/>
          </p:nvPr>
        </p:nvSpPr>
        <p:spPr/>
        <p:txBody>
          <a:bodyPr/>
          <a:lstStyle/>
          <a:p>
            <a:fld id="{1DC2DC9F-F97D-2243-9935-BCCF47E79C76}" type="slidenum">
              <a:rPr kumimoji="1" lang="zh-CN" altLang="en-US" smtClean="0"/>
              <a:t>21</a:t>
            </a:fld>
            <a:endParaRPr kumimoji="1" lang="zh-CN" altLang="en-US"/>
          </a:p>
        </p:txBody>
      </p:sp>
    </p:spTree>
    <p:extLst>
      <p:ext uri="{BB962C8B-B14F-4D97-AF65-F5344CB8AC3E}">
        <p14:creationId xmlns:p14="http://schemas.microsoft.com/office/powerpoint/2010/main" val="4145730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在此基础上，我们</a:t>
            </a:r>
            <a:r>
              <a:rPr lang="zh-CN" altLang="zh-CN" sz="1200" kern="1200" dirty="0" smtClean="0">
                <a:solidFill>
                  <a:schemeClr val="tx1"/>
                </a:solidFill>
                <a:effectLst/>
                <a:latin typeface="+mn-lt"/>
                <a:ea typeface="+mn-ea"/>
                <a:cs typeface="+mn-cs"/>
              </a:rPr>
              <a:t>对其进行了并行化。</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1DC2DC9F-F97D-2243-9935-BCCF47E79C76}" type="slidenum">
              <a:rPr kumimoji="1" lang="zh-CN" altLang="en-US" smtClean="0"/>
              <a:t>22</a:t>
            </a:fld>
            <a:endParaRPr kumimoji="1" lang="zh-CN" altLang="en-US"/>
          </a:p>
        </p:txBody>
      </p:sp>
    </p:spTree>
    <p:extLst>
      <p:ext uri="{BB962C8B-B14F-4D97-AF65-F5344CB8AC3E}">
        <p14:creationId xmlns:p14="http://schemas.microsoft.com/office/powerpoint/2010/main" val="10799228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基于</a:t>
            </a:r>
            <a:r>
              <a:rPr lang="en-US" altLang="zh-CN" sz="1200" kern="1200" dirty="0" smtClean="0">
                <a:solidFill>
                  <a:schemeClr val="tx1"/>
                </a:solidFill>
                <a:effectLst/>
                <a:latin typeface="+mn-lt"/>
                <a:ea typeface="+mn-ea"/>
                <a:cs typeface="+mn-cs"/>
              </a:rPr>
              <a:t>cuboid</a:t>
            </a:r>
            <a:r>
              <a:rPr lang="zh-CN" altLang="zh-CN" sz="1200" kern="1200" dirty="0" smtClean="0">
                <a:solidFill>
                  <a:schemeClr val="tx1"/>
                </a:solidFill>
                <a:effectLst/>
                <a:latin typeface="+mn-lt"/>
                <a:ea typeface="+mn-ea"/>
                <a:cs typeface="+mn-cs"/>
              </a:rPr>
              <a:t>间计算的可能性，一个问题就浮现出来了：选择哪个路线才是所需计算量更小的呢？</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1DC2DC9F-F97D-2243-9935-BCCF47E79C76}" type="slidenum">
              <a:rPr kumimoji="1" lang="zh-CN" altLang="en-US" smtClean="0"/>
              <a:t>23</a:t>
            </a:fld>
            <a:endParaRPr kumimoji="1" lang="zh-CN" altLang="en-US"/>
          </a:p>
        </p:txBody>
      </p:sp>
    </p:spTree>
    <p:extLst>
      <p:ext uri="{BB962C8B-B14F-4D97-AF65-F5344CB8AC3E}">
        <p14:creationId xmlns:p14="http://schemas.microsoft.com/office/powerpoint/2010/main" val="18797618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0" lang="zh-CN" altLang="en-US" sz="1200" kern="1200" dirty="0" smtClean="0">
                <a:solidFill>
                  <a:schemeClr val="tx1"/>
                </a:solidFill>
                <a:effectLst/>
                <a:latin typeface="+mn-lt"/>
                <a:ea typeface="+mn-ea"/>
                <a:cs typeface="+mn-cs"/>
              </a:rPr>
              <a:t>这里，我们的目标是使得所有聚合的计算量总和最小</a:t>
            </a:r>
            <a:endParaRPr kumimoji="1" lang="zh-CN" altLang="en-US" dirty="0"/>
          </a:p>
        </p:txBody>
      </p:sp>
      <p:sp>
        <p:nvSpPr>
          <p:cNvPr id="4" name="幻灯片编号占位符 3"/>
          <p:cNvSpPr>
            <a:spLocks noGrp="1"/>
          </p:cNvSpPr>
          <p:nvPr>
            <p:ph type="sldNum" sz="quarter" idx="10"/>
          </p:nvPr>
        </p:nvSpPr>
        <p:spPr/>
        <p:txBody>
          <a:bodyPr/>
          <a:lstStyle/>
          <a:p>
            <a:fld id="{1DC2DC9F-F97D-2243-9935-BCCF47E79C76}" type="slidenum">
              <a:rPr kumimoji="1" lang="zh-CN" altLang="en-US" smtClean="0"/>
              <a:t>24</a:t>
            </a:fld>
            <a:endParaRPr kumimoji="1" lang="zh-CN" altLang="en-US"/>
          </a:p>
        </p:txBody>
      </p:sp>
    </p:spTree>
    <p:extLst>
      <p:ext uri="{BB962C8B-B14F-4D97-AF65-F5344CB8AC3E}">
        <p14:creationId xmlns:p14="http://schemas.microsoft.com/office/powerpoint/2010/main" val="15255491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由论文</a:t>
            </a:r>
            <a:r>
              <a:rPr lang="zh-CN" altLang="zh-CN" sz="1200" kern="1200" dirty="0" smtClean="0">
                <a:solidFill>
                  <a:schemeClr val="tx1"/>
                </a:solidFill>
                <a:effectLst/>
                <a:latin typeface="+mn-lt"/>
                <a:ea typeface="+mn-ea"/>
                <a:cs typeface="+mn-cs"/>
              </a:rPr>
              <a:t>中</a:t>
            </a:r>
            <a:r>
              <a:rPr lang="zh-CN" altLang="en-US" sz="1200" kern="1200" dirty="0" smtClean="0">
                <a:solidFill>
                  <a:schemeClr val="tx1"/>
                </a:solidFill>
                <a:effectLst/>
                <a:latin typeface="+mn-lt"/>
                <a:ea typeface="+mn-ea"/>
                <a:cs typeface="+mn-cs"/>
              </a:rPr>
              <a:t>定义的计算量定义以及基于此的</a:t>
            </a:r>
            <a:r>
              <a:rPr lang="zh-CN" altLang="zh-CN" sz="1200" kern="1200" dirty="0" smtClean="0">
                <a:solidFill>
                  <a:schemeClr val="tx1"/>
                </a:solidFill>
                <a:effectLst/>
                <a:latin typeface="+mn-lt"/>
                <a:ea typeface="+mn-ea"/>
                <a:cs typeface="+mn-cs"/>
              </a:rPr>
              <a:t>分析</a:t>
            </a:r>
            <a:r>
              <a:rPr lang="zh-CN" altLang="zh-CN" sz="1200" kern="1200" dirty="0" smtClean="0">
                <a:solidFill>
                  <a:schemeClr val="tx1"/>
                </a:solidFill>
                <a:effectLst/>
                <a:latin typeface="+mn-lt"/>
                <a:ea typeface="+mn-ea"/>
                <a:cs typeface="+mn-cs"/>
              </a:rPr>
              <a:t>可以知道，这个时候，一个贪心算法可以得到总计算量更小的聚合路线。</a:t>
            </a:r>
            <a:endParaRPr kumimoji="1" lang="zh-CN" altLang="en-US" dirty="0"/>
          </a:p>
        </p:txBody>
      </p:sp>
      <p:sp>
        <p:nvSpPr>
          <p:cNvPr id="4" name="幻灯片编号占位符 3"/>
          <p:cNvSpPr>
            <a:spLocks noGrp="1"/>
          </p:cNvSpPr>
          <p:nvPr>
            <p:ph type="sldNum" sz="quarter" idx="10"/>
          </p:nvPr>
        </p:nvSpPr>
        <p:spPr/>
        <p:txBody>
          <a:bodyPr/>
          <a:lstStyle/>
          <a:p>
            <a:fld id="{1DC2DC9F-F97D-2243-9935-BCCF47E79C76}" type="slidenum">
              <a:rPr kumimoji="1" lang="zh-CN" altLang="en-US" smtClean="0"/>
              <a:t>25</a:t>
            </a:fld>
            <a:endParaRPr kumimoji="1" lang="zh-CN" altLang="en-US"/>
          </a:p>
        </p:txBody>
      </p:sp>
    </p:spTree>
    <p:extLst>
      <p:ext uri="{BB962C8B-B14F-4D97-AF65-F5344CB8AC3E}">
        <p14:creationId xmlns:p14="http://schemas.microsoft.com/office/powerpoint/2010/main" val="10974873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同样基于</a:t>
            </a:r>
            <a:r>
              <a:rPr lang="en-US" altLang="zh-CN" sz="1200" kern="1200" dirty="0" smtClean="0">
                <a:solidFill>
                  <a:schemeClr val="tx1"/>
                </a:solidFill>
                <a:effectLst/>
                <a:latin typeface="+mn-lt"/>
                <a:ea typeface="+mn-ea"/>
                <a:cs typeface="+mn-cs"/>
              </a:rPr>
              <a:t>cuboid</a:t>
            </a:r>
            <a:r>
              <a:rPr lang="zh-CN" altLang="zh-CN" sz="1200" kern="1200" dirty="0" smtClean="0">
                <a:solidFill>
                  <a:schemeClr val="tx1"/>
                </a:solidFill>
                <a:effectLst/>
                <a:latin typeface="+mn-lt"/>
                <a:ea typeface="+mn-ea"/>
                <a:cs typeface="+mn-cs"/>
              </a:rPr>
              <a:t>间计算的可能性，我们能够发现：实际上如果我们预先保存一些</a:t>
            </a:r>
            <a:r>
              <a:rPr lang="en-US" altLang="zh-CN" sz="1200" kern="1200" dirty="0" smtClean="0">
                <a:solidFill>
                  <a:schemeClr val="tx1"/>
                </a:solidFill>
                <a:effectLst/>
                <a:latin typeface="+mn-lt"/>
                <a:ea typeface="+mn-ea"/>
                <a:cs typeface="+mn-cs"/>
              </a:rPr>
              <a:t>cuboid</a:t>
            </a:r>
            <a:r>
              <a:rPr lang="zh-CN" altLang="zh-CN" sz="1200" kern="1200" dirty="0" smtClean="0">
                <a:solidFill>
                  <a:schemeClr val="tx1"/>
                </a:solidFill>
                <a:effectLst/>
                <a:latin typeface="+mn-lt"/>
                <a:ea typeface="+mn-ea"/>
                <a:cs typeface="+mn-cs"/>
              </a:rPr>
              <a:t>，那么我们将免去这些</a:t>
            </a:r>
            <a:r>
              <a:rPr lang="en-US" altLang="zh-CN" sz="1200" kern="1200" dirty="0" smtClean="0">
                <a:solidFill>
                  <a:schemeClr val="tx1"/>
                </a:solidFill>
                <a:effectLst/>
                <a:latin typeface="+mn-lt"/>
                <a:ea typeface="+mn-ea"/>
                <a:cs typeface="+mn-cs"/>
              </a:rPr>
              <a:t>cuboid</a:t>
            </a:r>
            <a:r>
              <a:rPr lang="zh-CN" altLang="zh-CN" sz="1200" kern="1200" dirty="0" smtClean="0">
                <a:solidFill>
                  <a:schemeClr val="tx1"/>
                </a:solidFill>
                <a:effectLst/>
                <a:latin typeface="+mn-lt"/>
                <a:ea typeface="+mn-ea"/>
                <a:cs typeface="+mn-cs"/>
              </a:rPr>
              <a:t>的计算时间，同时大幅度减少其他基于它们的</a:t>
            </a:r>
            <a:r>
              <a:rPr lang="en-US" altLang="zh-CN" sz="1200" kern="1200" dirty="0" smtClean="0">
                <a:solidFill>
                  <a:schemeClr val="tx1"/>
                </a:solidFill>
                <a:effectLst/>
                <a:latin typeface="+mn-lt"/>
                <a:ea typeface="+mn-ea"/>
                <a:cs typeface="+mn-cs"/>
              </a:rPr>
              <a:t>cuboid</a:t>
            </a:r>
            <a:r>
              <a:rPr lang="zh-CN" altLang="zh-CN" sz="1200" kern="1200" dirty="0" smtClean="0">
                <a:solidFill>
                  <a:schemeClr val="tx1"/>
                </a:solidFill>
                <a:effectLst/>
                <a:latin typeface="+mn-lt"/>
                <a:ea typeface="+mn-ea"/>
                <a:cs typeface="+mn-cs"/>
              </a:rPr>
              <a:t>的计算时间。</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1DC2DC9F-F97D-2243-9935-BCCF47E79C76}" type="slidenum">
              <a:rPr kumimoji="1" lang="zh-CN" altLang="en-US" smtClean="0"/>
              <a:t>26</a:t>
            </a:fld>
            <a:endParaRPr kumimoji="1" lang="zh-CN" altLang="en-US"/>
          </a:p>
        </p:txBody>
      </p:sp>
    </p:spTree>
    <p:extLst>
      <p:ext uri="{BB962C8B-B14F-4D97-AF65-F5344CB8AC3E}">
        <p14:creationId xmlns:p14="http://schemas.microsoft.com/office/powerpoint/2010/main" val="17385812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但是，一个</a:t>
            </a:r>
            <a:r>
              <a:rPr lang="en-US" altLang="zh-CN" sz="1200" kern="1200" dirty="0" smtClean="0">
                <a:solidFill>
                  <a:schemeClr val="tx1"/>
                </a:solidFill>
                <a:effectLst/>
                <a:latin typeface="+mn-lt"/>
                <a:ea typeface="+mn-ea"/>
                <a:cs typeface="+mn-cs"/>
              </a:rPr>
              <a:t>cube</a:t>
            </a:r>
            <a:r>
              <a:rPr lang="zh-CN" altLang="zh-CN" sz="1200" kern="1200" dirty="0" smtClean="0">
                <a:solidFill>
                  <a:schemeClr val="tx1"/>
                </a:solidFill>
                <a:effectLst/>
                <a:latin typeface="+mn-lt"/>
                <a:ea typeface="+mn-ea"/>
                <a:cs typeface="+mn-cs"/>
              </a:rPr>
              <a:t>中的</a:t>
            </a:r>
            <a:r>
              <a:rPr lang="en-US" altLang="zh-CN" sz="1200" kern="1200" dirty="0" smtClean="0">
                <a:solidFill>
                  <a:schemeClr val="tx1"/>
                </a:solidFill>
                <a:effectLst/>
                <a:latin typeface="+mn-lt"/>
                <a:ea typeface="+mn-ea"/>
                <a:cs typeface="+mn-cs"/>
              </a:rPr>
              <a:t>cuboid</a:t>
            </a:r>
            <a:r>
              <a:rPr lang="zh-CN" altLang="zh-CN" sz="1200" kern="1200" dirty="0" smtClean="0">
                <a:solidFill>
                  <a:schemeClr val="tx1"/>
                </a:solidFill>
                <a:effectLst/>
                <a:latin typeface="+mn-lt"/>
                <a:ea typeface="+mn-ea"/>
                <a:cs typeface="+mn-cs"/>
              </a:rPr>
              <a:t>的数量与维度属性的个数成指数相关，因此不太可能将所有的</a:t>
            </a:r>
            <a:r>
              <a:rPr lang="en-US" altLang="zh-CN" sz="1200" kern="1200" dirty="0" smtClean="0">
                <a:solidFill>
                  <a:schemeClr val="tx1"/>
                </a:solidFill>
                <a:effectLst/>
                <a:latin typeface="+mn-lt"/>
                <a:ea typeface="+mn-ea"/>
                <a:cs typeface="+mn-cs"/>
              </a:rPr>
              <a:t>cuboid</a:t>
            </a:r>
            <a:r>
              <a:rPr lang="zh-CN" altLang="zh-CN" sz="1200" kern="1200" dirty="0" smtClean="0">
                <a:solidFill>
                  <a:schemeClr val="tx1"/>
                </a:solidFill>
                <a:effectLst/>
                <a:latin typeface="+mn-lt"/>
                <a:ea typeface="+mn-ea"/>
                <a:cs typeface="+mn-cs"/>
              </a:rPr>
              <a:t>全部保存。选择合适的</a:t>
            </a:r>
            <a:r>
              <a:rPr lang="en-US" altLang="zh-CN" sz="1200" kern="1200" dirty="0" smtClean="0">
                <a:solidFill>
                  <a:schemeClr val="tx1"/>
                </a:solidFill>
                <a:effectLst/>
                <a:latin typeface="+mn-lt"/>
                <a:ea typeface="+mn-ea"/>
                <a:cs typeface="+mn-cs"/>
              </a:rPr>
              <a:t>cuboid</a:t>
            </a:r>
            <a:r>
              <a:rPr lang="zh-CN" altLang="zh-CN" sz="1200" kern="1200" dirty="0" smtClean="0">
                <a:solidFill>
                  <a:schemeClr val="tx1"/>
                </a:solidFill>
                <a:effectLst/>
                <a:latin typeface="+mn-lt"/>
                <a:ea typeface="+mn-ea"/>
                <a:cs typeface="+mn-cs"/>
              </a:rPr>
              <a:t>就成为了我们的任务。</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1DC2DC9F-F97D-2243-9935-BCCF47E79C76}" type="slidenum">
              <a:rPr kumimoji="1" lang="zh-CN" altLang="en-US" smtClean="0"/>
              <a:t>27</a:t>
            </a:fld>
            <a:endParaRPr kumimoji="1" lang="zh-CN" altLang="en-US"/>
          </a:p>
        </p:txBody>
      </p:sp>
    </p:spTree>
    <p:extLst>
      <p:ext uri="{BB962C8B-B14F-4D97-AF65-F5344CB8AC3E}">
        <p14:creationId xmlns:p14="http://schemas.microsoft.com/office/powerpoint/2010/main" val="16719626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Stanford</a:t>
            </a:r>
            <a:r>
              <a:rPr lang="zh-CN" altLang="zh-CN" sz="1200" kern="1200" dirty="0" smtClean="0">
                <a:solidFill>
                  <a:schemeClr val="tx1"/>
                </a:solidFill>
                <a:effectLst/>
                <a:latin typeface="+mn-lt"/>
                <a:ea typeface="+mn-ea"/>
                <a:cs typeface="+mn-cs"/>
              </a:rPr>
              <a:t>的经典论文中提到的方法提出以</a:t>
            </a:r>
            <a:r>
              <a:rPr lang="en-US" altLang="zh-CN" sz="1200" kern="1200" dirty="0" smtClean="0">
                <a:solidFill>
                  <a:schemeClr val="tx1"/>
                </a:solidFill>
                <a:effectLst/>
                <a:latin typeface="+mn-lt"/>
                <a:ea typeface="+mn-ea"/>
                <a:cs typeface="+mn-cs"/>
              </a:rPr>
              <a:t>I</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O</a:t>
            </a:r>
            <a:r>
              <a:rPr lang="zh-CN" altLang="zh-CN" sz="1200" kern="1200" dirty="0" smtClean="0">
                <a:solidFill>
                  <a:schemeClr val="tx1"/>
                </a:solidFill>
                <a:effectLst/>
                <a:latin typeface="+mn-lt"/>
                <a:ea typeface="+mn-ea"/>
                <a:cs typeface="+mn-cs"/>
              </a:rPr>
              <a:t>作为主要考量因素</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1DC2DC9F-F97D-2243-9935-BCCF47E79C76}" type="slidenum">
              <a:rPr kumimoji="1" lang="zh-CN" altLang="en-US" smtClean="0"/>
              <a:t>28</a:t>
            </a:fld>
            <a:endParaRPr kumimoji="1" lang="zh-CN" altLang="en-US"/>
          </a:p>
        </p:txBody>
      </p:sp>
    </p:spTree>
    <p:extLst>
      <p:ext uri="{BB962C8B-B14F-4D97-AF65-F5344CB8AC3E}">
        <p14:creationId xmlns:p14="http://schemas.microsoft.com/office/powerpoint/2010/main" val="8521661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而我们的方法将其完善了，将使用更多的衡量因素对预处理集合的选择进行判断。</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1DC2DC9F-F97D-2243-9935-BCCF47E79C76}" type="slidenum">
              <a:rPr kumimoji="1" lang="zh-CN" altLang="en-US" smtClean="0"/>
              <a:t>29</a:t>
            </a:fld>
            <a:endParaRPr kumimoji="1" lang="zh-CN" altLang="en-US"/>
          </a:p>
        </p:txBody>
      </p:sp>
    </p:spTree>
    <p:extLst>
      <p:ext uri="{BB962C8B-B14F-4D97-AF65-F5344CB8AC3E}">
        <p14:creationId xmlns:p14="http://schemas.microsoft.com/office/powerpoint/2010/main" val="787486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下面我们来简单回顾一下两方面的历史。</a:t>
            </a:r>
          </a:p>
          <a:p>
            <a:r>
              <a:rPr lang="zh-CN" altLang="zh-CN" sz="1200" kern="1200" dirty="0" smtClean="0">
                <a:solidFill>
                  <a:schemeClr val="tx1"/>
                </a:solidFill>
                <a:effectLst/>
                <a:latin typeface="+mn-lt"/>
                <a:ea typeface="+mn-ea"/>
                <a:cs typeface="+mn-cs"/>
              </a:rPr>
              <a:t>首先是并行计算与数据库领域的结合方面：</a:t>
            </a:r>
            <a:r>
              <a:rPr lang="zh-CN" altLang="en-US" sz="1200" kern="1200" dirty="0" smtClean="0">
                <a:solidFill>
                  <a:schemeClr val="tx1"/>
                </a:solidFill>
                <a:effectLst/>
                <a:latin typeface="+mn-lt"/>
                <a:ea typeface="+mn-ea"/>
                <a:cs typeface="+mn-cs"/>
              </a:rPr>
              <a:t>近年来随着新兴高性能硬件以及通用编程技术的发展，使得许多领域都享受到了计算的福祉。数据库领域的研究者们利用并行计算在查询处理逻辑上的优化等方面取得了许多研究的进展。</a:t>
            </a:r>
            <a:endParaRPr lang="zh-CN" altLang="zh-CN" sz="1200" kern="1200" dirty="0" smtClean="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1DC2DC9F-F97D-2243-9935-BCCF47E79C76}" type="slidenum">
              <a:rPr kumimoji="1" lang="zh-CN" altLang="en-US" smtClean="0"/>
              <a:t>3</a:t>
            </a:fld>
            <a:endParaRPr kumimoji="1" lang="zh-CN" altLang="en-US"/>
          </a:p>
        </p:txBody>
      </p:sp>
    </p:spTree>
    <p:extLst>
      <p:ext uri="{BB962C8B-B14F-4D97-AF65-F5344CB8AC3E}">
        <p14:creationId xmlns:p14="http://schemas.microsoft.com/office/powerpoint/2010/main" val="12760838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作为实验结果：在我们的实验平台上，我们在底层</a:t>
            </a:r>
            <a:r>
              <a:rPr lang="en-US" altLang="zh-CN" sz="1200" kern="1200" dirty="0" smtClean="0">
                <a:solidFill>
                  <a:schemeClr val="tx1"/>
                </a:solidFill>
                <a:effectLst/>
                <a:latin typeface="+mn-lt"/>
                <a:ea typeface="+mn-ea"/>
                <a:cs typeface="+mn-cs"/>
              </a:rPr>
              <a:t>cuboid</a:t>
            </a:r>
            <a:r>
              <a:rPr lang="zh-CN" altLang="zh-CN" sz="1200" kern="1200" dirty="0" smtClean="0">
                <a:solidFill>
                  <a:schemeClr val="tx1"/>
                </a:solidFill>
                <a:effectLst/>
                <a:latin typeface="+mn-lt"/>
                <a:ea typeface="+mn-ea"/>
                <a:cs typeface="+mn-cs"/>
              </a:rPr>
              <a:t>的生成，以及</a:t>
            </a:r>
            <a:r>
              <a:rPr lang="en-US" altLang="zh-CN" sz="1200" kern="1200" dirty="0" smtClean="0">
                <a:solidFill>
                  <a:schemeClr val="tx1"/>
                </a:solidFill>
                <a:effectLst/>
                <a:latin typeface="+mn-lt"/>
                <a:ea typeface="+mn-ea"/>
                <a:cs typeface="+mn-cs"/>
              </a:rPr>
              <a:t>cuboid</a:t>
            </a:r>
            <a:r>
              <a:rPr lang="zh-CN" altLang="zh-CN" sz="1200" kern="1200" dirty="0" smtClean="0">
                <a:solidFill>
                  <a:schemeClr val="tx1"/>
                </a:solidFill>
                <a:effectLst/>
                <a:latin typeface="+mn-lt"/>
                <a:ea typeface="+mn-ea"/>
                <a:cs typeface="+mn-cs"/>
              </a:rPr>
              <a:t>到</a:t>
            </a:r>
            <a:r>
              <a:rPr lang="en-US" altLang="zh-CN" sz="1200" kern="1200" dirty="0" smtClean="0">
                <a:solidFill>
                  <a:schemeClr val="tx1"/>
                </a:solidFill>
                <a:effectLst/>
                <a:latin typeface="+mn-lt"/>
                <a:ea typeface="+mn-ea"/>
                <a:cs typeface="+mn-cs"/>
              </a:rPr>
              <a:t>cuboid</a:t>
            </a:r>
            <a:r>
              <a:rPr lang="zh-CN" altLang="zh-CN" sz="1200" kern="1200" dirty="0" smtClean="0">
                <a:solidFill>
                  <a:schemeClr val="tx1"/>
                </a:solidFill>
                <a:effectLst/>
                <a:latin typeface="+mn-lt"/>
                <a:ea typeface="+mn-ea"/>
                <a:cs typeface="+mn-cs"/>
              </a:rPr>
              <a:t>的计算中，都比同条件下非并行的方案性能提升了</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到</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倍。对于路线选择算法，我们的方案从聚合的第二步开始获得了超过</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倍的性能提升，并且在总的运行时间上提升了</a:t>
            </a:r>
            <a:r>
              <a:rPr lang="en-US" altLang="zh-CN" sz="1200" kern="1200" dirty="0" smtClean="0">
                <a:solidFill>
                  <a:schemeClr val="tx1"/>
                </a:solidFill>
                <a:effectLst/>
                <a:latin typeface="+mn-lt"/>
                <a:ea typeface="+mn-ea"/>
                <a:cs typeface="+mn-cs"/>
              </a:rPr>
              <a:t>10%-15%</a:t>
            </a:r>
            <a:r>
              <a:rPr lang="zh-CN" altLang="zh-CN" sz="1200" kern="1200" dirty="0" smtClean="0">
                <a:solidFill>
                  <a:schemeClr val="tx1"/>
                </a:solidFill>
                <a:effectLst/>
                <a:latin typeface="+mn-lt"/>
                <a:ea typeface="+mn-ea"/>
                <a:cs typeface="+mn-cs"/>
              </a:rPr>
              <a:t>。进行了</a:t>
            </a:r>
            <a:r>
              <a:rPr lang="en-US" altLang="zh-CN" sz="1200" kern="1200" dirty="0" smtClean="0">
                <a:solidFill>
                  <a:schemeClr val="tx1"/>
                </a:solidFill>
                <a:effectLst/>
                <a:latin typeface="+mn-lt"/>
                <a:ea typeface="+mn-ea"/>
                <a:cs typeface="+mn-cs"/>
              </a:rPr>
              <a:t>cuboid</a:t>
            </a:r>
            <a:r>
              <a:rPr lang="zh-CN" altLang="zh-CN" sz="1200" kern="1200" dirty="0" smtClean="0">
                <a:solidFill>
                  <a:schemeClr val="tx1"/>
                </a:solidFill>
                <a:effectLst/>
                <a:latin typeface="+mn-lt"/>
                <a:ea typeface="+mn-ea"/>
                <a:cs typeface="+mn-cs"/>
              </a:rPr>
              <a:t>预处理的方案比不进行</a:t>
            </a:r>
            <a:r>
              <a:rPr lang="en-US" altLang="zh-CN" sz="1200" kern="1200" dirty="0" smtClean="0">
                <a:solidFill>
                  <a:schemeClr val="tx1"/>
                </a:solidFill>
                <a:effectLst/>
                <a:latin typeface="+mn-lt"/>
                <a:ea typeface="+mn-ea"/>
                <a:cs typeface="+mn-cs"/>
              </a:rPr>
              <a:t>cuboid</a:t>
            </a:r>
            <a:r>
              <a:rPr lang="zh-CN" altLang="zh-CN" sz="1200" kern="1200" dirty="0" smtClean="0">
                <a:solidFill>
                  <a:schemeClr val="tx1"/>
                </a:solidFill>
                <a:effectLst/>
                <a:latin typeface="+mn-lt"/>
                <a:ea typeface="+mn-ea"/>
                <a:cs typeface="+mn-cs"/>
              </a:rPr>
              <a:t>预处理的方案的平均性能高了</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到</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倍，并且我们提出的选择预处理集合的方法比</a:t>
            </a:r>
            <a:r>
              <a:rPr lang="en-US" altLang="zh-CN" sz="1200" kern="1200" dirty="0" smtClean="0">
                <a:solidFill>
                  <a:schemeClr val="tx1"/>
                </a:solidFill>
                <a:effectLst/>
                <a:latin typeface="+mn-lt"/>
                <a:ea typeface="+mn-ea"/>
                <a:cs typeface="+mn-cs"/>
              </a:rPr>
              <a:t>Stanford</a:t>
            </a:r>
            <a:r>
              <a:rPr lang="zh-CN" altLang="zh-CN" sz="1200" kern="1200" dirty="0" smtClean="0">
                <a:solidFill>
                  <a:schemeClr val="tx1"/>
                </a:solidFill>
                <a:effectLst/>
                <a:latin typeface="+mn-lt"/>
                <a:ea typeface="+mn-ea"/>
                <a:cs typeface="+mn-cs"/>
              </a:rPr>
              <a:t>的方法性能提高了平均</a:t>
            </a:r>
            <a:r>
              <a:rPr lang="en-US" altLang="zh-CN" sz="1200" kern="1200" dirty="0" smtClean="0">
                <a:solidFill>
                  <a:schemeClr val="tx1"/>
                </a:solidFill>
                <a:effectLst/>
                <a:latin typeface="+mn-lt"/>
                <a:ea typeface="+mn-ea"/>
                <a:cs typeface="+mn-cs"/>
              </a:rPr>
              <a:t>15%</a:t>
            </a:r>
            <a:endParaRPr lang="zh-CN" altLang="zh-CN" sz="1200" kern="1200" dirty="0" smtClean="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1DC2DC9F-F97D-2243-9935-BCCF47E79C76}" type="slidenum">
              <a:rPr kumimoji="1" lang="zh-CN" altLang="en-US" smtClean="0"/>
              <a:t>30</a:t>
            </a:fld>
            <a:endParaRPr kumimoji="1" lang="zh-CN" altLang="en-US"/>
          </a:p>
        </p:txBody>
      </p:sp>
    </p:spTree>
    <p:extLst>
      <p:ext uri="{BB962C8B-B14F-4D97-AF65-F5344CB8AC3E}">
        <p14:creationId xmlns:p14="http://schemas.microsoft.com/office/powerpoint/2010/main" val="3451663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未来的工作将着眼于两个方面：对上述预处理集合选择算法进行进一步优化，以及将这些零散工作整合进完整的数据库系统中。</a:t>
            </a:r>
          </a:p>
        </p:txBody>
      </p:sp>
      <p:sp>
        <p:nvSpPr>
          <p:cNvPr id="4" name="幻灯片编号占位符 3"/>
          <p:cNvSpPr>
            <a:spLocks noGrp="1"/>
          </p:cNvSpPr>
          <p:nvPr>
            <p:ph type="sldNum" sz="quarter" idx="10"/>
          </p:nvPr>
        </p:nvSpPr>
        <p:spPr/>
        <p:txBody>
          <a:bodyPr/>
          <a:lstStyle/>
          <a:p>
            <a:fld id="{1DC2DC9F-F97D-2243-9935-BCCF47E79C76}" type="slidenum">
              <a:rPr kumimoji="1" lang="zh-CN" altLang="en-US" smtClean="0"/>
              <a:t>31</a:t>
            </a:fld>
            <a:endParaRPr kumimoji="1" lang="zh-CN" altLang="en-US"/>
          </a:p>
        </p:txBody>
      </p:sp>
    </p:spTree>
    <p:extLst>
      <p:ext uri="{BB962C8B-B14F-4D97-AF65-F5344CB8AC3E}">
        <p14:creationId xmlns:p14="http://schemas.microsoft.com/office/powerpoint/2010/main" val="20838008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我的演讲到此结束，谢谢大家。</a:t>
            </a:r>
          </a:p>
        </p:txBody>
      </p:sp>
      <p:sp>
        <p:nvSpPr>
          <p:cNvPr id="4" name="幻灯片编号占位符 3"/>
          <p:cNvSpPr>
            <a:spLocks noGrp="1"/>
          </p:cNvSpPr>
          <p:nvPr>
            <p:ph type="sldNum" sz="quarter" idx="10"/>
          </p:nvPr>
        </p:nvSpPr>
        <p:spPr/>
        <p:txBody>
          <a:bodyPr/>
          <a:lstStyle/>
          <a:p>
            <a:fld id="{1DC2DC9F-F97D-2243-9935-BCCF47E79C76}" type="slidenum">
              <a:rPr kumimoji="1" lang="zh-CN" altLang="en-US" smtClean="0"/>
              <a:t>32</a:t>
            </a:fld>
            <a:endParaRPr kumimoji="1" lang="zh-CN" altLang="en-US"/>
          </a:p>
        </p:txBody>
      </p:sp>
    </p:spTree>
    <p:extLst>
      <p:ext uri="{BB962C8B-B14F-4D97-AF65-F5344CB8AC3E}">
        <p14:creationId xmlns:p14="http://schemas.microsoft.com/office/powerpoint/2010/main" val="1593389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其次我们来谈谈数据仓库与线上分析处理领域：早在</a:t>
            </a:r>
            <a:r>
              <a:rPr lang="en-US" altLang="zh-CN" sz="1200" kern="1200" dirty="0" smtClean="0">
                <a:solidFill>
                  <a:schemeClr val="tx1"/>
                </a:solidFill>
                <a:effectLst/>
                <a:latin typeface="+mn-lt"/>
                <a:ea typeface="+mn-ea"/>
                <a:cs typeface="+mn-cs"/>
              </a:rPr>
              <a:t>20</a:t>
            </a:r>
            <a:r>
              <a:rPr lang="zh-CN" altLang="zh-CN" sz="1200" kern="1200" dirty="0" smtClean="0">
                <a:solidFill>
                  <a:schemeClr val="tx1"/>
                </a:solidFill>
                <a:effectLst/>
                <a:latin typeface="+mn-lt"/>
                <a:ea typeface="+mn-ea"/>
                <a:cs typeface="+mn-cs"/>
              </a:rPr>
              <a:t>世纪末就有许多针对线上分析处理中的某些任务进行模型与算法优化的研究。近年来随着</a:t>
            </a:r>
            <a:r>
              <a:rPr lang="zh-CN" altLang="en-US" sz="1200" kern="1200" dirty="0" smtClean="0">
                <a:solidFill>
                  <a:schemeClr val="tx1"/>
                </a:solidFill>
                <a:effectLst/>
                <a:latin typeface="+mn-lt"/>
                <a:ea typeface="+mn-ea"/>
                <a:cs typeface="+mn-cs"/>
              </a:rPr>
              <a:t>许多新兴</a:t>
            </a:r>
            <a:r>
              <a:rPr lang="zh-CN" altLang="zh-CN" sz="1200" kern="1200" dirty="0" smtClean="0">
                <a:solidFill>
                  <a:schemeClr val="tx1"/>
                </a:solidFill>
                <a:effectLst/>
                <a:latin typeface="+mn-lt"/>
                <a:ea typeface="+mn-ea"/>
                <a:cs typeface="+mn-cs"/>
              </a:rPr>
              <a:t>计算技术的普及，</a:t>
            </a:r>
            <a:r>
              <a:rPr lang="zh-CN" altLang="en-US" sz="1200" kern="1200" dirty="0" smtClean="0">
                <a:solidFill>
                  <a:schemeClr val="tx1"/>
                </a:solidFill>
                <a:effectLst/>
                <a:latin typeface="+mn-lt"/>
                <a:ea typeface="+mn-ea"/>
                <a:cs typeface="+mn-cs"/>
              </a:rPr>
              <a:t>人们越来越多的将在</a:t>
            </a:r>
            <a:r>
              <a:rPr lang="en-US" altLang="zh-CN" sz="1200" kern="1200" dirty="0" smtClean="0">
                <a:solidFill>
                  <a:schemeClr val="tx1"/>
                </a:solidFill>
                <a:effectLst/>
                <a:latin typeface="+mn-lt"/>
                <a:ea typeface="+mn-ea"/>
                <a:cs typeface="+mn-cs"/>
              </a:rPr>
              <a:t>OLAP</a:t>
            </a:r>
            <a:r>
              <a:rPr lang="zh-CN" altLang="en-US" sz="1200" kern="1200" dirty="0" smtClean="0">
                <a:solidFill>
                  <a:schemeClr val="tx1"/>
                </a:solidFill>
                <a:effectLst/>
                <a:latin typeface="+mn-lt"/>
                <a:ea typeface="+mn-ea"/>
                <a:cs typeface="+mn-cs"/>
              </a:rPr>
              <a:t>中大量数据的处理作为衡量新的数据库系统性能的方式。</a:t>
            </a:r>
            <a:endParaRPr kumimoji="1" lang="zh-CN" altLang="en-US" dirty="0"/>
          </a:p>
        </p:txBody>
      </p:sp>
      <p:sp>
        <p:nvSpPr>
          <p:cNvPr id="4" name="幻灯片编号占位符 3"/>
          <p:cNvSpPr>
            <a:spLocks noGrp="1"/>
          </p:cNvSpPr>
          <p:nvPr>
            <p:ph type="sldNum" sz="quarter" idx="10"/>
          </p:nvPr>
        </p:nvSpPr>
        <p:spPr/>
        <p:txBody>
          <a:bodyPr/>
          <a:lstStyle/>
          <a:p>
            <a:fld id="{1DC2DC9F-F97D-2243-9935-BCCF47E79C76}" type="slidenum">
              <a:rPr kumimoji="1" lang="zh-CN" altLang="en-US" smtClean="0"/>
              <a:t>4</a:t>
            </a:fld>
            <a:endParaRPr kumimoji="1" lang="zh-CN" altLang="en-US"/>
          </a:p>
        </p:txBody>
      </p:sp>
    </p:spTree>
    <p:extLst>
      <p:ext uri="{BB962C8B-B14F-4D97-AF65-F5344CB8AC3E}">
        <p14:creationId xmlns:p14="http://schemas.microsoft.com/office/powerpoint/2010/main" val="468310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但是，关注近些年来的研究成果，我们发现，利用并行计算对于线上分析处理中最基础的一环——数据立方体的生成的优化，似乎是缺失的。而这一环的处理效率明显制约着其余线上分析处理操作的处理效率</a:t>
            </a:r>
            <a:r>
              <a:rPr lang="zh-CN"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1DC2DC9F-F97D-2243-9935-BCCF47E79C76}" type="slidenum">
              <a:rPr kumimoji="1" lang="zh-CN" altLang="en-US" smtClean="0"/>
              <a:t>5</a:t>
            </a:fld>
            <a:endParaRPr kumimoji="1" lang="zh-CN" altLang="en-US"/>
          </a:p>
        </p:txBody>
      </p:sp>
    </p:spTree>
    <p:extLst>
      <p:ext uri="{BB962C8B-B14F-4D97-AF65-F5344CB8AC3E}">
        <p14:creationId xmlns:p14="http://schemas.microsoft.com/office/powerpoint/2010/main" val="2140768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因此</a:t>
            </a:r>
            <a:r>
              <a:rPr lang="zh-CN" altLang="zh-CN" sz="1200" kern="1200" dirty="0" smtClean="0">
                <a:solidFill>
                  <a:schemeClr val="tx1"/>
                </a:solidFill>
                <a:effectLst/>
                <a:latin typeface="+mn-lt"/>
                <a:ea typeface="+mn-ea"/>
                <a:cs typeface="+mn-cs"/>
              </a:rPr>
              <a:t>，我们的研究将从这个方面着手。</a:t>
            </a:r>
          </a:p>
        </p:txBody>
      </p:sp>
      <p:sp>
        <p:nvSpPr>
          <p:cNvPr id="4" name="幻灯片编号占位符 3"/>
          <p:cNvSpPr>
            <a:spLocks noGrp="1"/>
          </p:cNvSpPr>
          <p:nvPr>
            <p:ph type="sldNum" sz="quarter" idx="10"/>
          </p:nvPr>
        </p:nvSpPr>
        <p:spPr/>
        <p:txBody>
          <a:bodyPr/>
          <a:lstStyle/>
          <a:p>
            <a:fld id="{1DC2DC9F-F97D-2243-9935-BCCF47E79C76}" type="slidenum">
              <a:rPr kumimoji="1" lang="zh-CN" altLang="en-US" smtClean="0"/>
              <a:t>6</a:t>
            </a:fld>
            <a:endParaRPr kumimoji="1" lang="zh-CN" altLang="en-US"/>
          </a:p>
        </p:txBody>
      </p:sp>
    </p:spTree>
    <p:extLst>
      <p:ext uri="{BB962C8B-B14F-4D97-AF65-F5344CB8AC3E}">
        <p14:creationId xmlns:p14="http://schemas.microsoft.com/office/powerpoint/2010/main" val="1923929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那么，什么是数据立方体呢？</a:t>
            </a:r>
          </a:p>
        </p:txBody>
      </p:sp>
      <p:sp>
        <p:nvSpPr>
          <p:cNvPr id="4" name="幻灯片编号占位符 3"/>
          <p:cNvSpPr>
            <a:spLocks noGrp="1"/>
          </p:cNvSpPr>
          <p:nvPr>
            <p:ph type="sldNum" sz="quarter" idx="10"/>
          </p:nvPr>
        </p:nvSpPr>
        <p:spPr/>
        <p:txBody>
          <a:bodyPr/>
          <a:lstStyle/>
          <a:p>
            <a:fld id="{1DC2DC9F-F97D-2243-9935-BCCF47E79C76}" type="slidenum">
              <a:rPr kumimoji="1" lang="zh-CN" altLang="en-US" smtClean="0"/>
              <a:t>7</a:t>
            </a:fld>
            <a:endParaRPr kumimoji="1" lang="zh-CN" altLang="en-US"/>
          </a:p>
        </p:txBody>
      </p:sp>
    </p:spTree>
    <p:extLst>
      <p:ext uri="{BB962C8B-B14F-4D97-AF65-F5344CB8AC3E}">
        <p14:creationId xmlns:p14="http://schemas.microsoft.com/office/powerpoint/2010/main" val="1203210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我们来考察一个数据集中的一个数据条目的结构。大体上来说，数据条目中的属性分为两种，一种是维度属性，一种是测量属性。前者用于分类，后者用于比较。</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1DC2DC9F-F97D-2243-9935-BCCF47E79C76}" type="slidenum">
              <a:rPr kumimoji="1" lang="zh-CN" altLang="en-US" smtClean="0"/>
              <a:t>8</a:t>
            </a:fld>
            <a:endParaRPr kumimoji="1" lang="zh-CN" altLang="en-US"/>
          </a:p>
        </p:txBody>
      </p:sp>
    </p:spTree>
    <p:extLst>
      <p:ext uri="{BB962C8B-B14F-4D97-AF65-F5344CB8AC3E}">
        <p14:creationId xmlns:p14="http://schemas.microsoft.com/office/powerpoint/2010/main" val="2062475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在进行其他复杂的线上分析处理操作之前，我们首先需要将数据分门别类的聚合：根据维度属性分类，并且对测量属性进行统计。</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1DC2DC9F-F97D-2243-9935-BCCF47E79C76}" type="slidenum">
              <a:rPr kumimoji="1" lang="zh-CN" altLang="en-US" smtClean="0"/>
              <a:t>9</a:t>
            </a:fld>
            <a:endParaRPr kumimoji="1" lang="zh-CN" altLang="en-US"/>
          </a:p>
        </p:txBody>
      </p:sp>
    </p:spTree>
    <p:extLst>
      <p:ext uri="{BB962C8B-B14F-4D97-AF65-F5344CB8AC3E}">
        <p14:creationId xmlns:p14="http://schemas.microsoft.com/office/powerpoint/2010/main" val="1485341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6/8/17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6/8/17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6/8/17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6/8/17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1" Type="http://schemas.openxmlformats.org/officeDocument/2006/relationships/diagramColors" Target="../diagrams/colors3.xml"/><Relationship Id="rId12"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8" Type="http://schemas.openxmlformats.org/officeDocument/2006/relationships/diagramData" Target="../diagrams/data3.xml"/><Relationship Id="rId9" Type="http://schemas.openxmlformats.org/officeDocument/2006/relationships/diagramLayout" Target="../diagrams/layout3.xml"/><Relationship Id="rId10"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1" Type="http://schemas.openxmlformats.org/officeDocument/2006/relationships/diagramColors" Target="../diagrams/colors5.xml"/><Relationship Id="rId12"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8" Type="http://schemas.openxmlformats.org/officeDocument/2006/relationships/diagramData" Target="../diagrams/data5.xml"/><Relationship Id="rId9" Type="http://schemas.openxmlformats.org/officeDocument/2006/relationships/diagramLayout" Target="../diagrams/layout5.xml"/><Relationship Id="rId10"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kumimoji="1" lang="en-US" altLang="zh-CN" dirty="0">
                <a:latin typeface="Microsoft YaHei" charset="-122"/>
                <a:ea typeface="Microsoft YaHei" charset="-122"/>
                <a:cs typeface="Microsoft YaHei" charset="-122"/>
              </a:rPr>
              <a:t>A parallel approach and its optimization for data cubes </a:t>
            </a:r>
          </a:p>
        </p:txBody>
      </p:sp>
      <p:sp>
        <p:nvSpPr>
          <p:cNvPr id="3" name="副标题 2"/>
          <p:cNvSpPr>
            <a:spLocks noGrp="1"/>
          </p:cNvSpPr>
          <p:nvPr>
            <p:ph type="subTitle" idx="1"/>
          </p:nvPr>
        </p:nvSpPr>
        <p:spPr/>
        <p:txBody>
          <a:bodyPr>
            <a:normAutofit lnSpcReduction="10000"/>
          </a:bodyPr>
          <a:lstStyle/>
          <a:p>
            <a:r>
              <a:rPr kumimoji="1" lang="en-US" altLang="zh-CN" dirty="0" smtClean="0"/>
              <a:t>PB13011023</a:t>
            </a:r>
          </a:p>
          <a:p>
            <a:r>
              <a:rPr kumimoji="1" lang="en-US" altLang="zh-CN" dirty="0" smtClean="0"/>
              <a:t>Zou</a:t>
            </a:r>
            <a:r>
              <a:rPr kumimoji="1" lang="zh-CN" altLang="en-US" dirty="0" smtClean="0"/>
              <a:t> </a:t>
            </a:r>
            <a:r>
              <a:rPr kumimoji="1" lang="en-US" altLang="zh-CN" dirty="0" smtClean="0"/>
              <a:t>Kai</a:t>
            </a:r>
          </a:p>
          <a:p>
            <a:r>
              <a:rPr kumimoji="1" lang="en-US" altLang="zh-CN" dirty="0" smtClean="0"/>
              <a:t>8</a:t>
            </a:r>
            <a:r>
              <a:rPr kumimoji="1" lang="en-US" altLang="zh-CN" baseline="30000" dirty="0" smtClean="0"/>
              <a:t>th</a:t>
            </a:r>
            <a:r>
              <a:rPr kumimoji="1" lang="en-US" altLang="zh-CN" dirty="0" smtClean="0"/>
              <a:t> Jun, 2017</a:t>
            </a:r>
            <a:endParaRPr kumimoji="1" lang="zh-CN" altLang="en-US" dirty="0"/>
          </a:p>
        </p:txBody>
      </p:sp>
    </p:spTree>
    <p:extLst>
      <p:ext uri="{BB962C8B-B14F-4D97-AF65-F5344CB8AC3E}">
        <p14:creationId xmlns:p14="http://schemas.microsoft.com/office/powerpoint/2010/main" val="18983184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Microsoft YaHei" charset="-122"/>
                <a:ea typeface="Microsoft YaHei" charset="-122"/>
                <a:cs typeface="Microsoft YaHei" charset="-122"/>
              </a:rPr>
              <a:t>Cell</a:t>
            </a:r>
            <a:endParaRPr kumimoji="1" lang="zh-CN" altLang="en-US" dirty="0">
              <a:latin typeface="Microsoft YaHei" charset="-122"/>
              <a:ea typeface="Microsoft YaHei" charset="-122"/>
              <a:cs typeface="Microsoft YaHei" charset="-122"/>
            </a:endParaRPr>
          </a:p>
        </p:txBody>
      </p:sp>
      <p:graphicFrame>
        <p:nvGraphicFramePr>
          <p:cNvPr id="32" name="表格 31"/>
          <p:cNvGraphicFramePr>
            <a:graphicFrameLocks noGrp="1"/>
          </p:cNvGraphicFramePr>
          <p:nvPr>
            <p:extLst>
              <p:ext uri="{D42A27DB-BD31-4B8C-83A1-F6EECF244321}">
                <p14:modId xmlns:p14="http://schemas.microsoft.com/office/powerpoint/2010/main" val="1413644196"/>
              </p:ext>
            </p:extLst>
          </p:nvPr>
        </p:nvGraphicFramePr>
        <p:xfrm>
          <a:off x="2229708" y="2128337"/>
          <a:ext cx="8128000" cy="370840"/>
        </p:xfrm>
        <a:graphic>
          <a:graphicData uri="http://schemas.openxmlformats.org/drawingml/2006/table">
            <a:tbl>
              <a:tblPr>
                <a:tableStyleId>{FABFCF23-3B69-468F-B69F-88F6DE6A72F2}</a:tableStyleId>
              </a:tblPr>
              <a:tblGrid>
                <a:gridCol w="8128000"/>
              </a:tblGrid>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3" name="椭圆 32"/>
          <p:cNvSpPr/>
          <p:nvPr/>
        </p:nvSpPr>
        <p:spPr>
          <a:xfrm>
            <a:off x="2842054" y="3336324"/>
            <a:ext cx="691978" cy="71669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文本框 33"/>
          <p:cNvSpPr txBox="1"/>
          <p:nvPr/>
        </p:nvSpPr>
        <p:spPr>
          <a:xfrm>
            <a:off x="950026" y="2128337"/>
            <a:ext cx="1068779" cy="370840"/>
          </a:xfrm>
          <a:prstGeom prst="rect">
            <a:avLst/>
          </a:prstGeom>
          <a:noFill/>
        </p:spPr>
        <p:txBody>
          <a:bodyPr wrap="square" rtlCol="0">
            <a:spAutoFit/>
          </a:bodyPr>
          <a:lstStyle/>
          <a:p>
            <a:r>
              <a:rPr kumimoji="1" lang="en-US" altLang="zh-CN" dirty="0" smtClean="0"/>
              <a:t>Dataset</a:t>
            </a:r>
            <a:endParaRPr kumimoji="1" lang="zh-CN" altLang="en-US" dirty="0"/>
          </a:p>
        </p:txBody>
      </p:sp>
      <p:sp>
        <p:nvSpPr>
          <p:cNvPr id="35" name="文本框 34"/>
          <p:cNvSpPr txBox="1"/>
          <p:nvPr/>
        </p:nvSpPr>
        <p:spPr>
          <a:xfrm>
            <a:off x="2768590" y="3510004"/>
            <a:ext cx="927938" cy="369332"/>
          </a:xfrm>
          <a:prstGeom prst="rect">
            <a:avLst/>
          </a:prstGeom>
          <a:noFill/>
        </p:spPr>
        <p:txBody>
          <a:bodyPr wrap="square" rtlCol="0">
            <a:spAutoFit/>
          </a:bodyPr>
          <a:lstStyle/>
          <a:p>
            <a:pPr algn="ctr"/>
            <a:r>
              <a:rPr kumimoji="1" lang="en-US" altLang="zh-CN" smtClean="0"/>
              <a:t>data1</a:t>
            </a:r>
            <a:endParaRPr kumimoji="1" lang="zh-CN" altLang="en-US" dirty="0"/>
          </a:p>
        </p:txBody>
      </p:sp>
      <p:cxnSp>
        <p:nvCxnSpPr>
          <p:cNvPr id="37" name="直线箭头连接符 36"/>
          <p:cNvCxnSpPr/>
          <p:nvPr/>
        </p:nvCxnSpPr>
        <p:spPr>
          <a:xfrm flipH="1">
            <a:off x="3188043" y="2499177"/>
            <a:ext cx="3105665" cy="837147"/>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8" name="直线箭头连接符 37"/>
          <p:cNvCxnSpPr>
            <a:endCxn id="39" idx="2"/>
          </p:cNvCxnSpPr>
          <p:nvPr/>
        </p:nvCxnSpPr>
        <p:spPr>
          <a:xfrm>
            <a:off x="3432694" y="3948059"/>
            <a:ext cx="2622117" cy="1065290"/>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9" name="立方体 38"/>
          <p:cNvSpPr/>
          <p:nvPr/>
        </p:nvSpPr>
        <p:spPr>
          <a:xfrm>
            <a:off x="6054811" y="4716557"/>
            <a:ext cx="477793" cy="486032"/>
          </a:xfrm>
          <a:prstGeom prst="cube">
            <a:avLst>
              <a:gd name="adj" fmla="val 22510"/>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0" name="椭圆 39"/>
          <p:cNvSpPr/>
          <p:nvPr/>
        </p:nvSpPr>
        <p:spPr>
          <a:xfrm>
            <a:off x="4989483" y="3277289"/>
            <a:ext cx="691978" cy="71669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文本框 40"/>
          <p:cNvSpPr txBox="1"/>
          <p:nvPr/>
        </p:nvSpPr>
        <p:spPr>
          <a:xfrm>
            <a:off x="4890967" y="3450969"/>
            <a:ext cx="927938" cy="369332"/>
          </a:xfrm>
          <a:prstGeom prst="rect">
            <a:avLst/>
          </a:prstGeom>
          <a:noFill/>
        </p:spPr>
        <p:txBody>
          <a:bodyPr wrap="square" rtlCol="0">
            <a:spAutoFit/>
          </a:bodyPr>
          <a:lstStyle/>
          <a:p>
            <a:pPr algn="ctr"/>
            <a:r>
              <a:rPr kumimoji="1" lang="en-US" altLang="zh-CN" smtClean="0"/>
              <a:t>data2</a:t>
            </a:r>
            <a:endParaRPr kumimoji="1" lang="zh-CN" altLang="en-US" dirty="0"/>
          </a:p>
        </p:txBody>
      </p:sp>
      <p:sp>
        <p:nvSpPr>
          <p:cNvPr id="42" name="椭圆 41"/>
          <p:cNvSpPr/>
          <p:nvPr/>
        </p:nvSpPr>
        <p:spPr>
          <a:xfrm>
            <a:off x="7713506" y="3461955"/>
            <a:ext cx="691978" cy="71669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文本框 42"/>
          <p:cNvSpPr txBox="1"/>
          <p:nvPr/>
        </p:nvSpPr>
        <p:spPr>
          <a:xfrm>
            <a:off x="7614990" y="3635635"/>
            <a:ext cx="927938" cy="369332"/>
          </a:xfrm>
          <a:prstGeom prst="rect">
            <a:avLst/>
          </a:prstGeom>
          <a:noFill/>
        </p:spPr>
        <p:txBody>
          <a:bodyPr wrap="square" rtlCol="0">
            <a:spAutoFit/>
          </a:bodyPr>
          <a:lstStyle/>
          <a:p>
            <a:pPr algn="ctr"/>
            <a:r>
              <a:rPr kumimoji="1" lang="en-US" altLang="zh-CN" dirty="0" err="1" smtClean="0"/>
              <a:t>datak</a:t>
            </a:r>
            <a:endParaRPr kumimoji="1" lang="zh-CN" altLang="en-US" dirty="0"/>
          </a:p>
        </p:txBody>
      </p:sp>
      <p:cxnSp>
        <p:nvCxnSpPr>
          <p:cNvPr id="44" name="直线箭头连接符 43"/>
          <p:cNvCxnSpPr>
            <a:stCxn id="32" idx="2"/>
            <a:endCxn id="40" idx="0"/>
          </p:cNvCxnSpPr>
          <p:nvPr/>
        </p:nvCxnSpPr>
        <p:spPr>
          <a:xfrm flipH="1">
            <a:off x="5335472" y="2499177"/>
            <a:ext cx="958236" cy="778112"/>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3" name="直线箭头连接符 52"/>
          <p:cNvCxnSpPr>
            <a:stCxn id="32" idx="2"/>
            <a:endCxn id="42" idx="0"/>
          </p:cNvCxnSpPr>
          <p:nvPr/>
        </p:nvCxnSpPr>
        <p:spPr>
          <a:xfrm>
            <a:off x="6293708" y="2499177"/>
            <a:ext cx="1765787" cy="962778"/>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4" name="直线箭头连接符 53"/>
          <p:cNvCxnSpPr>
            <a:stCxn id="40" idx="4"/>
            <a:endCxn id="39" idx="0"/>
          </p:cNvCxnSpPr>
          <p:nvPr/>
        </p:nvCxnSpPr>
        <p:spPr>
          <a:xfrm>
            <a:off x="5335472" y="3993981"/>
            <a:ext cx="1012011" cy="722576"/>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6" name="直线箭头连接符 55"/>
          <p:cNvCxnSpPr>
            <a:stCxn id="42" idx="4"/>
            <a:endCxn id="39" idx="5"/>
          </p:cNvCxnSpPr>
          <p:nvPr/>
        </p:nvCxnSpPr>
        <p:spPr>
          <a:xfrm flipH="1">
            <a:off x="6532604" y="4178647"/>
            <a:ext cx="1526891" cy="727150"/>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graphicFrame>
        <p:nvGraphicFramePr>
          <p:cNvPr id="57" name="表格 56"/>
          <p:cNvGraphicFramePr>
            <a:graphicFrameLocks noGrp="1"/>
          </p:cNvGraphicFramePr>
          <p:nvPr>
            <p:extLst>
              <p:ext uri="{D42A27DB-BD31-4B8C-83A1-F6EECF244321}">
                <p14:modId xmlns:p14="http://schemas.microsoft.com/office/powerpoint/2010/main" val="1107764089"/>
              </p:ext>
            </p:extLst>
          </p:nvPr>
        </p:nvGraphicFramePr>
        <p:xfrm>
          <a:off x="9425518" y="3635635"/>
          <a:ext cx="2586942" cy="2966720"/>
        </p:xfrm>
        <a:graphic>
          <a:graphicData uri="http://schemas.openxmlformats.org/drawingml/2006/table">
            <a:tbl>
              <a:tblPr firstRow="1" bandRow="1">
                <a:tableStyleId>{16D9F66E-5EB9-4882-86FB-DCBF35E3C3E4}</a:tableStyleId>
              </a:tblPr>
              <a:tblGrid>
                <a:gridCol w="2586942"/>
              </a:tblGrid>
              <a:tr h="370840">
                <a:tc>
                  <a:txBody>
                    <a:bodyPr/>
                    <a:lstStyle/>
                    <a:p>
                      <a:r>
                        <a:rPr lang="en-US" altLang="zh-CN" b="0" dirty="0" smtClean="0"/>
                        <a:t>Fixed_Dim1</a:t>
                      </a:r>
                      <a:endParaRPr lang="zh-CN" altLang="en-US" b="0" dirty="0"/>
                    </a:p>
                  </a:txBody>
                  <a:tcPr/>
                </a:tc>
              </a:tr>
              <a:tr h="370840">
                <a:tc>
                  <a:txBody>
                    <a:bodyPr/>
                    <a:lstStyle/>
                    <a:p>
                      <a:r>
                        <a:rPr lang="en-US" altLang="zh-CN" b="0" dirty="0" smtClean="0"/>
                        <a:t>Fixed_Dim2</a:t>
                      </a:r>
                      <a:endParaRPr lang="zh-CN" altLang="en-US" b="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b="0" dirty="0" smtClean="0"/>
                        <a:t>Fixed_Dim3</a:t>
                      </a:r>
                      <a:endParaRPr lang="zh-CN" altLang="en-US" b="0" dirty="0" smtClean="0"/>
                    </a:p>
                  </a:txBody>
                  <a:tcPr/>
                </a:tc>
              </a:tr>
              <a:tr h="370840">
                <a:tc>
                  <a:txBody>
                    <a:bodyPr/>
                    <a:lstStyle/>
                    <a:p>
                      <a:r>
                        <a:rPr lang="en-US" altLang="zh-CN" b="0" dirty="0" smtClean="0"/>
                        <a:t>Fixed_Dim4</a:t>
                      </a:r>
                      <a:endParaRPr lang="zh-CN" altLang="en-US" b="0" dirty="0"/>
                    </a:p>
                  </a:txBody>
                  <a:tcPr/>
                </a:tc>
              </a:tr>
              <a:tr h="370840">
                <a:tc>
                  <a:txBody>
                    <a:bodyPr/>
                    <a:lstStyle/>
                    <a:p>
                      <a:r>
                        <a:rPr lang="mr-IN" altLang="zh-CN" dirty="0" smtClean="0"/>
                        <a:t>…</a:t>
                      </a:r>
                      <a:endParaRPr lang="zh-CN" altLang="en-US" dirty="0"/>
                    </a:p>
                  </a:txBody>
                  <a:tcPr/>
                </a:tc>
              </a:tr>
              <a:tr h="370840">
                <a:tc>
                  <a:txBody>
                    <a:bodyPr/>
                    <a:lstStyle/>
                    <a:p>
                      <a:r>
                        <a:rPr lang="en-US" altLang="zh-CN" sz="1800" b="0" i="0" kern="1200" dirty="0" smtClean="0">
                          <a:solidFill>
                            <a:schemeClr val="dk1"/>
                          </a:solidFill>
                          <a:effectLst/>
                          <a:latin typeface="+mn-lt"/>
                          <a:ea typeface="+mn-ea"/>
                          <a:cs typeface="+mn-cs"/>
                        </a:rPr>
                        <a:t>statistic1</a:t>
                      </a:r>
                      <a:r>
                        <a:rPr lang="zh-CN" altLang="en-US" sz="1800" b="0" i="0" kern="1200" baseline="0" dirty="0" smtClean="0">
                          <a:solidFill>
                            <a:schemeClr val="dk1"/>
                          </a:solidFill>
                          <a:effectLst/>
                          <a:latin typeface="+mn-lt"/>
                          <a:ea typeface="+mn-ea"/>
                          <a:cs typeface="+mn-cs"/>
                        </a:rPr>
                        <a:t> </a:t>
                      </a:r>
                      <a:r>
                        <a:rPr lang="en-US" altLang="zh-CN" sz="1800" b="0" i="0" kern="1200" baseline="0" dirty="0" smtClean="0">
                          <a:solidFill>
                            <a:schemeClr val="dk1"/>
                          </a:solidFill>
                          <a:effectLst/>
                          <a:latin typeface="+mn-lt"/>
                          <a:ea typeface="+mn-ea"/>
                          <a:cs typeface="+mn-cs"/>
                        </a:rPr>
                        <a:t>of val1</a:t>
                      </a:r>
                      <a:endParaRPr lang="zh-CN" altLang="en-US" dirty="0"/>
                    </a:p>
                  </a:txBody>
                  <a:tcPr/>
                </a:tc>
              </a:tr>
              <a:tr h="370840">
                <a:tc>
                  <a:txBody>
                    <a:bodyPr/>
                    <a:lstStyle/>
                    <a:p>
                      <a:r>
                        <a:rPr lang="mr-IN" altLang="zh-CN" dirty="0" smtClean="0"/>
                        <a:t>…</a:t>
                      </a:r>
                      <a:endParaRPr lang="zh-CN" alt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b="0" i="0" kern="1200" dirty="0" err="1" smtClean="0">
                          <a:solidFill>
                            <a:schemeClr val="dk1"/>
                          </a:solidFill>
                          <a:effectLst/>
                          <a:latin typeface="+mn-lt"/>
                          <a:ea typeface="+mn-ea"/>
                          <a:cs typeface="+mn-cs"/>
                        </a:rPr>
                        <a:t>statisticm</a:t>
                      </a:r>
                      <a:r>
                        <a:rPr lang="zh-CN" altLang="en-US" sz="1800" b="0" i="0" kern="1200" baseline="0" dirty="0" smtClean="0">
                          <a:solidFill>
                            <a:schemeClr val="dk1"/>
                          </a:solidFill>
                          <a:effectLst/>
                          <a:latin typeface="+mn-lt"/>
                          <a:ea typeface="+mn-ea"/>
                          <a:cs typeface="+mn-cs"/>
                        </a:rPr>
                        <a:t> </a:t>
                      </a:r>
                      <a:r>
                        <a:rPr lang="en-US" altLang="zh-CN" sz="1800" b="0" i="0" kern="1200" baseline="0" dirty="0" smtClean="0">
                          <a:solidFill>
                            <a:schemeClr val="dk1"/>
                          </a:solidFill>
                          <a:effectLst/>
                          <a:latin typeface="+mn-lt"/>
                          <a:ea typeface="+mn-ea"/>
                          <a:cs typeface="+mn-cs"/>
                        </a:rPr>
                        <a:t>of </a:t>
                      </a:r>
                      <a:r>
                        <a:rPr lang="en-US" altLang="zh-CN" sz="1800" b="0" i="0" kern="1200" baseline="0" dirty="0" err="1" smtClean="0">
                          <a:solidFill>
                            <a:schemeClr val="dk1"/>
                          </a:solidFill>
                          <a:effectLst/>
                          <a:latin typeface="+mn-lt"/>
                          <a:ea typeface="+mn-ea"/>
                          <a:cs typeface="+mn-cs"/>
                        </a:rPr>
                        <a:t>valn</a:t>
                      </a:r>
                      <a:endParaRPr lang="zh-CN" altLang="en-US" dirty="0" smtClean="0"/>
                    </a:p>
                  </a:txBody>
                  <a:tcPr/>
                </a:tc>
              </a:tr>
            </a:tbl>
          </a:graphicData>
        </a:graphic>
      </p:graphicFrame>
      <p:cxnSp>
        <p:nvCxnSpPr>
          <p:cNvPr id="59" name="直线箭头连接符 58"/>
          <p:cNvCxnSpPr>
            <a:stCxn id="39" idx="5"/>
            <a:endCxn id="57" idx="1"/>
          </p:cNvCxnSpPr>
          <p:nvPr/>
        </p:nvCxnSpPr>
        <p:spPr>
          <a:xfrm>
            <a:off x="6532604" y="4905797"/>
            <a:ext cx="2892914" cy="213198"/>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55646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Microsoft YaHei" charset="-122"/>
                <a:ea typeface="Microsoft YaHei" charset="-122"/>
                <a:cs typeface="Microsoft YaHei" charset="-122"/>
              </a:rPr>
              <a:t>Cuboid</a:t>
            </a:r>
            <a:endParaRPr kumimoji="1" lang="zh-CN" altLang="en-US" dirty="0">
              <a:latin typeface="Microsoft YaHei" charset="-122"/>
              <a:ea typeface="Microsoft YaHei" charset="-122"/>
              <a:cs typeface="Microsoft YaHei" charset="-122"/>
            </a:endParaRPr>
          </a:p>
        </p:txBody>
      </p:sp>
      <p:sp>
        <p:nvSpPr>
          <p:cNvPr id="39" name="立方体 38"/>
          <p:cNvSpPr/>
          <p:nvPr/>
        </p:nvSpPr>
        <p:spPr>
          <a:xfrm>
            <a:off x="8522439" y="2900946"/>
            <a:ext cx="477793" cy="486032"/>
          </a:xfrm>
          <a:prstGeom prst="cube">
            <a:avLst>
              <a:gd name="adj" fmla="val 22510"/>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8" name="立方体 17"/>
          <p:cNvSpPr/>
          <p:nvPr/>
        </p:nvSpPr>
        <p:spPr>
          <a:xfrm>
            <a:off x="7048768" y="3704036"/>
            <a:ext cx="477793" cy="486032"/>
          </a:xfrm>
          <a:prstGeom prst="cube">
            <a:avLst>
              <a:gd name="adj" fmla="val 22510"/>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9" name="立方体 18"/>
          <p:cNvSpPr/>
          <p:nvPr/>
        </p:nvSpPr>
        <p:spPr>
          <a:xfrm>
            <a:off x="6207211" y="4868957"/>
            <a:ext cx="477793" cy="486032"/>
          </a:xfrm>
          <a:prstGeom prst="cube">
            <a:avLst>
              <a:gd name="adj" fmla="val 22510"/>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0" name="立方体 19"/>
          <p:cNvSpPr/>
          <p:nvPr/>
        </p:nvSpPr>
        <p:spPr>
          <a:xfrm>
            <a:off x="10363764" y="3218004"/>
            <a:ext cx="477793" cy="486032"/>
          </a:xfrm>
          <a:prstGeom prst="cube">
            <a:avLst>
              <a:gd name="adj" fmla="val 22510"/>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1" name="立方体 20"/>
          <p:cNvSpPr/>
          <p:nvPr/>
        </p:nvSpPr>
        <p:spPr>
          <a:xfrm>
            <a:off x="9766127" y="5110941"/>
            <a:ext cx="1408670" cy="1408670"/>
          </a:xfrm>
          <a:prstGeom prst="cube">
            <a:avLst/>
          </a:prstGeom>
          <a:ln>
            <a:solidFill>
              <a:schemeClr val="tx1"/>
            </a:solidFill>
          </a:ln>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22" name="直线连接符 21"/>
          <p:cNvCxnSpPr/>
          <p:nvPr/>
        </p:nvCxnSpPr>
        <p:spPr>
          <a:xfrm flipV="1">
            <a:off x="10125880" y="5110942"/>
            <a:ext cx="344582" cy="34303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 name="直线连接符 22"/>
          <p:cNvCxnSpPr/>
          <p:nvPr/>
        </p:nvCxnSpPr>
        <p:spPr>
          <a:xfrm flipV="1">
            <a:off x="10480895" y="5107738"/>
            <a:ext cx="348693" cy="34624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4" name="直线连接符 23"/>
          <p:cNvCxnSpPr/>
          <p:nvPr/>
        </p:nvCxnSpPr>
        <p:spPr>
          <a:xfrm flipV="1">
            <a:off x="10008545" y="5211218"/>
            <a:ext cx="1072195" cy="809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5" name="直线连接符 24"/>
          <p:cNvCxnSpPr/>
          <p:nvPr/>
        </p:nvCxnSpPr>
        <p:spPr>
          <a:xfrm flipV="1">
            <a:off x="9893908" y="5321442"/>
            <a:ext cx="1072195" cy="809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 name="直线连接符 25"/>
          <p:cNvCxnSpPr/>
          <p:nvPr/>
        </p:nvCxnSpPr>
        <p:spPr>
          <a:xfrm>
            <a:off x="10125880" y="5472737"/>
            <a:ext cx="0" cy="104632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 name="直线连接符 26"/>
          <p:cNvCxnSpPr/>
          <p:nvPr/>
        </p:nvCxnSpPr>
        <p:spPr>
          <a:xfrm>
            <a:off x="10480895" y="5472737"/>
            <a:ext cx="0" cy="104632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直线连接符 27"/>
          <p:cNvCxnSpPr/>
          <p:nvPr/>
        </p:nvCxnSpPr>
        <p:spPr>
          <a:xfrm flipV="1">
            <a:off x="9757393" y="5814786"/>
            <a:ext cx="1072195" cy="809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 name="直线连接符 28"/>
          <p:cNvCxnSpPr/>
          <p:nvPr/>
        </p:nvCxnSpPr>
        <p:spPr>
          <a:xfrm flipV="1">
            <a:off x="9770453" y="6160881"/>
            <a:ext cx="1072195" cy="809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0" name="直线连接符 29"/>
          <p:cNvCxnSpPr/>
          <p:nvPr/>
        </p:nvCxnSpPr>
        <p:spPr>
          <a:xfrm flipV="1">
            <a:off x="10826104" y="5459982"/>
            <a:ext cx="348693" cy="34624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 name="直线连接符 30"/>
          <p:cNvCxnSpPr/>
          <p:nvPr/>
        </p:nvCxnSpPr>
        <p:spPr>
          <a:xfrm flipV="1">
            <a:off x="10824362" y="5813038"/>
            <a:ext cx="348693" cy="34624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 name="直线连接符 35"/>
          <p:cNvCxnSpPr/>
          <p:nvPr/>
        </p:nvCxnSpPr>
        <p:spPr>
          <a:xfrm>
            <a:off x="10953577" y="5342060"/>
            <a:ext cx="0" cy="104632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5" name="直线连接符 44"/>
          <p:cNvCxnSpPr/>
          <p:nvPr/>
        </p:nvCxnSpPr>
        <p:spPr>
          <a:xfrm>
            <a:off x="11075946" y="5219310"/>
            <a:ext cx="0" cy="104632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直线箭头连接符 45"/>
          <p:cNvCxnSpPr>
            <a:stCxn id="19" idx="5"/>
          </p:cNvCxnSpPr>
          <p:nvPr/>
        </p:nvCxnSpPr>
        <p:spPr>
          <a:xfrm>
            <a:off x="6685004" y="5058197"/>
            <a:ext cx="3081123" cy="591041"/>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7" name="直线箭头连接符 46"/>
          <p:cNvCxnSpPr>
            <a:stCxn id="20" idx="3"/>
            <a:endCxn id="21" idx="0"/>
          </p:cNvCxnSpPr>
          <p:nvPr/>
        </p:nvCxnSpPr>
        <p:spPr>
          <a:xfrm>
            <a:off x="10548885" y="3704036"/>
            <a:ext cx="97661" cy="1406905"/>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8" name="直线箭头连接符 47"/>
          <p:cNvCxnSpPr>
            <a:stCxn id="39" idx="3"/>
          </p:cNvCxnSpPr>
          <p:nvPr/>
        </p:nvCxnSpPr>
        <p:spPr>
          <a:xfrm>
            <a:off x="8707560" y="3386978"/>
            <a:ext cx="1656204" cy="2067001"/>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9" name="直线箭头连接符 48"/>
          <p:cNvCxnSpPr/>
          <p:nvPr/>
        </p:nvCxnSpPr>
        <p:spPr>
          <a:xfrm>
            <a:off x="7427934" y="4190068"/>
            <a:ext cx="2338193" cy="2075564"/>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5" name="直线箭头连接符 54"/>
          <p:cNvCxnSpPr/>
          <p:nvPr/>
        </p:nvCxnSpPr>
        <p:spPr>
          <a:xfrm flipV="1">
            <a:off x="10825090" y="5479123"/>
            <a:ext cx="1048188" cy="1046491"/>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7" name="直线箭头连接符 56"/>
          <p:cNvCxnSpPr/>
          <p:nvPr/>
        </p:nvCxnSpPr>
        <p:spPr>
          <a:xfrm flipV="1">
            <a:off x="11179681" y="4405759"/>
            <a:ext cx="3850" cy="1750198"/>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8" name="直线箭头连接符 57"/>
          <p:cNvCxnSpPr/>
          <p:nvPr/>
        </p:nvCxnSpPr>
        <p:spPr>
          <a:xfrm flipV="1">
            <a:off x="9757393" y="6524482"/>
            <a:ext cx="1644092" cy="5036"/>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2" name="文本框 61"/>
          <p:cNvSpPr txBox="1"/>
          <p:nvPr/>
        </p:nvSpPr>
        <p:spPr>
          <a:xfrm>
            <a:off x="11392557" y="6388382"/>
            <a:ext cx="799443" cy="369332"/>
          </a:xfrm>
          <a:prstGeom prst="rect">
            <a:avLst/>
          </a:prstGeom>
          <a:noFill/>
        </p:spPr>
        <p:txBody>
          <a:bodyPr wrap="square" rtlCol="0">
            <a:spAutoFit/>
          </a:bodyPr>
          <a:lstStyle/>
          <a:p>
            <a:r>
              <a:rPr kumimoji="1" lang="en-US" altLang="zh-CN" dirty="0" smtClean="0"/>
              <a:t>Dim1</a:t>
            </a:r>
            <a:endParaRPr kumimoji="1" lang="zh-CN" altLang="en-US" dirty="0"/>
          </a:p>
        </p:txBody>
      </p:sp>
      <p:sp>
        <p:nvSpPr>
          <p:cNvPr id="63" name="文本框 62"/>
          <p:cNvSpPr txBox="1"/>
          <p:nvPr/>
        </p:nvSpPr>
        <p:spPr>
          <a:xfrm>
            <a:off x="11384632" y="5107802"/>
            <a:ext cx="799443" cy="369332"/>
          </a:xfrm>
          <a:prstGeom prst="rect">
            <a:avLst/>
          </a:prstGeom>
          <a:noFill/>
        </p:spPr>
        <p:txBody>
          <a:bodyPr wrap="square" rtlCol="0">
            <a:spAutoFit/>
          </a:bodyPr>
          <a:lstStyle/>
          <a:p>
            <a:r>
              <a:rPr kumimoji="1" lang="en-US" altLang="zh-CN" dirty="0" smtClean="0"/>
              <a:t>Dim2</a:t>
            </a:r>
            <a:endParaRPr kumimoji="1" lang="zh-CN" altLang="en-US" dirty="0"/>
          </a:p>
        </p:txBody>
      </p:sp>
      <p:sp>
        <p:nvSpPr>
          <p:cNvPr id="64" name="文本框 63"/>
          <p:cNvSpPr txBox="1"/>
          <p:nvPr/>
        </p:nvSpPr>
        <p:spPr>
          <a:xfrm>
            <a:off x="10820243" y="4004622"/>
            <a:ext cx="799443" cy="369332"/>
          </a:xfrm>
          <a:prstGeom prst="rect">
            <a:avLst/>
          </a:prstGeom>
          <a:noFill/>
        </p:spPr>
        <p:txBody>
          <a:bodyPr wrap="square" rtlCol="0">
            <a:spAutoFit/>
          </a:bodyPr>
          <a:lstStyle/>
          <a:p>
            <a:r>
              <a:rPr kumimoji="1" lang="en-US" altLang="zh-CN" dirty="0" smtClean="0"/>
              <a:t>Dim3</a:t>
            </a:r>
            <a:endParaRPr kumimoji="1" lang="zh-CN" altLang="en-US" dirty="0"/>
          </a:p>
        </p:txBody>
      </p:sp>
    </p:spTree>
    <p:extLst>
      <p:ext uri="{BB962C8B-B14F-4D97-AF65-F5344CB8AC3E}">
        <p14:creationId xmlns:p14="http://schemas.microsoft.com/office/powerpoint/2010/main" val="8262113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Microsoft YaHei" charset="-122"/>
                <a:ea typeface="Microsoft YaHei" charset="-122"/>
                <a:cs typeface="Microsoft YaHei" charset="-122"/>
              </a:rPr>
              <a:t>A set of cuboid</a:t>
            </a:r>
            <a:endParaRPr kumimoji="1" lang="zh-CN" altLang="en-US" dirty="0">
              <a:latin typeface="Microsoft YaHei" charset="-122"/>
              <a:ea typeface="Microsoft YaHei" charset="-122"/>
              <a:cs typeface="Microsoft YaHei" charset="-122"/>
            </a:endParaRPr>
          </a:p>
        </p:txBody>
      </p:sp>
      <p:sp>
        <p:nvSpPr>
          <p:cNvPr id="4" name="文本框 3"/>
          <p:cNvSpPr txBox="1"/>
          <p:nvPr/>
        </p:nvSpPr>
        <p:spPr>
          <a:xfrm>
            <a:off x="5348614" y="6150279"/>
            <a:ext cx="926926" cy="369332"/>
          </a:xfrm>
          <a:prstGeom prst="rect">
            <a:avLst/>
          </a:prstGeom>
          <a:noFill/>
        </p:spPr>
        <p:txBody>
          <a:bodyPr wrap="square" rtlCol="0">
            <a:spAutoFit/>
          </a:bodyPr>
          <a:lstStyle/>
          <a:p>
            <a:r>
              <a:rPr kumimoji="1" lang="en-US" altLang="zh-CN" dirty="0" smtClean="0"/>
              <a:t>(X, Y, Z)</a:t>
            </a:r>
            <a:endParaRPr kumimoji="1" lang="zh-CN" altLang="en-US" dirty="0"/>
          </a:p>
        </p:txBody>
      </p:sp>
      <p:sp>
        <p:nvSpPr>
          <p:cNvPr id="5" name="文本框 4"/>
          <p:cNvSpPr txBox="1"/>
          <p:nvPr/>
        </p:nvSpPr>
        <p:spPr>
          <a:xfrm>
            <a:off x="3584531" y="5288071"/>
            <a:ext cx="926926" cy="369332"/>
          </a:xfrm>
          <a:prstGeom prst="rect">
            <a:avLst/>
          </a:prstGeom>
          <a:noFill/>
        </p:spPr>
        <p:txBody>
          <a:bodyPr wrap="square" rtlCol="0">
            <a:spAutoFit/>
          </a:bodyPr>
          <a:lstStyle/>
          <a:p>
            <a:r>
              <a:rPr kumimoji="1" lang="en-US" altLang="zh-CN" dirty="0" smtClean="0"/>
              <a:t>(-, Y, Z)</a:t>
            </a:r>
            <a:endParaRPr kumimoji="1" lang="zh-CN" altLang="en-US" dirty="0"/>
          </a:p>
        </p:txBody>
      </p:sp>
      <p:sp>
        <p:nvSpPr>
          <p:cNvPr id="7" name="文本框 6"/>
          <p:cNvSpPr txBox="1"/>
          <p:nvPr/>
        </p:nvSpPr>
        <p:spPr>
          <a:xfrm>
            <a:off x="5336088" y="5288071"/>
            <a:ext cx="926926" cy="369332"/>
          </a:xfrm>
          <a:prstGeom prst="rect">
            <a:avLst/>
          </a:prstGeom>
          <a:noFill/>
        </p:spPr>
        <p:txBody>
          <a:bodyPr wrap="square" rtlCol="0">
            <a:spAutoFit/>
          </a:bodyPr>
          <a:lstStyle/>
          <a:p>
            <a:r>
              <a:rPr kumimoji="1" lang="en-US" altLang="zh-CN" dirty="0" smtClean="0"/>
              <a:t>(X, -, Z)</a:t>
            </a:r>
            <a:endParaRPr kumimoji="1" lang="zh-CN" altLang="en-US" dirty="0"/>
          </a:p>
        </p:txBody>
      </p:sp>
      <p:sp>
        <p:nvSpPr>
          <p:cNvPr id="8" name="文本框 7"/>
          <p:cNvSpPr txBox="1"/>
          <p:nvPr/>
        </p:nvSpPr>
        <p:spPr>
          <a:xfrm>
            <a:off x="3584531" y="4425863"/>
            <a:ext cx="926926" cy="369332"/>
          </a:xfrm>
          <a:prstGeom prst="rect">
            <a:avLst/>
          </a:prstGeom>
          <a:noFill/>
        </p:spPr>
        <p:txBody>
          <a:bodyPr wrap="square" rtlCol="0">
            <a:spAutoFit/>
          </a:bodyPr>
          <a:lstStyle/>
          <a:p>
            <a:r>
              <a:rPr kumimoji="1" lang="en-US" altLang="zh-CN" dirty="0" smtClean="0"/>
              <a:t>(-, -, Z)</a:t>
            </a:r>
            <a:endParaRPr kumimoji="1" lang="zh-CN" altLang="en-US" dirty="0"/>
          </a:p>
        </p:txBody>
      </p:sp>
      <p:sp>
        <p:nvSpPr>
          <p:cNvPr id="9" name="文本框 8"/>
          <p:cNvSpPr txBox="1"/>
          <p:nvPr/>
        </p:nvSpPr>
        <p:spPr>
          <a:xfrm>
            <a:off x="5336088" y="4425863"/>
            <a:ext cx="926926" cy="369332"/>
          </a:xfrm>
          <a:prstGeom prst="rect">
            <a:avLst/>
          </a:prstGeom>
          <a:noFill/>
        </p:spPr>
        <p:txBody>
          <a:bodyPr wrap="square" rtlCol="0">
            <a:spAutoFit/>
          </a:bodyPr>
          <a:lstStyle/>
          <a:p>
            <a:r>
              <a:rPr kumimoji="1" lang="en-US" altLang="zh-CN" dirty="0" smtClean="0"/>
              <a:t>(X, -, -)</a:t>
            </a:r>
            <a:endParaRPr kumimoji="1" lang="zh-CN" altLang="en-US" dirty="0"/>
          </a:p>
        </p:txBody>
      </p:sp>
      <p:sp>
        <p:nvSpPr>
          <p:cNvPr id="10" name="文本框 9"/>
          <p:cNvSpPr txBox="1"/>
          <p:nvPr/>
        </p:nvSpPr>
        <p:spPr>
          <a:xfrm>
            <a:off x="7087645" y="4425863"/>
            <a:ext cx="926926" cy="369332"/>
          </a:xfrm>
          <a:prstGeom prst="rect">
            <a:avLst/>
          </a:prstGeom>
          <a:noFill/>
        </p:spPr>
        <p:txBody>
          <a:bodyPr wrap="square" rtlCol="0">
            <a:spAutoFit/>
          </a:bodyPr>
          <a:lstStyle/>
          <a:p>
            <a:r>
              <a:rPr kumimoji="1" lang="en-US" altLang="zh-CN" dirty="0" smtClean="0"/>
              <a:t>(-, -, Y)</a:t>
            </a:r>
            <a:endParaRPr kumimoji="1" lang="zh-CN" altLang="en-US" dirty="0"/>
          </a:p>
        </p:txBody>
      </p:sp>
      <p:sp>
        <p:nvSpPr>
          <p:cNvPr id="11" name="文本框 10"/>
          <p:cNvSpPr txBox="1"/>
          <p:nvPr/>
        </p:nvSpPr>
        <p:spPr>
          <a:xfrm>
            <a:off x="5336088" y="3563655"/>
            <a:ext cx="926926" cy="369332"/>
          </a:xfrm>
          <a:prstGeom prst="rect">
            <a:avLst/>
          </a:prstGeom>
          <a:noFill/>
        </p:spPr>
        <p:txBody>
          <a:bodyPr wrap="square" rtlCol="0">
            <a:spAutoFit/>
          </a:bodyPr>
          <a:lstStyle/>
          <a:p>
            <a:r>
              <a:rPr kumimoji="1" lang="en-US" altLang="zh-CN" dirty="0" smtClean="0"/>
              <a:t>(-, -, -)</a:t>
            </a:r>
            <a:endParaRPr kumimoji="1" lang="zh-CN" altLang="en-US" dirty="0"/>
          </a:p>
        </p:txBody>
      </p:sp>
      <p:sp>
        <p:nvSpPr>
          <p:cNvPr id="24" name="立方体 23"/>
          <p:cNvSpPr/>
          <p:nvPr/>
        </p:nvSpPr>
        <p:spPr>
          <a:xfrm>
            <a:off x="9766127" y="5110941"/>
            <a:ext cx="1408670" cy="1408670"/>
          </a:xfrm>
          <a:prstGeom prst="cube">
            <a:avLst/>
          </a:prstGeom>
          <a:ln>
            <a:solidFill>
              <a:schemeClr val="tx1"/>
            </a:solidFill>
          </a:ln>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26" name="直线连接符 25"/>
          <p:cNvCxnSpPr/>
          <p:nvPr/>
        </p:nvCxnSpPr>
        <p:spPr>
          <a:xfrm flipV="1">
            <a:off x="10125880" y="5110942"/>
            <a:ext cx="344582" cy="34303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 name="直线连接符 26"/>
          <p:cNvCxnSpPr/>
          <p:nvPr/>
        </p:nvCxnSpPr>
        <p:spPr>
          <a:xfrm flipV="1">
            <a:off x="10480895" y="5107738"/>
            <a:ext cx="348693" cy="34624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直线连接符 27"/>
          <p:cNvCxnSpPr/>
          <p:nvPr/>
        </p:nvCxnSpPr>
        <p:spPr>
          <a:xfrm flipV="1">
            <a:off x="10008545" y="5211218"/>
            <a:ext cx="1072195" cy="809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 name="直线连接符 28"/>
          <p:cNvCxnSpPr/>
          <p:nvPr/>
        </p:nvCxnSpPr>
        <p:spPr>
          <a:xfrm flipV="1">
            <a:off x="9893908" y="5321442"/>
            <a:ext cx="1072195" cy="809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0" name="直线箭头连接符 29"/>
          <p:cNvCxnSpPr>
            <a:stCxn id="4" idx="3"/>
            <a:endCxn id="24" idx="2"/>
          </p:cNvCxnSpPr>
          <p:nvPr/>
        </p:nvCxnSpPr>
        <p:spPr>
          <a:xfrm flipV="1">
            <a:off x="6275540" y="5991360"/>
            <a:ext cx="3490587" cy="3435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立方体 32"/>
          <p:cNvSpPr/>
          <p:nvPr/>
        </p:nvSpPr>
        <p:spPr>
          <a:xfrm>
            <a:off x="1623864" y="3563655"/>
            <a:ext cx="418221" cy="1175519"/>
          </a:xfrm>
          <a:prstGeom prst="cub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34" name="直线箭头连接符 33"/>
          <p:cNvCxnSpPr>
            <a:stCxn id="8" idx="1"/>
            <a:endCxn id="33" idx="5"/>
          </p:cNvCxnSpPr>
          <p:nvPr/>
        </p:nvCxnSpPr>
        <p:spPr>
          <a:xfrm flipH="1" flipV="1">
            <a:off x="2042085" y="4099137"/>
            <a:ext cx="1542446" cy="5113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立方体 36"/>
          <p:cNvSpPr/>
          <p:nvPr/>
        </p:nvSpPr>
        <p:spPr>
          <a:xfrm>
            <a:off x="8952784" y="3563655"/>
            <a:ext cx="823783" cy="832021"/>
          </a:xfrm>
          <a:prstGeom prst="cube">
            <a:avLst>
              <a:gd name="adj" fmla="val 5413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38" name="直线箭头连接符 37"/>
          <p:cNvCxnSpPr>
            <a:stCxn id="10" idx="3"/>
            <a:endCxn id="37" idx="2"/>
          </p:cNvCxnSpPr>
          <p:nvPr/>
        </p:nvCxnSpPr>
        <p:spPr>
          <a:xfrm flipV="1">
            <a:off x="8014571" y="4202651"/>
            <a:ext cx="938213" cy="4078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线连接符 42"/>
          <p:cNvCxnSpPr/>
          <p:nvPr/>
        </p:nvCxnSpPr>
        <p:spPr>
          <a:xfrm>
            <a:off x="10125880" y="5472737"/>
            <a:ext cx="0" cy="104632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直线连接符 45"/>
          <p:cNvCxnSpPr/>
          <p:nvPr/>
        </p:nvCxnSpPr>
        <p:spPr>
          <a:xfrm>
            <a:off x="10480895" y="5472737"/>
            <a:ext cx="0" cy="104632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直线连接符 46"/>
          <p:cNvCxnSpPr/>
          <p:nvPr/>
        </p:nvCxnSpPr>
        <p:spPr>
          <a:xfrm flipV="1">
            <a:off x="9757393" y="5814786"/>
            <a:ext cx="1072195" cy="809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8" name="直线连接符 47"/>
          <p:cNvCxnSpPr/>
          <p:nvPr/>
        </p:nvCxnSpPr>
        <p:spPr>
          <a:xfrm flipV="1">
            <a:off x="9770453" y="6160881"/>
            <a:ext cx="1072195" cy="809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9" name="直线连接符 48"/>
          <p:cNvCxnSpPr/>
          <p:nvPr/>
        </p:nvCxnSpPr>
        <p:spPr>
          <a:xfrm flipV="1">
            <a:off x="10826104" y="5459982"/>
            <a:ext cx="348693" cy="34624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0" name="直线连接符 49"/>
          <p:cNvCxnSpPr/>
          <p:nvPr/>
        </p:nvCxnSpPr>
        <p:spPr>
          <a:xfrm flipV="1">
            <a:off x="10824362" y="5813038"/>
            <a:ext cx="348693" cy="34624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1" name="直线连接符 50"/>
          <p:cNvCxnSpPr/>
          <p:nvPr/>
        </p:nvCxnSpPr>
        <p:spPr>
          <a:xfrm>
            <a:off x="10953577" y="5342060"/>
            <a:ext cx="0" cy="104632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2" name="直线连接符 51"/>
          <p:cNvCxnSpPr/>
          <p:nvPr/>
        </p:nvCxnSpPr>
        <p:spPr>
          <a:xfrm>
            <a:off x="11075946" y="5219310"/>
            <a:ext cx="0" cy="104632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53" name="立方体 52"/>
          <p:cNvSpPr/>
          <p:nvPr/>
        </p:nvSpPr>
        <p:spPr>
          <a:xfrm>
            <a:off x="5669101" y="2491311"/>
            <a:ext cx="477793" cy="486032"/>
          </a:xfrm>
          <a:prstGeom prst="cube">
            <a:avLst>
              <a:gd name="adj" fmla="val 22510"/>
            </a:avLst>
          </a:prstGeom>
          <a:effectLst>
            <a:glow rad="127000">
              <a:srgbClr val="FF0000">
                <a:alpha val="50000"/>
              </a:srgb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54" name="立方体 53"/>
          <p:cNvSpPr/>
          <p:nvPr/>
        </p:nvSpPr>
        <p:spPr>
          <a:xfrm>
            <a:off x="1841709" y="4956999"/>
            <a:ext cx="823783" cy="1816443"/>
          </a:xfrm>
          <a:prstGeom prst="cube">
            <a:avLst>
              <a:gd name="adj" fmla="val 5413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55" name="直线箭头连接符 54"/>
          <p:cNvCxnSpPr>
            <a:stCxn id="5" idx="1"/>
            <a:endCxn id="54" idx="5"/>
          </p:cNvCxnSpPr>
          <p:nvPr/>
        </p:nvCxnSpPr>
        <p:spPr>
          <a:xfrm flipH="1">
            <a:off x="2665492" y="5472737"/>
            <a:ext cx="919039" cy="16949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线箭头连接符 57"/>
          <p:cNvCxnSpPr>
            <a:stCxn id="11" idx="0"/>
            <a:endCxn id="53" idx="3"/>
          </p:cNvCxnSpPr>
          <p:nvPr/>
        </p:nvCxnSpPr>
        <p:spPr>
          <a:xfrm flipV="1">
            <a:off x="5799551" y="2977343"/>
            <a:ext cx="54671" cy="5863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立方体 61"/>
          <p:cNvSpPr/>
          <p:nvPr/>
        </p:nvSpPr>
        <p:spPr>
          <a:xfrm>
            <a:off x="6769010" y="3020105"/>
            <a:ext cx="1564195" cy="500787"/>
          </a:xfrm>
          <a:prstGeom prst="cube">
            <a:avLst>
              <a:gd name="adj" fmla="val 3235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63" name="直线箭头连接符 62"/>
          <p:cNvCxnSpPr>
            <a:stCxn id="9" idx="0"/>
            <a:endCxn id="62" idx="3"/>
          </p:cNvCxnSpPr>
          <p:nvPr/>
        </p:nvCxnSpPr>
        <p:spPr>
          <a:xfrm flipV="1">
            <a:off x="5799551" y="3520892"/>
            <a:ext cx="1670537" cy="90497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立方体 65"/>
          <p:cNvSpPr/>
          <p:nvPr/>
        </p:nvSpPr>
        <p:spPr>
          <a:xfrm>
            <a:off x="2956873" y="2170685"/>
            <a:ext cx="1620626" cy="1523826"/>
          </a:xfrm>
          <a:prstGeom prst="cube">
            <a:avLst>
              <a:gd name="adj" fmla="val 11918"/>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67" name="直线箭头连接符 66"/>
          <p:cNvCxnSpPr>
            <a:stCxn id="7" idx="0"/>
          </p:cNvCxnSpPr>
          <p:nvPr/>
        </p:nvCxnSpPr>
        <p:spPr>
          <a:xfrm flipH="1" flipV="1">
            <a:off x="4409162" y="3694511"/>
            <a:ext cx="1390389" cy="15935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6869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3006247" y="2761989"/>
            <a:ext cx="5611660" cy="4096011"/>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lstStyle/>
          <a:p>
            <a:r>
              <a:rPr kumimoji="1" lang="en-US" altLang="zh-CN" dirty="0" smtClean="0">
                <a:latin typeface="Microsoft YaHei" charset="-122"/>
                <a:ea typeface="Microsoft YaHei" charset="-122"/>
                <a:cs typeface="Microsoft YaHei" charset="-122"/>
              </a:rPr>
              <a:t>Cube: The set of all cuboids</a:t>
            </a:r>
            <a:endParaRPr kumimoji="1" lang="zh-CN" altLang="en-US" dirty="0">
              <a:latin typeface="Microsoft YaHei" charset="-122"/>
              <a:ea typeface="Microsoft YaHei" charset="-122"/>
              <a:cs typeface="Microsoft YaHei" charset="-122"/>
            </a:endParaRPr>
          </a:p>
        </p:txBody>
      </p:sp>
      <p:sp>
        <p:nvSpPr>
          <p:cNvPr id="4" name="文本框 3"/>
          <p:cNvSpPr txBox="1"/>
          <p:nvPr/>
        </p:nvSpPr>
        <p:spPr>
          <a:xfrm>
            <a:off x="5348614" y="6150279"/>
            <a:ext cx="926926" cy="369332"/>
          </a:xfrm>
          <a:prstGeom prst="rect">
            <a:avLst/>
          </a:prstGeom>
          <a:noFill/>
        </p:spPr>
        <p:txBody>
          <a:bodyPr wrap="square" rtlCol="0">
            <a:spAutoFit/>
          </a:bodyPr>
          <a:lstStyle/>
          <a:p>
            <a:r>
              <a:rPr kumimoji="1" lang="en-US" altLang="zh-CN" dirty="0" smtClean="0"/>
              <a:t>(X, Y, Z)</a:t>
            </a:r>
            <a:endParaRPr kumimoji="1" lang="zh-CN" altLang="en-US" dirty="0"/>
          </a:p>
        </p:txBody>
      </p:sp>
      <p:sp>
        <p:nvSpPr>
          <p:cNvPr id="5" name="文本框 4"/>
          <p:cNvSpPr txBox="1"/>
          <p:nvPr/>
        </p:nvSpPr>
        <p:spPr>
          <a:xfrm>
            <a:off x="3584531" y="5288071"/>
            <a:ext cx="926926" cy="369332"/>
          </a:xfrm>
          <a:prstGeom prst="rect">
            <a:avLst/>
          </a:prstGeom>
          <a:noFill/>
        </p:spPr>
        <p:txBody>
          <a:bodyPr wrap="square" rtlCol="0">
            <a:spAutoFit/>
          </a:bodyPr>
          <a:lstStyle/>
          <a:p>
            <a:r>
              <a:rPr kumimoji="1" lang="en-US" altLang="zh-CN" dirty="0" smtClean="0"/>
              <a:t>(-, Y, Z)</a:t>
            </a:r>
            <a:endParaRPr kumimoji="1" lang="zh-CN" altLang="en-US" dirty="0"/>
          </a:p>
        </p:txBody>
      </p:sp>
      <p:sp>
        <p:nvSpPr>
          <p:cNvPr id="6" name="文本框 5"/>
          <p:cNvSpPr txBox="1"/>
          <p:nvPr/>
        </p:nvSpPr>
        <p:spPr>
          <a:xfrm>
            <a:off x="7087645" y="5288071"/>
            <a:ext cx="926926" cy="369332"/>
          </a:xfrm>
          <a:prstGeom prst="rect">
            <a:avLst/>
          </a:prstGeom>
          <a:noFill/>
        </p:spPr>
        <p:txBody>
          <a:bodyPr wrap="square" rtlCol="0">
            <a:spAutoFit/>
          </a:bodyPr>
          <a:lstStyle/>
          <a:p>
            <a:r>
              <a:rPr kumimoji="1" lang="en-US" altLang="zh-CN" dirty="0" smtClean="0"/>
              <a:t>(X, Y, -)</a:t>
            </a:r>
            <a:endParaRPr kumimoji="1" lang="zh-CN" altLang="en-US" dirty="0"/>
          </a:p>
        </p:txBody>
      </p:sp>
      <p:sp>
        <p:nvSpPr>
          <p:cNvPr id="7" name="文本框 6"/>
          <p:cNvSpPr txBox="1"/>
          <p:nvPr/>
        </p:nvSpPr>
        <p:spPr>
          <a:xfrm>
            <a:off x="5336088" y="5288071"/>
            <a:ext cx="926926" cy="369332"/>
          </a:xfrm>
          <a:prstGeom prst="rect">
            <a:avLst/>
          </a:prstGeom>
          <a:noFill/>
        </p:spPr>
        <p:txBody>
          <a:bodyPr wrap="square" rtlCol="0">
            <a:spAutoFit/>
          </a:bodyPr>
          <a:lstStyle/>
          <a:p>
            <a:r>
              <a:rPr kumimoji="1" lang="en-US" altLang="zh-CN" dirty="0" smtClean="0"/>
              <a:t>(X, -, Z)</a:t>
            </a:r>
            <a:endParaRPr kumimoji="1" lang="zh-CN" altLang="en-US" dirty="0"/>
          </a:p>
        </p:txBody>
      </p:sp>
      <p:sp>
        <p:nvSpPr>
          <p:cNvPr id="8" name="文本框 7"/>
          <p:cNvSpPr txBox="1"/>
          <p:nvPr/>
        </p:nvSpPr>
        <p:spPr>
          <a:xfrm>
            <a:off x="3584531" y="4425863"/>
            <a:ext cx="926926" cy="369332"/>
          </a:xfrm>
          <a:prstGeom prst="rect">
            <a:avLst/>
          </a:prstGeom>
          <a:noFill/>
        </p:spPr>
        <p:txBody>
          <a:bodyPr wrap="square" rtlCol="0">
            <a:spAutoFit/>
          </a:bodyPr>
          <a:lstStyle/>
          <a:p>
            <a:r>
              <a:rPr kumimoji="1" lang="en-US" altLang="zh-CN" dirty="0" smtClean="0"/>
              <a:t>(-, -, Z)</a:t>
            </a:r>
            <a:endParaRPr kumimoji="1" lang="zh-CN" altLang="en-US" dirty="0"/>
          </a:p>
        </p:txBody>
      </p:sp>
      <p:sp>
        <p:nvSpPr>
          <p:cNvPr id="9" name="文本框 8"/>
          <p:cNvSpPr txBox="1"/>
          <p:nvPr/>
        </p:nvSpPr>
        <p:spPr>
          <a:xfrm>
            <a:off x="5336088" y="4425863"/>
            <a:ext cx="926926" cy="369332"/>
          </a:xfrm>
          <a:prstGeom prst="rect">
            <a:avLst/>
          </a:prstGeom>
          <a:noFill/>
        </p:spPr>
        <p:txBody>
          <a:bodyPr wrap="square" rtlCol="0">
            <a:spAutoFit/>
          </a:bodyPr>
          <a:lstStyle/>
          <a:p>
            <a:r>
              <a:rPr kumimoji="1" lang="en-US" altLang="zh-CN" dirty="0" smtClean="0"/>
              <a:t>(X, -, -)</a:t>
            </a:r>
            <a:endParaRPr kumimoji="1" lang="zh-CN" altLang="en-US" dirty="0"/>
          </a:p>
        </p:txBody>
      </p:sp>
      <p:sp>
        <p:nvSpPr>
          <p:cNvPr id="10" name="文本框 9"/>
          <p:cNvSpPr txBox="1"/>
          <p:nvPr/>
        </p:nvSpPr>
        <p:spPr>
          <a:xfrm>
            <a:off x="7087645" y="4425863"/>
            <a:ext cx="926926" cy="369332"/>
          </a:xfrm>
          <a:prstGeom prst="rect">
            <a:avLst/>
          </a:prstGeom>
          <a:noFill/>
        </p:spPr>
        <p:txBody>
          <a:bodyPr wrap="square" rtlCol="0">
            <a:spAutoFit/>
          </a:bodyPr>
          <a:lstStyle/>
          <a:p>
            <a:r>
              <a:rPr kumimoji="1" lang="en-US" altLang="zh-CN" dirty="0" smtClean="0"/>
              <a:t>(-, -, Y)</a:t>
            </a:r>
            <a:endParaRPr kumimoji="1" lang="zh-CN" altLang="en-US" dirty="0"/>
          </a:p>
        </p:txBody>
      </p:sp>
      <p:sp>
        <p:nvSpPr>
          <p:cNvPr id="11" name="文本框 10"/>
          <p:cNvSpPr txBox="1"/>
          <p:nvPr/>
        </p:nvSpPr>
        <p:spPr>
          <a:xfrm>
            <a:off x="5336088" y="3563655"/>
            <a:ext cx="926926" cy="369332"/>
          </a:xfrm>
          <a:prstGeom prst="rect">
            <a:avLst/>
          </a:prstGeom>
          <a:noFill/>
        </p:spPr>
        <p:txBody>
          <a:bodyPr wrap="square" rtlCol="0">
            <a:spAutoFit/>
          </a:bodyPr>
          <a:lstStyle/>
          <a:p>
            <a:r>
              <a:rPr kumimoji="1" lang="en-US" altLang="zh-CN" dirty="0" smtClean="0"/>
              <a:t>(-, -, -)</a:t>
            </a:r>
            <a:endParaRPr kumimoji="1" lang="zh-CN" altLang="en-US" dirty="0"/>
          </a:p>
        </p:txBody>
      </p:sp>
      <p:cxnSp>
        <p:nvCxnSpPr>
          <p:cNvPr id="13" name="直线箭头连接符 12"/>
          <p:cNvCxnSpPr>
            <a:stCxn id="3" idx="7"/>
          </p:cNvCxnSpPr>
          <p:nvPr/>
        </p:nvCxnSpPr>
        <p:spPr>
          <a:xfrm flipV="1">
            <a:off x="7796098" y="2761989"/>
            <a:ext cx="2175805" cy="59984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9971903" y="2236573"/>
            <a:ext cx="2113005" cy="239721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a:p>
        </p:txBody>
      </p:sp>
      <p:sp>
        <p:nvSpPr>
          <p:cNvPr id="15" name="文本框 14"/>
          <p:cNvSpPr txBox="1"/>
          <p:nvPr/>
        </p:nvSpPr>
        <p:spPr>
          <a:xfrm>
            <a:off x="10318908" y="2761989"/>
            <a:ext cx="1766000" cy="923330"/>
          </a:xfrm>
          <a:prstGeom prst="rect">
            <a:avLst/>
          </a:prstGeom>
          <a:noFill/>
        </p:spPr>
        <p:txBody>
          <a:bodyPr wrap="square" rtlCol="0">
            <a:spAutoFit/>
          </a:bodyPr>
          <a:lstStyle/>
          <a:p>
            <a:r>
              <a:rPr kumimoji="1" lang="en-US" altLang="zh-CN" smtClean="0"/>
              <a:t>Other OLAP calculation </a:t>
            </a:r>
            <a:r>
              <a:rPr kumimoji="1" lang="en-US" altLang="zh-CN" dirty="0" smtClean="0"/>
              <a:t>tasks</a:t>
            </a:r>
            <a:endParaRPr kumimoji="1" lang="zh-CN" altLang="en-US" dirty="0"/>
          </a:p>
        </p:txBody>
      </p:sp>
    </p:spTree>
    <p:extLst>
      <p:ext uri="{BB962C8B-B14F-4D97-AF65-F5344CB8AC3E}">
        <p14:creationId xmlns:p14="http://schemas.microsoft.com/office/powerpoint/2010/main" val="17193531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Microsoft YaHei" charset="-122"/>
                <a:ea typeface="Microsoft YaHei" charset="-122"/>
                <a:cs typeface="Microsoft YaHei" charset="-122"/>
              </a:rPr>
              <a:t>Lattice structure</a:t>
            </a:r>
            <a:endParaRPr kumimoji="1" lang="zh-CN" altLang="en-US" dirty="0">
              <a:latin typeface="Microsoft YaHei" charset="-122"/>
              <a:ea typeface="Microsoft YaHei" charset="-122"/>
              <a:cs typeface="Microsoft YaHei" charset="-122"/>
            </a:endParaRPr>
          </a:p>
        </p:txBody>
      </p:sp>
      <p:sp>
        <p:nvSpPr>
          <p:cNvPr id="4" name="文本框 3"/>
          <p:cNvSpPr txBox="1"/>
          <p:nvPr/>
        </p:nvSpPr>
        <p:spPr>
          <a:xfrm>
            <a:off x="5348614" y="6150279"/>
            <a:ext cx="926926" cy="369332"/>
          </a:xfrm>
          <a:prstGeom prst="rect">
            <a:avLst/>
          </a:prstGeom>
          <a:noFill/>
        </p:spPr>
        <p:txBody>
          <a:bodyPr wrap="square" rtlCol="0">
            <a:spAutoFit/>
          </a:bodyPr>
          <a:lstStyle/>
          <a:p>
            <a:r>
              <a:rPr kumimoji="1" lang="en-US" altLang="zh-CN" dirty="0" smtClean="0"/>
              <a:t>(X, Y, Z)</a:t>
            </a:r>
            <a:endParaRPr kumimoji="1" lang="zh-CN" altLang="en-US" dirty="0"/>
          </a:p>
        </p:txBody>
      </p:sp>
      <p:sp>
        <p:nvSpPr>
          <p:cNvPr id="5" name="文本框 4"/>
          <p:cNvSpPr txBox="1"/>
          <p:nvPr/>
        </p:nvSpPr>
        <p:spPr>
          <a:xfrm>
            <a:off x="3584531" y="5288071"/>
            <a:ext cx="926926" cy="369332"/>
          </a:xfrm>
          <a:prstGeom prst="rect">
            <a:avLst/>
          </a:prstGeom>
          <a:noFill/>
        </p:spPr>
        <p:txBody>
          <a:bodyPr wrap="square" rtlCol="0">
            <a:spAutoFit/>
          </a:bodyPr>
          <a:lstStyle/>
          <a:p>
            <a:r>
              <a:rPr kumimoji="1" lang="en-US" altLang="zh-CN" dirty="0" smtClean="0"/>
              <a:t>(-, Y, Z)</a:t>
            </a:r>
            <a:endParaRPr kumimoji="1" lang="zh-CN" altLang="en-US" dirty="0"/>
          </a:p>
        </p:txBody>
      </p:sp>
      <p:sp>
        <p:nvSpPr>
          <p:cNvPr id="6" name="文本框 5"/>
          <p:cNvSpPr txBox="1"/>
          <p:nvPr/>
        </p:nvSpPr>
        <p:spPr>
          <a:xfrm>
            <a:off x="7087645" y="5288071"/>
            <a:ext cx="926926" cy="369332"/>
          </a:xfrm>
          <a:prstGeom prst="rect">
            <a:avLst/>
          </a:prstGeom>
          <a:noFill/>
        </p:spPr>
        <p:txBody>
          <a:bodyPr wrap="square" rtlCol="0">
            <a:spAutoFit/>
          </a:bodyPr>
          <a:lstStyle/>
          <a:p>
            <a:r>
              <a:rPr kumimoji="1" lang="en-US" altLang="zh-CN" dirty="0" smtClean="0"/>
              <a:t>(X, Y, -)</a:t>
            </a:r>
            <a:endParaRPr kumimoji="1" lang="zh-CN" altLang="en-US" dirty="0"/>
          </a:p>
        </p:txBody>
      </p:sp>
      <p:sp>
        <p:nvSpPr>
          <p:cNvPr id="7" name="文本框 6"/>
          <p:cNvSpPr txBox="1"/>
          <p:nvPr/>
        </p:nvSpPr>
        <p:spPr>
          <a:xfrm>
            <a:off x="5336088" y="5288071"/>
            <a:ext cx="926926" cy="369332"/>
          </a:xfrm>
          <a:prstGeom prst="rect">
            <a:avLst/>
          </a:prstGeom>
          <a:noFill/>
        </p:spPr>
        <p:txBody>
          <a:bodyPr wrap="square" rtlCol="0">
            <a:spAutoFit/>
          </a:bodyPr>
          <a:lstStyle/>
          <a:p>
            <a:r>
              <a:rPr kumimoji="1" lang="en-US" altLang="zh-CN" dirty="0" smtClean="0"/>
              <a:t>(X, -, Z)</a:t>
            </a:r>
            <a:endParaRPr kumimoji="1" lang="zh-CN" altLang="en-US" dirty="0"/>
          </a:p>
        </p:txBody>
      </p:sp>
      <p:sp>
        <p:nvSpPr>
          <p:cNvPr id="8" name="文本框 7"/>
          <p:cNvSpPr txBox="1"/>
          <p:nvPr/>
        </p:nvSpPr>
        <p:spPr>
          <a:xfrm>
            <a:off x="3584531" y="4425863"/>
            <a:ext cx="926926" cy="369332"/>
          </a:xfrm>
          <a:prstGeom prst="rect">
            <a:avLst/>
          </a:prstGeom>
          <a:noFill/>
        </p:spPr>
        <p:txBody>
          <a:bodyPr wrap="square" rtlCol="0">
            <a:spAutoFit/>
          </a:bodyPr>
          <a:lstStyle/>
          <a:p>
            <a:r>
              <a:rPr kumimoji="1" lang="en-US" altLang="zh-CN" dirty="0" smtClean="0"/>
              <a:t>(-, -, Z)</a:t>
            </a:r>
            <a:endParaRPr kumimoji="1" lang="zh-CN" altLang="en-US" dirty="0"/>
          </a:p>
        </p:txBody>
      </p:sp>
      <p:sp>
        <p:nvSpPr>
          <p:cNvPr id="9" name="文本框 8"/>
          <p:cNvSpPr txBox="1"/>
          <p:nvPr/>
        </p:nvSpPr>
        <p:spPr>
          <a:xfrm>
            <a:off x="5336088" y="4425863"/>
            <a:ext cx="926926" cy="369332"/>
          </a:xfrm>
          <a:prstGeom prst="rect">
            <a:avLst/>
          </a:prstGeom>
          <a:noFill/>
        </p:spPr>
        <p:txBody>
          <a:bodyPr wrap="square" rtlCol="0">
            <a:spAutoFit/>
          </a:bodyPr>
          <a:lstStyle/>
          <a:p>
            <a:r>
              <a:rPr kumimoji="1" lang="en-US" altLang="zh-CN" dirty="0" smtClean="0"/>
              <a:t>(X, -, -)</a:t>
            </a:r>
            <a:endParaRPr kumimoji="1" lang="zh-CN" altLang="en-US" dirty="0"/>
          </a:p>
        </p:txBody>
      </p:sp>
      <p:sp>
        <p:nvSpPr>
          <p:cNvPr id="10" name="文本框 9"/>
          <p:cNvSpPr txBox="1"/>
          <p:nvPr/>
        </p:nvSpPr>
        <p:spPr>
          <a:xfrm>
            <a:off x="7087645" y="4425863"/>
            <a:ext cx="926926" cy="369332"/>
          </a:xfrm>
          <a:prstGeom prst="rect">
            <a:avLst/>
          </a:prstGeom>
          <a:noFill/>
        </p:spPr>
        <p:txBody>
          <a:bodyPr wrap="square" rtlCol="0">
            <a:spAutoFit/>
          </a:bodyPr>
          <a:lstStyle/>
          <a:p>
            <a:r>
              <a:rPr kumimoji="1" lang="en-US" altLang="zh-CN" dirty="0" smtClean="0"/>
              <a:t>(-, -, Y)</a:t>
            </a:r>
            <a:endParaRPr kumimoji="1" lang="zh-CN" altLang="en-US" dirty="0"/>
          </a:p>
        </p:txBody>
      </p:sp>
      <p:sp>
        <p:nvSpPr>
          <p:cNvPr id="11" name="文本框 10"/>
          <p:cNvSpPr txBox="1"/>
          <p:nvPr/>
        </p:nvSpPr>
        <p:spPr>
          <a:xfrm>
            <a:off x="5336088" y="3563655"/>
            <a:ext cx="926926" cy="369332"/>
          </a:xfrm>
          <a:prstGeom prst="rect">
            <a:avLst/>
          </a:prstGeom>
          <a:noFill/>
        </p:spPr>
        <p:txBody>
          <a:bodyPr wrap="square" rtlCol="0">
            <a:spAutoFit/>
          </a:bodyPr>
          <a:lstStyle/>
          <a:p>
            <a:r>
              <a:rPr kumimoji="1" lang="en-US" altLang="zh-CN" dirty="0" smtClean="0"/>
              <a:t>(-, -, -)</a:t>
            </a:r>
            <a:endParaRPr kumimoji="1" lang="zh-CN" altLang="en-US" dirty="0"/>
          </a:p>
        </p:txBody>
      </p:sp>
      <p:cxnSp>
        <p:nvCxnSpPr>
          <p:cNvPr id="12" name="直线箭头连接符 11"/>
          <p:cNvCxnSpPr>
            <a:stCxn id="5" idx="0"/>
            <a:endCxn id="20" idx="2"/>
          </p:cNvCxnSpPr>
          <p:nvPr/>
        </p:nvCxnSpPr>
        <p:spPr>
          <a:xfrm flipH="1" flipV="1">
            <a:off x="4047994" y="5657403"/>
            <a:ext cx="1764083" cy="4928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p:cNvCxnSpPr>
            <a:stCxn id="5" idx="0"/>
            <a:endCxn id="22" idx="2"/>
          </p:cNvCxnSpPr>
          <p:nvPr/>
        </p:nvCxnSpPr>
        <p:spPr>
          <a:xfrm flipH="1" flipV="1">
            <a:off x="5799551" y="5657403"/>
            <a:ext cx="12526" cy="4928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p:cNvCxnSpPr>
            <a:stCxn id="5" idx="0"/>
            <a:endCxn id="21" idx="2"/>
          </p:cNvCxnSpPr>
          <p:nvPr/>
        </p:nvCxnSpPr>
        <p:spPr>
          <a:xfrm flipV="1">
            <a:off x="5812077" y="5657403"/>
            <a:ext cx="1739031" cy="4928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p:cNvCxnSpPr>
            <a:stCxn id="20" idx="0"/>
            <a:endCxn id="23" idx="2"/>
          </p:cNvCxnSpPr>
          <p:nvPr/>
        </p:nvCxnSpPr>
        <p:spPr>
          <a:xfrm flipV="1">
            <a:off x="4047994" y="4795195"/>
            <a:ext cx="0" cy="4928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p:cNvCxnSpPr>
            <a:stCxn id="20" idx="0"/>
          </p:cNvCxnSpPr>
          <p:nvPr/>
        </p:nvCxnSpPr>
        <p:spPr>
          <a:xfrm flipV="1">
            <a:off x="4047994" y="4795195"/>
            <a:ext cx="3503114" cy="4928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p:cNvCxnSpPr>
            <a:stCxn id="22" idx="0"/>
          </p:cNvCxnSpPr>
          <p:nvPr/>
        </p:nvCxnSpPr>
        <p:spPr>
          <a:xfrm flipV="1">
            <a:off x="5799551" y="4795195"/>
            <a:ext cx="0" cy="4928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线箭头连接符 17"/>
          <p:cNvCxnSpPr>
            <a:stCxn id="22" idx="0"/>
            <a:endCxn id="23" idx="2"/>
          </p:cNvCxnSpPr>
          <p:nvPr/>
        </p:nvCxnSpPr>
        <p:spPr>
          <a:xfrm flipH="1" flipV="1">
            <a:off x="4047994" y="4795195"/>
            <a:ext cx="1751557" cy="4928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a:stCxn id="21" idx="0"/>
          </p:cNvCxnSpPr>
          <p:nvPr/>
        </p:nvCxnSpPr>
        <p:spPr>
          <a:xfrm flipH="1" flipV="1">
            <a:off x="5799551" y="4795195"/>
            <a:ext cx="1751557" cy="4928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a:stCxn id="21" idx="0"/>
          </p:cNvCxnSpPr>
          <p:nvPr/>
        </p:nvCxnSpPr>
        <p:spPr>
          <a:xfrm flipV="1">
            <a:off x="7551108" y="4795195"/>
            <a:ext cx="0" cy="4928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p:cNvCxnSpPr/>
          <p:nvPr/>
        </p:nvCxnSpPr>
        <p:spPr>
          <a:xfrm flipV="1">
            <a:off x="5799551" y="3932987"/>
            <a:ext cx="0" cy="4928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p:cNvCxnSpPr/>
          <p:nvPr/>
        </p:nvCxnSpPr>
        <p:spPr>
          <a:xfrm flipH="1" flipV="1">
            <a:off x="5799551" y="3932987"/>
            <a:ext cx="1751557" cy="4928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22"/>
          <p:cNvCxnSpPr>
            <a:stCxn id="23" idx="0"/>
          </p:cNvCxnSpPr>
          <p:nvPr/>
        </p:nvCxnSpPr>
        <p:spPr>
          <a:xfrm flipV="1">
            <a:off x="4047994" y="3932987"/>
            <a:ext cx="1751557" cy="4928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立方体 23"/>
          <p:cNvSpPr/>
          <p:nvPr/>
        </p:nvSpPr>
        <p:spPr>
          <a:xfrm>
            <a:off x="9766127" y="5110941"/>
            <a:ext cx="1408670" cy="1408670"/>
          </a:xfrm>
          <a:prstGeom prst="cube">
            <a:avLst/>
          </a:prstGeom>
          <a:ln>
            <a:solidFill>
              <a:schemeClr val="tx1"/>
            </a:solidFill>
          </a:ln>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26" name="直线连接符 25"/>
          <p:cNvCxnSpPr/>
          <p:nvPr/>
        </p:nvCxnSpPr>
        <p:spPr>
          <a:xfrm flipV="1">
            <a:off x="10125880" y="5110942"/>
            <a:ext cx="344582" cy="34303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 name="直线连接符 26"/>
          <p:cNvCxnSpPr/>
          <p:nvPr/>
        </p:nvCxnSpPr>
        <p:spPr>
          <a:xfrm flipV="1">
            <a:off x="10480895" y="5107738"/>
            <a:ext cx="348693" cy="34624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直线连接符 27"/>
          <p:cNvCxnSpPr/>
          <p:nvPr/>
        </p:nvCxnSpPr>
        <p:spPr>
          <a:xfrm flipV="1">
            <a:off x="10008545" y="5211218"/>
            <a:ext cx="1072195" cy="809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 name="直线连接符 28"/>
          <p:cNvCxnSpPr/>
          <p:nvPr/>
        </p:nvCxnSpPr>
        <p:spPr>
          <a:xfrm flipV="1">
            <a:off x="9893908" y="5321442"/>
            <a:ext cx="1072195" cy="809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0" name="直线箭头连接符 29"/>
          <p:cNvCxnSpPr>
            <a:stCxn id="4" idx="3"/>
            <a:endCxn id="24" idx="2"/>
          </p:cNvCxnSpPr>
          <p:nvPr/>
        </p:nvCxnSpPr>
        <p:spPr>
          <a:xfrm flipV="1">
            <a:off x="6275540" y="5991360"/>
            <a:ext cx="3490587" cy="3435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立方体 32"/>
          <p:cNvSpPr/>
          <p:nvPr/>
        </p:nvSpPr>
        <p:spPr>
          <a:xfrm>
            <a:off x="1623864" y="3563655"/>
            <a:ext cx="418221" cy="1175519"/>
          </a:xfrm>
          <a:prstGeom prst="cub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34" name="直线箭头连接符 33"/>
          <p:cNvCxnSpPr>
            <a:stCxn id="8" idx="1"/>
            <a:endCxn id="33" idx="5"/>
          </p:cNvCxnSpPr>
          <p:nvPr/>
        </p:nvCxnSpPr>
        <p:spPr>
          <a:xfrm flipH="1" flipV="1">
            <a:off x="2042085" y="4099137"/>
            <a:ext cx="1542446" cy="5113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立方体 36"/>
          <p:cNvSpPr/>
          <p:nvPr/>
        </p:nvSpPr>
        <p:spPr>
          <a:xfrm>
            <a:off x="8952784" y="3563655"/>
            <a:ext cx="823783" cy="832021"/>
          </a:xfrm>
          <a:prstGeom prst="cube">
            <a:avLst>
              <a:gd name="adj" fmla="val 5413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38" name="直线箭头连接符 37"/>
          <p:cNvCxnSpPr>
            <a:stCxn id="10" idx="3"/>
            <a:endCxn id="37" idx="2"/>
          </p:cNvCxnSpPr>
          <p:nvPr/>
        </p:nvCxnSpPr>
        <p:spPr>
          <a:xfrm flipV="1">
            <a:off x="8014571" y="4202651"/>
            <a:ext cx="938213" cy="4078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线连接符 42"/>
          <p:cNvCxnSpPr/>
          <p:nvPr/>
        </p:nvCxnSpPr>
        <p:spPr>
          <a:xfrm>
            <a:off x="10125880" y="5472737"/>
            <a:ext cx="0" cy="104632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直线连接符 45"/>
          <p:cNvCxnSpPr/>
          <p:nvPr/>
        </p:nvCxnSpPr>
        <p:spPr>
          <a:xfrm>
            <a:off x="10480895" y="5472737"/>
            <a:ext cx="0" cy="104632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直线连接符 46"/>
          <p:cNvCxnSpPr/>
          <p:nvPr/>
        </p:nvCxnSpPr>
        <p:spPr>
          <a:xfrm flipV="1">
            <a:off x="9757393" y="5814786"/>
            <a:ext cx="1072195" cy="809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8" name="直线连接符 47"/>
          <p:cNvCxnSpPr/>
          <p:nvPr/>
        </p:nvCxnSpPr>
        <p:spPr>
          <a:xfrm flipV="1">
            <a:off x="9770453" y="6160881"/>
            <a:ext cx="1072195" cy="809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9" name="直线连接符 48"/>
          <p:cNvCxnSpPr/>
          <p:nvPr/>
        </p:nvCxnSpPr>
        <p:spPr>
          <a:xfrm flipV="1">
            <a:off x="10826104" y="5459982"/>
            <a:ext cx="348693" cy="34624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0" name="直线连接符 49"/>
          <p:cNvCxnSpPr/>
          <p:nvPr/>
        </p:nvCxnSpPr>
        <p:spPr>
          <a:xfrm flipV="1">
            <a:off x="10824362" y="5813038"/>
            <a:ext cx="348693" cy="34624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1" name="直线连接符 50"/>
          <p:cNvCxnSpPr/>
          <p:nvPr/>
        </p:nvCxnSpPr>
        <p:spPr>
          <a:xfrm>
            <a:off x="10953577" y="5342060"/>
            <a:ext cx="0" cy="104632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2" name="直线连接符 51"/>
          <p:cNvCxnSpPr/>
          <p:nvPr/>
        </p:nvCxnSpPr>
        <p:spPr>
          <a:xfrm>
            <a:off x="11075946" y="5219310"/>
            <a:ext cx="0" cy="104632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53" name="立方体 52"/>
          <p:cNvSpPr/>
          <p:nvPr/>
        </p:nvSpPr>
        <p:spPr>
          <a:xfrm>
            <a:off x="5669101" y="2491311"/>
            <a:ext cx="477793" cy="486032"/>
          </a:xfrm>
          <a:prstGeom prst="cube">
            <a:avLst>
              <a:gd name="adj" fmla="val 22510"/>
            </a:avLst>
          </a:prstGeom>
          <a:effectLst>
            <a:glow rad="127000">
              <a:srgbClr val="FF0000">
                <a:alpha val="50000"/>
              </a:srgb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54" name="立方体 53"/>
          <p:cNvSpPr/>
          <p:nvPr/>
        </p:nvSpPr>
        <p:spPr>
          <a:xfrm>
            <a:off x="1841709" y="4956999"/>
            <a:ext cx="823783" cy="1816443"/>
          </a:xfrm>
          <a:prstGeom prst="cube">
            <a:avLst>
              <a:gd name="adj" fmla="val 5413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55" name="直线箭头连接符 54"/>
          <p:cNvCxnSpPr>
            <a:stCxn id="5" idx="1"/>
            <a:endCxn id="54" idx="5"/>
          </p:cNvCxnSpPr>
          <p:nvPr/>
        </p:nvCxnSpPr>
        <p:spPr>
          <a:xfrm flipH="1">
            <a:off x="2665492" y="5472737"/>
            <a:ext cx="919039" cy="16949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线箭头连接符 57"/>
          <p:cNvCxnSpPr>
            <a:stCxn id="11" idx="0"/>
            <a:endCxn id="53" idx="3"/>
          </p:cNvCxnSpPr>
          <p:nvPr/>
        </p:nvCxnSpPr>
        <p:spPr>
          <a:xfrm flipV="1">
            <a:off x="5799551" y="2977343"/>
            <a:ext cx="54671" cy="5863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立方体 61"/>
          <p:cNvSpPr/>
          <p:nvPr/>
        </p:nvSpPr>
        <p:spPr>
          <a:xfrm>
            <a:off x="6769010" y="3020105"/>
            <a:ext cx="1564195" cy="500787"/>
          </a:xfrm>
          <a:prstGeom prst="cube">
            <a:avLst>
              <a:gd name="adj" fmla="val 3235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63" name="直线箭头连接符 62"/>
          <p:cNvCxnSpPr>
            <a:stCxn id="9" idx="0"/>
            <a:endCxn id="62" idx="3"/>
          </p:cNvCxnSpPr>
          <p:nvPr/>
        </p:nvCxnSpPr>
        <p:spPr>
          <a:xfrm flipV="1">
            <a:off x="5799551" y="3520892"/>
            <a:ext cx="1670537" cy="90497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立方体 65"/>
          <p:cNvSpPr/>
          <p:nvPr/>
        </p:nvSpPr>
        <p:spPr>
          <a:xfrm>
            <a:off x="2956873" y="2170685"/>
            <a:ext cx="1620626" cy="1523826"/>
          </a:xfrm>
          <a:prstGeom prst="cube">
            <a:avLst>
              <a:gd name="adj" fmla="val 11918"/>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67" name="直线箭头连接符 66"/>
          <p:cNvCxnSpPr>
            <a:stCxn id="7" idx="0"/>
          </p:cNvCxnSpPr>
          <p:nvPr/>
        </p:nvCxnSpPr>
        <p:spPr>
          <a:xfrm flipH="1" flipV="1">
            <a:off x="4409162" y="3694511"/>
            <a:ext cx="1390389" cy="15935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18215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Microsoft YaHei" charset="-122"/>
                <a:ea typeface="Microsoft YaHei" charset="-122"/>
                <a:cs typeface="Microsoft YaHei" charset="-122"/>
              </a:rPr>
              <a:t>Our approach</a:t>
            </a:r>
            <a:br>
              <a:rPr kumimoji="1" lang="en-US" altLang="zh-CN" dirty="0" smtClean="0">
                <a:latin typeface="Microsoft YaHei" charset="-122"/>
                <a:ea typeface="Microsoft YaHei" charset="-122"/>
                <a:cs typeface="Microsoft YaHei" charset="-122"/>
              </a:rPr>
            </a:br>
            <a:r>
              <a:rPr kumimoji="1" lang="en-US" altLang="zh-CN" dirty="0" smtClean="0">
                <a:latin typeface="Microsoft YaHei" charset="-122"/>
                <a:ea typeface="Microsoft YaHei" charset="-122"/>
                <a:cs typeface="Microsoft YaHei" charset="-122"/>
              </a:rPr>
              <a:t>Bottom cuboid generation</a:t>
            </a:r>
            <a:endParaRPr kumimoji="1" lang="zh-CN" altLang="en-US" dirty="0">
              <a:latin typeface="Microsoft YaHei" charset="-122"/>
              <a:ea typeface="Microsoft YaHei" charset="-122"/>
              <a:cs typeface="Microsoft YaHei"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507602217"/>
              </p:ext>
            </p:extLst>
          </p:nvPr>
        </p:nvGraphicFramePr>
        <p:xfrm>
          <a:off x="2229708" y="2128337"/>
          <a:ext cx="8128000" cy="370840"/>
        </p:xfrm>
        <a:graphic>
          <a:graphicData uri="http://schemas.openxmlformats.org/drawingml/2006/table">
            <a:tbl>
              <a:tblPr>
                <a:tableStyleId>{FABFCF23-3B69-468F-B69F-88F6DE6A72F2}</a:tableStyleId>
              </a:tblPr>
              <a:tblGrid>
                <a:gridCol w="8128000"/>
              </a:tblGrid>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椭圆 7"/>
          <p:cNvSpPr/>
          <p:nvPr/>
        </p:nvSpPr>
        <p:spPr>
          <a:xfrm>
            <a:off x="2842054" y="3336324"/>
            <a:ext cx="691978" cy="71669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5" name="直线箭头连接符 14"/>
          <p:cNvCxnSpPr>
            <a:stCxn id="8" idx="4"/>
          </p:cNvCxnSpPr>
          <p:nvPr/>
        </p:nvCxnSpPr>
        <p:spPr>
          <a:xfrm>
            <a:off x="3188043" y="4053016"/>
            <a:ext cx="306173" cy="89913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2" name="立方体 51"/>
          <p:cNvSpPr/>
          <p:nvPr/>
        </p:nvSpPr>
        <p:spPr>
          <a:xfrm>
            <a:off x="6724824" y="5078626"/>
            <a:ext cx="1408670" cy="1408670"/>
          </a:xfrm>
          <a:prstGeom prst="cube">
            <a:avLst/>
          </a:prstGeom>
          <a:ln>
            <a:solidFill>
              <a:schemeClr val="tx1"/>
            </a:solidFill>
          </a:ln>
          <a:effectLst>
            <a:glow rad="444500">
              <a:srgbClr val="FF0000">
                <a:alpha val="50000"/>
              </a:srgb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62" name="文本框 61"/>
          <p:cNvSpPr txBox="1"/>
          <p:nvPr/>
        </p:nvSpPr>
        <p:spPr>
          <a:xfrm>
            <a:off x="950026" y="2128337"/>
            <a:ext cx="1068779" cy="370840"/>
          </a:xfrm>
          <a:prstGeom prst="rect">
            <a:avLst/>
          </a:prstGeom>
          <a:noFill/>
        </p:spPr>
        <p:txBody>
          <a:bodyPr wrap="square" rtlCol="0">
            <a:spAutoFit/>
          </a:bodyPr>
          <a:lstStyle/>
          <a:p>
            <a:r>
              <a:rPr kumimoji="1" lang="en-US" altLang="zh-CN" dirty="0" smtClean="0"/>
              <a:t>Dataset</a:t>
            </a:r>
            <a:endParaRPr kumimoji="1" lang="zh-CN" altLang="en-US" dirty="0"/>
          </a:p>
        </p:txBody>
      </p:sp>
      <p:sp>
        <p:nvSpPr>
          <p:cNvPr id="89" name="文本框 88"/>
          <p:cNvSpPr txBox="1"/>
          <p:nvPr/>
        </p:nvSpPr>
        <p:spPr>
          <a:xfrm>
            <a:off x="6724824" y="5650205"/>
            <a:ext cx="1043457" cy="646331"/>
          </a:xfrm>
          <a:prstGeom prst="rect">
            <a:avLst/>
          </a:prstGeom>
          <a:noFill/>
        </p:spPr>
        <p:txBody>
          <a:bodyPr wrap="square" rtlCol="0">
            <a:spAutoFit/>
          </a:bodyPr>
          <a:lstStyle/>
          <a:p>
            <a:r>
              <a:rPr kumimoji="1" lang="en-US" altLang="zh-CN" dirty="0" err="1" smtClean="0"/>
              <a:t>Ans</a:t>
            </a:r>
            <a:r>
              <a:rPr kumimoji="1" lang="en-US" altLang="zh-CN" dirty="0" smtClean="0"/>
              <a:t>-Cuboid!</a:t>
            </a:r>
            <a:endParaRPr kumimoji="1" lang="zh-CN" altLang="en-US" dirty="0"/>
          </a:p>
        </p:txBody>
      </p:sp>
      <p:sp>
        <p:nvSpPr>
          <p:cNvPr id="90" name="文本框 89"/>
          <p:cNvSpPr txBox="1"/>
          <p:nvPr/>
        </p:nvSpPr>
        <p:spPr>
          <a:xfrm>
            <a:off x="2930078" y="3507512"/>
            <a:ext cx="515930" cy="369332"/>
          </a:xfrm>
          <a:prstGeom prst="rect">
            <a:avLst/>
          </a:prstGeom>
          <a:noFill/>
        </p:spPr>
        <p:txBody>
          <a:bodyPr wrap="square" rtlCol="0">
            <a:spAutoFit/>
          </a:bodyPr>
          <a:lstStyle/>
          <a:p>
            <a:pPr algn="ctr"/>
            <a:r>
              <a:rPr kumimoji="1" lang="en-US" altLang="zh-CN" dirty="0" smtClean="0"/>
              <a:t>K1</a:t>
            </a:r>
            <a:endParaRPr kumimoji="1" lang="zh-CN" altLang="en-US" dirty="0"/>
          </a:p>
        </p:txBody>
      </p:sp>
      <p:sp>
        <p:nvSpPr>
          <p:cNvPr id="45" name="立方体 44"/>
          <p:cNvSpPr/>
          <p:nvPr/>
        </p:nvSpPr>
        <p:spPr>
          <a:xfrm>
            <a:off x="3258601" y="4952149"/>
            <a:ext cx="418221" cy="1175519"/>
          </a:xfrm>
          <a:prstGeom prst="cub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8" name="文本框 17"/>
          <p:cNvSpPr txBox="1"/>
          <p:nvPr/>
        </p:nvSpPr>
        <p:spPr>
          <a:xfrm>
            <a:off x="2048553" y="5216743"/>
            <a:ext cx="1445663" cy="646331"/>
          </a:xfrm>
          <a:prstGeom prst="rect">
            <a:avLst/>
          </a:prstGeom>
          <a:noFill/>
        </p:spPr>
        <p:txBody>
          <a:bodyPr wrap="square" rtlCol="0">
            <a:spAutoFit/>
          </a:bodyPr>
          <a:lstStyle/>
          <a:p>
            <a:r>
              <a:rPr kumimoji="1" lang="en-US" altLang="zh-CN" smtClean="0"/>
              <a:t>Sub-Cuboid1</a:t>
            </a:r>
            <a:endParaRPr kumimoji="1" lang="zh-CN" altLang="en-US" dirty="0"/>
          </a:p>
        </p:txBody>
      </p:sp>
      <p:sp>
        <p:nvSpPr>
          <p:cNvPr id="48" name="椭圆 47"/>
          <p:cNvSpPr/>
          <p:nvPr/>
        </p:nvSpPr>
        <p:spPr>
          <a:xfrm>
            <a:off x="4635175" y="3336324"/>
            <a:ext cx="691978" cy="71669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文本框 48"/>
          <p:cNvSpPr txBox="1"/>
          <p:nvPr/>
        </p:nvSpPr>
        <p:spPr>
          <a:xfrm>
            <a:off x="4723199" y="3507512"/>
            <a:ext cx="515930" cy="369332"/>
          </a:xfrm>
          <a:prstGeom prst="rect">
            <a:avLst/>
          </a:prstGeom>
          <a:noFill/>
        </p:spPr>
        <p:txBody>
          <a:bodyPr wrap="square" rtlCol="0">
            <a:spAutoFit/>
          </a:bodyPr>
          <a:lstStyle/>
          <a:p>
            <a:pPr algn="ctr"/>
            <a:r>
              <a:rPr kumimoji="1" lang="en-US" altLang="zh-CN" dirty="0" smtClean="0"/>
              <a:t>K2</a:t>
            </a:r>
            <a:endParaRPr kumimoji="1" lang="zh-CN" altLang="en-US" dirty="0"/>
          </a:p>
        </p:txBody>
      </p:sp>
      <p:cxnSp>
        <p:nvCxnSpPr>
          <p:cNvPr id="50" name="直线箭头连接符 49"/>
          <p:cNvCxnSpPr/>
          <p:nvPr/>
        </p:nvCxnSpPr>
        <p:spPr>
          <a:xfrm flipH="1">
            <a:off x="3188043" y="2499177"/>
            <a:ext cx="3105665" cy="837147"/>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1" name="直线箭头连接符 50"/>
          <p:cNvCxnSpPr>
            <a:stCxn id="5" idx="2"/>
            <a:endCxn id="48" idx="0"/>
          </p:cNvCxnSpPr>
          <p:nvPr/>
        </p:nvCxnSpPr>
        <p:spPr>
          <a:xfrm flipH="1">
            <a:off x="4981164" y="2499177"/>
            <a:ext cx="1312544" cy="837147"/>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5" name="直线箭头连接符 54"/>
          <p:cNvCxnSpPr>
            <a:stCxn id="48" idx="3"/>
          </p:cNvCxnSpPr>
          <p:nvPr/>
        </p:nvCxnSpPr>
        <p:spPr>
          <a:xfrm flipH="1">
            <a:off x="4350944" y="3948059"/>
            <a:ext cx="385569" cy="65956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8" name="立方体 57"/>
          <p:cNvSpPr/>
          <p:nvPr/>
        </p:nvSpPr>
        <p:spPr>
          <a:xfrm>
            <a:off x="4141832" y="4607442"/>
            <a:ext cx="418221" cy="1175519"/>
          </a:xfrm>
          <a:prstGeom prst="cub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60" name="文本框 59"/>
          <p:cNvSpPr txBox="1"/>
          <p:nvPr/>
        </p:nvSpPr>
        <p:spPr>
          <a:xfrm>
            <a:off x="4539192" y="4872035"/>
            <a:ext cx="1445663" cy="646331"/>
          </a:xfrm>
          <a:prstGeom prst="rect">
            <a:avLst/>
          </a:prstGeom>
          <a:noFill/>
        </p:spPr>
        <p:txBody>
          <a:bodyPr wrap="square" rtlCol="0">
            <a:spAutoFit/>
          </a:bodyPr>
          <a:lstStyle/>
          <a:p>
            <a:r>
              <a:rPr kumimoji="1" lang="en-US" altLang="zh-CN" dirty="0" smtClean="0"/>
              <a:t>Sub-Cuboid2</a:t>
            </a:r>
            <a:endParaRPr kumimoji="1" lang="zh-CN" altLang="en-US" dirty="0"/>
          </a:p>
        </p:txBody>
      </p:sp>
      <p:cxnSp>
        <p:nvCxnSpPr>
          <p:cNvPr id="36" name="直线连接符 35"/>
          <p:cNvCxnSpPr>
            <a:stCxn id="88" idx="2"/>
          </p:cNvCxnSpPr>
          <p:nvPr/>
        </p:nvCxnSpPr>
        <p:spPr>
          <a:xfrm flipH="1">
            <a:off x="7919648" y="5064953"/>
            <a:ext cx="1403784" cy="53250"/>
          </a:xfrm>
          <a:prstGeom prst="line">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7" name="直线连接符 46"/>
          <p:cNvCxnSpPr/>
          <p:nvPr/>
        </p:nvCxnSpPr>
        <p:spPr>
          <a:xfrm flipV="1">
            <a:off x="7084577" y="5078627"/>
            <a:ext cx="344582" cy="34303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直线连接符 69"/>
          <p:cNvCxnSpPr/>
          <p:nvPr/>
        </p:nvCxnSpPr>
        <p:spPr>
          <a:xfrm flipV="1">
            <a:off x="7439592" y="5075423"/>
            <a:ext cx="348693" cy="34624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直线连接符 64"/>
          <p:cNvCxnSpPr/>
          <p:nvPr/>
        </p:nvCxnSpPr>
        <p:spPr>
          <a:xfrm flipV="1">
            <a:off x="6967242" y="5178903"/>
            <a:ext cx="1072195" cy="809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直线连接符 74"/>
          <p:cNvCxnSpPr/>
          <p:nvPr/>
        </p:nvCxnSpPr>
        <p:spPr>
          <a:xfrm flipV="1">
            <a:off x="6852605" y="5289127"/>
            <a:ext cx="1072195" cy="809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直线箭头连接符 67"/>
          <p:cNvCxnSpPr/>
          <p:nvPr/>
        </p:nvCxnSpPr>
        <p:spPr>
          <a:xfrm>
            <a:off x="4491901" y="4678150"/>
            <a:ext cx="2592676" cy="570393"/>
          </a:xfrm>
          <a:prstGeom prst="straightConnector1">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80" name="直线箭头连接符 79"/>
          <p:cNvCxnSpPr/>
          <p:nvPr/>
        </p:nvCxnSpPr>
        <p:spPr>
          <a:xfrm flipV="1">
            <a:off x="3636843" y="5365467"/>
            <a:ext cx="3330399" cy="693341"/>
          </a:xfrm>
          <a:prstGeom prst="straightConnector1">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82" name="椭圆 81"/>
          <p:cNvSpPr/>
          <p:nvPr/>
        </p:nvSpPr>
        <p:spPr>
          <a:xfrm>
            <a:off x="8322900" y="3632263"/>
            <a:ext cx="691978" cy="71669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文本框 82"/>
          <p:cNvSpPr txBox="1"/>
          <p:nvPr/>
        </p:nvSpPr>
        <p:spPr>
          <a:xfrm>
            <a:off x="8410924" y="3803451"/>
            <a:ext cx="515930" cy="369332"/>
          </a:xfrm>
          <a:prstGeom prst="rect">
            <a:avLst/>
          </a:prstGeom>
          <a:noFill/>
        </p:spPr>
        <p:txBody>
          <a:bodyPr wrap="square" rtlCol="0">
            <a:spAutoFit/>
          </a:bodyPr>
          <a:lstStyle/>
          <a:p>
            <a:pPr algn="ctr"/>
            <a:r>
              <a:rPr kumimoji="1" lang="en-US" altLang="zh-CN" dirty="0" err="1" smtClean="0"/>
              <a:t>Kk</a:t>
            </a:r>
            <a:endParaRPr kumimoji="1" lang="zh-CN" altLang="en-US" dirty="0"/>
          </a:p>
        </p:txBody>
      </p:sp>
      <p:cxnSp>
        <p:nvCxnSpPr>
          <p:cNvPr id="84" name="直线箭头连接符 83"/>
          <p:cNvCxnSpPr>
            <a:stCxn id="5" idx="2"/>
            <a:endCxn id="82" idx="1"/>
          </p:cNvCxnSpPr>
          <p:nvPr/>
        </p:nvCxnSpPr>
        <p:spPr>
          <a:xfrm>
            <a:off x="6293708" y="2499177"/>
            <a:ext cx="2130530" cy="1238043"/>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88" name="立方体 87"/>
          <p:cNvSpPr/>
          <p:nvPr/>
        </p:nvSpPr>
        <p:spPr>
          <a:xfrm>
            <a:off x="9323432" y="4424916"/>
            <a:ext cx="418221" cy="1175519"/>
          </a:xfrm>
          <a:prstGeom prst="cub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95" name="直线箭头连接符 94"/>
          <p:cNvCxnSpPr>
            <a:stCxn id="82" idx="5"/>
          </p:cNvCxnSpPr>
          <p:nvPr/>
        </p:nvCxnSpPr>
        <p:spPr>
          <a:xfrm>
            <a:off x="8913540" y="4243998"/>
            <a:ext cx="464376" cy="22970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6" name="文本框 95"/>
          <p:cNvSpPr txBox="1"/>
          <p:nvPr/>
        </p:nvSpPr>
        <p:spPr>
          <a:xfrm>
            <a:off x="9014878" y="5712380"/>
            <a:ext cx="1445663" cy="646331"/>
          </a:xfrm>
          <a:prstGeom prst="rect">
            <a:avLst/>
          </a:prstGeom>
          <a:noFill/>
        </p:spPr>
        <p:txBody>
          <a:bodyPr wrap="square" rtlCol="0">
            <a:spAutoFit/>
          </a:bodyPr>
          <a:lstStyle/>
          <a:p>
            <a:r>
              <a:rPr kumimoji="1" lang="en-US" altLang="zh-CN" dirty="0" smtClean="0"/>
              <a:t>Sub-</a:t>
            </a:r>
            <a:r>
              <a:rPr kumimoji="1" lang="en-US" altLang="zh-CN" dirty="0" err="1" smtClean="0"/>
              <a:t>Cuboidk</a:t>
            </a:r>
            <a:endParaRPr kumimoji="1" lang="zh-CN" altLang="en-US" dirty="0"/>
          </a:p>
        </p:txBody>
      </p:sp>
      <p:sp>
        <p:nvSpPr>
          <p:cNvPr id="32" name="椭圆 31"/>
          <p:cNvSpPr/>
          <p:nvPr/>
        </p:nvSpPr>
        <p:spPr>
          <a:xfrm>
            <a:off x="8685938" y="400773"/>
            <a:ext cx="691978" cy="71669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文本框 32"/>
          <p:cNvSpPr txBox="1"/>
          <p:nvPr/>
        </p:nvSpPr>
        <p:spPr>
          <a:xfrm>
            <a:off x="8773962" y="571961"/>
            <a:ext cx="515930" cy="369332"/>
          </a:xfrm>
          <a:prstGeom prst="rect">
            <a:avLst/>
          </a:prstGeom>
          <a:noFill/>
        </p:spPr>
        <p:txBody>
          <a:bodyPr wrap="square" rtlCol="0">
            <a:spAutoFit/>
          </a:bodyPr>
          <a:lstStyle/>
          <a:p>
            <a:pPr algn="ctr"/>
            <a:r>
              <a:rPr kumimoji="1" lang="en-US" altLang="zh-CN" dirty="0" smtClean="0"/>
              <a:t>K</a:t>
            </a:r>
            <a:endParaRPr kumimoji="1" lang="zh-CN" altLang="en-US" dirty="0"/>
          </a:p>
        </p:txBody>
      </p:sp>
      <p:sp>
        <p:nvSpPr>
          <p:cNvPr id="3" name="文本框 2"/>
          <p:cNvSpPr txBox="1"/>
          <p:nvPr/>
        </p:nvSpPr>
        <p:spPr>
          <a:xfrm>
            <a:off x="9441698" y="64130"/>
            <a:ext cx="2652584" cy="2031325"/>
          </a:xfrm>
          <a:prstGeom prst="rect">
            <a:avLst/>
          </a:prstGeom>
          <a:noFill/>
        </p:spPr>
        <p:txBody>
          <a:bodyPr wrap="square" rtlCol="0">
            <a:spAutoFit/>
          </a:bodyPr>
          <a:lstStyle/>
          <a:p>
            <a:r>
              <a:rPr kumimoji="1" lang="en-US" altLang="zh-CN" dirty="0" smtClean="0"/>
              <a:t>A concept in parallel programming model.</a:t>
            </a:r>
          </a:p>
          <a:p>
            <a:r>
              <a:rPr kumimoji="1" lang="en-US" altLang="zh-CN" dirty="0" smtClean="0"/>
              <a:t>It refers to </a:t>
            </a:r>
            <a:r>
              <a:rPr kumimoji="1" lang="en-US" altLang="zh-CN" b="1" dirty="0" smtClean="0">
                <a:solidFill>
                  <a:srgbClr val="FF0000"/>
                </a:solidFill>
              </a:rPr>
              <a:t>a set of computation </a:t>
            </a:r>
            <a:r>
              <a:rPr kumimoji="1" lang="en-US" altLang="zh-CN" dirty="0" smtClean="0"/>
              <a:t>that </a:t>
            </a:r>
            <a:r>
              <a:rPr kumimoji="1" lang="en-US" altLang="zh-CN" b="1" dirty="0" smtClean="0">
                <a:solidFill>
                  <a:srgbClr val="00B0F0"/>
                </a:solidFill>
              </a:rPr>
              <a:t>can be executed by a processing unit at a time.</a:t>
            </a:r>
            <a:endParaRPr kumimoji="1" lang="zh-CN" altLang="en-US" b="1" dirty="0">
              <a:solidFill>
                <a:srgbClr val="00B0F0"/>
              </a:solidFill>
            </a:endParaRPr>
          </a:p>
        </p:txBody>
      </p:sp>
    </p:spTree>
    <p:extLst>
      <p:ext uri="{BB962C8B-B14F-4D97-AF65-F5344CB8AC3E}">
        <p14:creationId xmlns:p14="http://schemas.microsoft.com/office/powerpoint/2010/main" val="1602772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Microsoft YaHei" charset="-122"/>
                <a:ea typeface="Microsoft YaHei" charset="-122"/>
                <a:cs typeface="Microsoft YaHei" charset="-122"/>
              </a:rPr>
              <a:t>Our approach</a:t>
            </a:r>
            <a:br>
              <a:rPr kumimoji="1" lang="en-US" altLang="zh-CN" dirty="0" smtClean="0">
                <a:latin typeface="Microsoft YaHei" charset="-122"/>
                <a:ea typeface="Microsoft YaHei" charset="-122"/>
                <a:cs typeface="Microsoft YaHei" charset="-122"/>
              </a:rPr>
            </a:br>
            <a:r>
              <a:rPr kumimoji="1" lang="en-US" altLang="zh-CN" dirty="0" smtClean="0">
                <a:latin typeface="Microsoft YaHei" charset="-122"/>
                <a:ea typeface="Microsoft YaHei" charset="-122"/>
                <a:cs typeface="Microsoft YaHei" charset="-122"/>
              </a:rPr>
              <a:t>Bottom cuboid generation</a:t>
            </a:r>
            <a:endParaRPr kumimoji="1" lang="zh-CN" altLang="en-US" dirty="0">
              <a:latin typeface="Microsoft YaHei" charset="-122"/>
              <a:ea typeface="Microsoft YaHei" charset="-122"/>
              <a:cs typeface="Microsoft YaHei"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817336981"/>
              </p:ext>
            </p:extLst>
          </p:nvPr>
        </p:nvGraphicFramePr>
        <p:xfrm>
          <a:off x="2229708" y="2128337"/>
          <a:ext cx="8128000" cy="370840"/>
        </p:xfrm>
        <a:graphic>
          <a:graphicData uri="http://schemas.openxmlformats.org/drawingml/2006/table">
            <a:tbl>
              <a:tblPr>
                <a:tableStyleId>{FABFCF23-3B69-468F-B69F-88F6DE6A72F2}</a:tableStyleId>
              </a:tblPr>
              <a:tblGrid>
                <a:gridCol w="1016000"/>
                <a:gridCol w="1016000"/>
                <a:gridCol w="1016000"/>
                <a:gridCol w="1016000"/>
                <a:gridCol w="2032000"/>
                <a:gridCol w="1016000"/>
                <a:gridCol w="1016000"/>
              </a:tblGrid>
              <a:tr h="370840">
                <a:tc>
                  <a:txBody>
                    <a:bodyPr/>
                    <a:lstStyle/>
                    <a:p>
                      <a:r>
                        <a:rPr lang="en-US" altLang="zh-CN" dirty="0" smtClean="0"/>
                        <a:t>Sub1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Sub2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Sub3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Sub4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mr-IN" altLang="zh-CN" dirty="0" smtClean="0"/>
                        <a:t>……………</a:t>
                      </a:r>
                      <a:r>
                        <a:rPr lang="en-US" altLang="zh-CN" dirty="0" smtClean="0"/>
                        <a:t>..</a:t>
                      </a:r>
                      <a:endParaRPr lang="zh-CN" alt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Subn-1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err="1" smtClean="0"/>
                        <a:t>Subn</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椭圆 7"/>
          <p:cNvSpPr/>
          <p:nvPr/>
        </p:nvSpPr>
        <p:spPr>
          <a:xfrm>
            <a:off x="2842054" y="3336324"/>
            <a:ext cx="691978" cy="71669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 name="直线箭头连接符 9"/>
          <p:cNvCxnSpPr>
            <a:endCxn id="8" idx="0"/>
          </p:cNvCxnSpPr>
          <p:nvPr/>
        </p:nvCxnSpPr>
        <p:spPr>
          <a:xfrm>
            <a:off x="2725200" y="2499177"/>
            <a:ext cx="462843" cy="837147"/>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 name="立方体 10"/>
          <p:cNvSpPr/>
          <p:nvPr/>
        </p:nvSpPr>
        <p:spPr>
          <a:xfrm>
            <a:off x="2842054" y="4720281"/>
            <a:ext cx="1408670" cy="1408670"/>
          </a:xfrm>
          <a:prstGeom prst="cub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15" name="直线箭头连接符 14"/>
          <p:cNvCxnSpPr>
            <a:stCxn id="8" idx="4"/>
          </p:cNvCxnSpPr>
          <p:nvPr/>
        </p:nvCxnSpPr>
        <p:spPr>
          <a:xfrm>
            <a:off x="3188043" y="4053016"/>
            <a:ext cx="306173" cy="89913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p:cNvCxnSpPr>
            <a:endCxn id="8" idx="0"/>
          </p:cNvCxnSpPr>
          <p:nvPr/>
        </p:nvCxnSpPr>
        <p:spPr>
          <a:xfrm flipH="1">
            <a:off x="3188043" y="2499177"/>
            <a:ext cx="556892" cy="837147"/>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6" name="立方体 25"/>
          <p:cNvSpPr/>
          <p:nvPr/>
        </p:nvSpPr>
        <p:spPr>
          <a:xfrm>
            <a:off x="5292811" y="3744097"/>
            <a:ext cx="1408670" cy="1408670"/>
          </a:xfrm>
          <a:prstGeom prst="cub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7" name="椭圆 26"/>
          <p:cNvSpPr/>
          <p:nvPr/>
        </p:nvSpPr>
        <p:spPr>
          <a:xfrm>
            <a:off x="4285049" y="3027405"/>
            <a:ext cx="691978" cy="71669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8" name="直线箭头连接符 27"/>
          <p:cNvCxnSpPr>
            <a:endCxn id="27" idx="0"/>
          </p:cNvCxnSpPr>
          <p:nvPr/>
        </p:nvCxnSpPr>
        <p:spPr>
          <a:xfrm flipH="1">
            <a:off x="4631038" y="2499176"/>
            <a:ext cx="180203" cy="528229"/>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0" name="直线箭头连接符 29"/>
          <p:cNvCxnSpPr>
            <a:endCxn id="27" idx="0"/>
          </p:cNvCxnSpPr>
          <p:nvPr/>
        </p:nvCxnSpPr>
        <p:spPr>
          <a:xfrm flipH="1">
            <a:off x="4631038" y="2499176"/>
            <a:ext cx="1158829" cy="528229"/>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3" name="直线箭头连接符 32"/>
          <p:cNvCxnSpPr>
            <a:stCxn id="27" idx="5"/>
          </p:cNvCxnSpPr>
          <p:nvPr/>
        </p:nvCxnSpPr>
        <p:spPr>
          <a:xfrm>
            <a:off x="4875689" y="3639140"/>
            <a:ext cx="1044568" cy="35209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a:off x="7768281" y="3367317"/>
            <a:ext cx="691978" cy="71669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9" name="直线箭头连接符 38"/>
          <p:cNvCxnSpPr>
            <a:endCxn id="37" idx="7"/>
          </p:cNvCxnSpPr>
          <p:nvPr/>
        </p:nvCxnSpPr>
        <p:spPr>
          <a:xfrm flipH="1">
            <a:off x="8358921" y="2499176"/>
            <a:ext cx="506366" cy="973098"/>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1" name="直线箭头连接符 40"/>
          <p:cNvCxnSpPr>
            <a:endCxn id="37" idx="7"/>
          </p:cNvCxnSpPr>
          <p:nvPr/>
        </p:nvCxnSpPr>
        <p:spPr>
          <a:xfrm flipH="1">
            <a:off x="8358921" y="2499176"/>
            <a:ext cx="1430108" cy="973098"/>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3" name="立方体 42"/>
          <p:cNvSpPr/>
          <p:nvPr/>
        </p:nvSpPr>
        <p:spPr>
          <a:xfrm>
            <a:off x="8911968" y="3991232"/>
            <a:ext cx="1408670" cy="1408670"/>
          </a:xfrm>
          <a:prstGeom prst="cub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44" name="直线箭头连接符 43"/>
          <p:cNvCxnSpPr>
            <a:stCxn id="37" idx="5"/>
          </p:cNvCxnSpPr>
          <p:nvPr/>
        </p:nvCxnSpPr>
        <p:spPr>
          <a:xfrm>
            <a:off x="8358921" y="3979052"/>
            <a:ext cx="1257382" cy="22227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2" name="立方体 51"/>
          <p:cNvSpPr/>
          <p:nvPr/>
        </p:nvSpPr>
        <p:spPr>
          <a:xfrm>
            <a:off x="6724824" y="5078626"/>
            <a:ext cx="1408670" cy="1408670"/>
          </a:xfrm>
          <a:prstGeom prst="cube">
            <a:avLst/>
          </a:prstGeom>
          <a:ln>
            <a:solidFill>
              <a:schemeClr val="tx1"/>
            </a:solidFill>
          </a:ln>
          <a:effectLst>
            <a:glow rad="444500">
              <a:srgbClr val="FF0000">
                <a:alpha val="50000"/>
              </a:srgb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54" name="直线箭头连接符 53"/>
          <p:cNvCxnSpPr>
            <a:endCxn id="52" idx="2"/>
          </p:cNvCxnSpPr>
          <p:nvPr/>
        </p:nvCxnSpPr>
        <p:spPr>
          <a:xfrm>
            <a:off x="4088752" y="5557428"/>
            <a:ext cx="2636072" cy="40161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线箭头连接符 56"/>
          <p:cNvCxnSpPr>
            <a:endCxn id="52" idx="1"/>
          </p:cNvCxnSpPr>
          <p:nvPr/>
        </p:nvCxnSpPr>
        <p:spPr>
          <a:xfrm>
            <a:off x="6521605" y="4595751"/>
            <a:ext cx="731470" cy="83504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线箭头连接符 58"/>
          <p:cNvCxnSpPr>
            <a:endCxn id="52" idx="5"/>
          </p:cNvCxnSpPr>
          <p:nvPr/>
        </p:nvCxnSpPr>
        <p:spPr>
          <a:xfrm flipH="1">
            <a:off x="8133494" y="5424616"/>
            <a:ext cx="1302168" cy="18226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950026" y="2128337"/>
            <a:ext cx="1068779" cy="370840"/>
          </a:xfrm>
          <a:prstGeom prst="rect">
            <a:avLst/>
          </a:prstGeom>
          <a:noFill/>
        </p:spPr>
        <p:txBody>
          <a:bodyPr wrap="square" rtlCol="0">
            <a:spAutoFit/>
          </a:bodyPr>
          <a:lstStyle/>
          <a:p>
            <a:r>
              <a:rPr kumimoji="1" lang="en-US" altLang="zh-CN" dirty="0" smtClean="0"/>
              <a:t>Dataset</a:t>
            </a:r>
            <a:endParaRPr kumimoji="1" lang="zh-CN" altLang="en-US" dirty="0"/>
          </a:p>
        </p:txBody>
      </p:sp>
      <p:sp>
        <p:nvSpPr>
          <p:cNvPr id="69" name="文本框 68"/>
          <p:cNvSpPr txBox="1"/>
          <p:nvPr/>
        </p:nvSpPr>
        <p:spPr>
          <a:xfrm>
            <a:off x="2842054" y="5140195"/>
            <a:ext cx="1053052" cy="923330"/>
          </a:xfrm>
          <a:prstGeom prst="rect">
            <a:avLst/>
          </a:prstGeom>
          <a:noFill/>
        </p:spPr>
        <p:txBody>
          <a:bodyPr wrap="square" rtlCol="0">
            <a:spAutoFit/>
          </a:bodyPr>
          <a:lstStyle/>
          <a:p>
            <a:r>
              <a:rPr kumimoji="1" lang="en-US" altLang="zh-CN" dirty="0" smtClean="0"/>
              <a:t>Sub-Cuboid1</a:t>
            </a:r>
            <a:endParaRPr kumimoji="1" lang="zh-CN" altLang="en-US" dirty="0"/>
          </a:p>
        </p:txBody>
      </p:sp>
      <p:sp>
        <p:nvSpPr>
          <p:cNvPr id="89" name="文本框 88"/>
          <p:cNvSpPr txBox="1"/>
          <p:nvPr/>
        </p:nvSpPr>
        <p:spPr>
          <a:xfrm>
            <a:off x="6724824" y="5650205"/>
            <a:ext cx="1043457" cy="646331"/>
          </a:xfrm>
          <a:prstGeom prst="rect">
            <a:avLst/>
          </a:prstGeom>
          <a:noFill/>
        </p:spPr>
        <p:txBody>
          <a:bodyPr wrap="square" rtlCol="0">
            <a:spAutoFit/>
          </a:bodyPr>
          <a:lstStyle/>
          <a:p>
            <a:r>
              <a:rPr kumimoji="1" lang="en-US" altLang="zh-CN" dirty="0" err="1" smtClean="0"/>
              <a:t>Ans</a:t>
            </a:r>
            <a:r>
              <a:rPr kumimoji="1" lang="en-US" altLang="zh-CN" dirty="0" smtClean="0"/>
              <a:t>-Cuboid!</a:t>
            </a:r>
            <a:endParaRPr kumimoji="1" lang="zh-CN" altLang="en-US" dirty="0"/>
          </a:p>
        </p:txBody>
      </p:sp>
      <p:sp>
        <p:nvSpPr>
          <p:cNvPr id="90" name="文本框 89"/>
          <p:cNvSpPr txBox="1"/>
          <p:nvPr/>
        </p:nvSpPr>
        <p:spPr>
          <a:xfrm>
            <a:off x="2930078" y="3507512"/>
            <a:ext cx="515930" cy="369332"/>
          </a:xfrm>
          <a:prstGeom prst="rect">
            <a:avLst/>
          </a:prstGeom>
          <a:noFill/>
        </p:spPr>
        <p:txBody>
          <a:bodyPr wrap="square" rtlCol="0">
            <a:spAutoFit/>
          </a:bodyPr>
          <a:lstStyle/>
          <a:p>
            <a:pPr algn="ctr"/>
            <a:r>
              <a:rPr kumimoji="1" lang="en-US" altLang="zh-CN" dirty="0" smtClean="0"/>
              <a:t>K1</a:t>
            </a:r>
            <a:endParaRPr kumimoji="1" lang="zh-CN" altLang="en-US" dirty="0"/>
          </a:p>
        </p:txBody>
      </p:sp>
      <p:sp>
        <p:nvSpPr>
          <p:cNvPr id="91" name="文本框 90"/>
          <p:cNvSpPr txBox="1"/>
          <p:nvPr/>
        </p:nvSpPr>
        <p:spPr>
          <a:xfrm>
            <a:off x="4374788" y="3195651"/>
            <a:ext cx="515930" cy="369332"/>
          </a:xfrm>
          <a:prstGeom prst="rect">
            <a:avLst/>
          </a:prstGeom>
          <a:noFill/>
        </p:spPr>
        <p:txBody>
          <a:bodyPr wrap="square" rtlCol="0">
            <a:spAutoFit/>
          </a:bodyPr>
          <a:lstStyle/>
          <a:p>
            <a:pPr algn="ctr"/>
            <a:r>
              <a:rPr kumimoji="1" lang="en-US" altLang="zh-CN" dirty="0" smtClean="0"/>
              <a:t>K2</a:t>
            </a:r>
            <a:endParaRPr kumimoji="1" lang="zh-CN" altLang="en-US" dirty="0"/>
          </a:p>
        </p:txBody>
      </p:sp>
      <p:sp>
        <p:nvSpPr>
          <p:cNvPr id="92" name="文本框 91"/>
          <p:cNvSpPr txBox="1"/>
          <p:nvPr/>
        </p:nvSpPr>
        <p:spPr>
          <a:xfrm>
            <a:off x="7856305" y="3537803"/>
            <a:ext cx="515930" cy="369332"/>
          </a:xfrm>
          <a:prstGeom prst="rect">
            <a:avLst/>
          </a:prstGeom>
          <a:noFill/>
        </p:spPr>
        <p:txBody>
          <a:bodyPr wrap="square" rtlCol="0">
            <a:spAutoFit/>
          </a:bodyPr>
          <a:lstStyle/>
          <a:p>
            <a:pPr algn="ctr"/>
            <a:r>
              <a:rPr kumimoji="1" lang="en-US" altLang="zh-CN" dirty="0" err="1" smtClean="0"/>
              <a:t>Kk</a:t>
            </a:r>
            <a:endParaRPr kumimoji="1" lang="zh-CN" altLang="en-US" dirty="0"/>
          </a:p>
        </p:txBody>
      </p:sp>
      <p:sp>
        <p:nvSpPr>
          <p:cNvPr id="93" name="文本框 92"/>
          <p:cNvSpPr txBox="1"/>
          <p:nvPr/>
        </p:nvSpPr>
        <p:spPr>
          <a:xfrm>
            <a:off x="5292811" y="4153855"/>
            <a:ext cx="1073561" cy="923330"/>
          </a:xfrm>
          <a:prstGeom prst="rect">
            <a:avLst/>
          </a:prstGeom>
          <a:noFill/>
        </p:spPr>
        <p:txBody>
          <a:bodyPr wrap="square" rtlCol="0">
            <a:spAutoFit/>
          </a:bodyPr>
          <a:lstStyle/>
          <a:p>
            <a:r>
              <a:rPr kumimoji="1" lang="en-US" altLang="zh-CN" smtClean="0"/>
              <a:t>Sub-Cuboid2</a:t>
            </a:r>
            <a:endParaRPr kumimoji="1" lang="zh-CN" altLang="en-US" dirty="0"/>
          </a:p>
        </p:txBody>
      </p:sp>
      <p:sp>
        <p:nvSpPr>
          <p:cNvPr id="94" name="文本框 93"/>
          <p:cNvSpPr txBox="1"/>
          <p:nvPr/>
        </p:nvSpPr>
        <p:spPr>
          <a:xfrm>
            <a:off x="8911968" y="4412807"/>
            <a:ext cx="1060474" cy="923330"/>
          </a:xfrm>
          <a:prstGeom prst="rect">
            <a:avLst/>
          </a:prstGeom>
          <a:noFill/>
        </p:spPr>
        <p:txBody>
          <a:bodyPr wrap="square" rtlCol="0">
            <a:spAutoFit/>
          </a:bodyPr>
          <a:lstStyle/>
          <a:p>
            <a:r>
              <a:rPr kumimoji="1" lang="en-US" altLang="zh-CN" dirty="0" smtClean="0"/>
              <a:t>Sub-</a:t>
            </a:r>
            <a:r>
              <a:rPr kumimoji="1" lang="en-US" altLang="zh-CN" dirty="0" err="1" smtClean="0"/>
              <a:t>Cuboidk</a:t>
            </a:r>
            <a:endParaRPr kumimoji="1" lang="zh-CN" altLang="en-US" dirty="0"/>
          </a:p>
        </p:txBody>
      </p:sp>
    </p:spTree>
    <p:extLst>
      <p:ext uri="{BB962C8B-B14F-4D97-AF65-F5344CB8AC3E}">
        <p14:creationId xmlns:p14="http://schemas.microsoft.com/office/powerpoint/2010/main" val="1447433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Microsoft YaHei" charset="-122"/>
                <a:ea typeface="Microsoft YaHei" charset="-122"/>
                <a:cs typeface="Microsoft YaHei" charset="-122"/>
              </a:rPr>
              <a:t>Our approach</a:t>
            </a:r>
            <a:br>
              <a:rPr kumimoji="1" lang="en-US" altLang="zh-CN" dirty="0" smtClean="0">
                <a:latin typeface="Microsoft YaHei" charset="-122"/>
                <a:ea typeface="Microsoft YaHei" charset="-122"/>
                <a:cs typeface="Microsoft YaHei" charset="-122"/>
              </a:rPr>
            </a:br>
            <a:r>
              <a:rPr kumimoji="1" lang="en-US" altLang="zh-CN" dirty="0" smtClean="0">
                <a:latin typeface="Microsoft YaHei" charset="-122"/>
                <a:ea typeface="Microsoft YaHei" charset="-122"/>
                <a:cs typeface="Microsoft YaHei" charset="-122"/>
              </a:rPr>
              <a:t>Bottom cuboid generation</a:t>
            </a:r>
            <a:endParaRPr kumimoji="1" lang="zh-CN" altLang="en-US" dirty="0">
              <a:latin typeface="Microsoft YaHei" charset="-122"/>
              <a:ea typeface="Microsoft YaHei" charset="-122"/>
              <a:cs typeface="Microsoft YaHei"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817336981"/>
              </p:ext>
            </p:extLst>
          </p:nvPr>
        </p:nvGraphicFramePr>
        <p:xfrm>
          <a:off x="2229708" y="2128337"/>
          <a:ext cx="8128000" cy="370840"/>
        </p:xfrm>
        <a:graphic>
          <a:graphicData uri="http://schemas.openxmlformats.org/drawingml/2006/table">
            <a:tbl>
              <a:tblPr>
                <a:tableStyleId>{FABFCF23-3B69-468F-B69F-88F6DE6A72F2}</a:tableStyleId>
              </a:tblPr>
              <a:tblGrid>
                <a:gridCol w="1016000"/>
                <a:gridCol w="1016000"/>
                <a:gridCol w="1016000"/>
                <a:gridCol w="1016000"/>
                <a:gridCol w="2032000"/>
                <a:gridCol w="1016000"/>
                <a:gridCol w="1016000"/>
              </a:tblGrid>
              <a:tr h="370840">
                <a:tc>
                  <a:txBody>
                    <a:bodyPr/>
                    <a:lstStyle/>
                    <a:p>
                      <a:r>
                        <a:rPr lang="en-US" altLang="zh-CN" dirty="0" smtClean="0"/>
                        <a:t>Sub1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Sub2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Sub3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Sub4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mr-IN" altLang="zh-CN" dirty="0" smtClean="0"/>
                        <a:t>……………</a:t>
                      </a:r>
                      <a:r>
                        <a:rPr lang="en-US" altLang="zh-CN" dirty="0" smtClean="0"/>
                        <a:t>..</a:t>
                      </a:r>
                      <a:endParaRPr lang="zh-CN" alt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Subn-1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err="1" smtClean="0"/>
                        <a:t>Subn</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2" name="文本框 61"/>
          <p:cNvSpPr txBox="1"/>
          <p:nvPr/>
        </p:nvSpPr>
        <p:spPr>
          <a:xfrm>
            <a:off x="950026" y="2128337"/>
            <a:ext cx="1068779" cy="370840"/>
          </a:xfrm>
          <a:prstGeom prst="rect">
            <a:avLst/>
          </a:prstGeom>
          <a:noFill/>
        </p:spPr>
        <p:txBody>
          <a:bodyPr wrap="square" rtlCol="0">
            <a:spAutoFit/>
          </a:bodyPr>
          <a:lstStyle/>
          <a:p>
            <a:r>
              <a:rPr kumimoji="1" lang="en-US" altLang="zh-CN" dirty="0" smtClean="0"/>
              <a:t>Dataset</a:t>
            </a:r>
            <a:endParaRPr kumimoji="1" lang="zh-CN" altLang="en-US" dirty="0"/>
          </a:p>
        </p:txBody>
      </p:sp>
      <p:sp>
        <p:nvSpPr>
          <p:cNvPr id="31" name="椭圆 30"/>
          <p:cNvSpPr/>
          <p:nvPr/>
        </p:nvSpPr>
        <p:spPr>
          <a:xfrm>
            <a:off x="2842054" y="3336324"/>
            <a:ext cx="691978" cy="71669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40" idx="4"/>
          </p:cNvCxnSpPr>
          <p:nvPr/>
        </p:nvCxnSpPr>
        <p:spPr>
          <a:xfrm>
            <a:off x="3188043" y="4053016"/>
            <a:ext cx="306173" cy="89913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4" name="立方体 33"/>
          <p:cNvSpPr/>
          <p:nvPr/>
        </p:nvSpPr>
        <p:spPr>
          <a:xfrm>
            <a:off x="10321951" y="4473706"/>
            <a:ext cx="1408670" cy="1408670"/>
          </a:xfrm>
          <a:prstGeom prst="cube">
            <a:avLst/>
          </a:prstGeom>
          <a:ln>
            <a:solidFill>
              <a:schemeClr val="tx1"/>
            </a:solidFill>
          </a:ln>
          <a:effectLst>
            <a:glow rad="444500">
              <a:srgbClr val="FF0000">
                <a:alpha val="50000"/>
              </a:srgb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35" name="文本框 34"/>
          <p:cNvSpPr txBox="1"/>
          <p:nvPr/>
        </p:nvSpPr>
        <p:spPr>
          <a:xfrm>
            <a:off x="10321951" y="5045285"/>
            <a:ext cx="1043457" cy="646331"/>
          </a:xfrm>
          <a:prstGeom prst="rect">
            <a:avLst/>
          </a:prstGeom>
          <a:noFill/>
        </p:spPr>
        <p:txBody>
          <a:bodyPr wrap="square" rtlCol="0">
            <a:spAutoFit/>
          </a:bodyPr>
          <a:lstStyle/>
          <a:p>
            <a:r>
              <a:rPr kumimoji="1" lang="en-US" altLang="zh-CN" dirty="0" err="1" smtClean="0"/>
              <a:t>Ans</a:t>
            </a:r>
            <a:r>
              <a:rPr kumimoji="1" lang="en-US" altLang="zh-CN" dirty="0" smtClean="0"/>
              <a:t>-Cuboid!</a:t>
            </a:r>
            <a:endParaRPr kumimoji="1" lang="zh-CN" altLang="en-US" dirty="0"/>
          </a:p>
        </p:txBody>
      </p:sp>
      <p:sp>
        <p:nvSpPr>
          <p:cNvPr id="36" name="文本框 35"/>
          <p:cNvSpPr txBox="1"/>
          <p:nvPr/>
        </p:nvSpPr>
        <p:spPr>
          <a:xfrm>
            <a:off x="2930078" y="3507512"/>
            <a:ext cx="515930" cy="369332"/>
          </a:xfrm>
          <a:prstGeom prst="rect">
            <a:avLst/>
          </a:prstGeom>
          <a:noFill/>
        </p:spPr>
        <p:txBody>
          <a:bodyPr wrap="square" rtlCol="0">
            <a:spAutoFit/>
          </a:bodyPr>
          <a:lstStyle/>
          <a:p>
            <a:pPr algn="ctr"/>
            <a:r>
              <a:rPr kumimoji="1" lang="en-US" altLang="zh-CN" dirty="0" smtClean="0"/>
              <a:t>K1</a:t>
            </a:r>
            <a:endParaRPr kumimoji="1" lang="zh-CN" altLang="en-US" dirty="0"/>
          </a:p>
        </p:txBody>
      </p:sp>
      <p:sp>
        <p:nvSpPr>
          <p:cNvPr id="38" name="立方体 37"/>
          <p:cNvSpPr/>
          <p:nvPr/>
        </p:nvSpPr>
        <p:spPr>
          <a:xfrm>
            <a:off x="3258601" y="4952149"/>
            <a:ext cx="418221" cy="1175519"/>
          </a:xfrm>
          <a:prstGeom prst="cub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0" name="椭圆 39"/>
          <p:cNvSpPr/>
          <p:nvPr/>
        </p:nvSpPr>
        <p:spPr>
          <a:xfrm>
            <a:off x="4635175" y="3336324"/>
            <a:ext cx="691978" cy="71669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文本框 41"/>
          <p:cNvSpPr txBox="1"/>
          <p:nvPr/>
        </p:nvSpPr>
        <p:spPr>
          <a:xfrm>
            <a:off x="4723199" y="3507512"/>
            <a:ext cx="515930" cy="369332"/>
          </a:xfrm>
          <a:prstGeom prst="rect">
            <a:avLst/>
          </a:prstGeom>
          <a:noFill/>
        </p:spPr>
        <p:txBody>
          <a:bodyPr wrap="square" rtlCol="0">
            <a:spAutoFit/>
          </a:bodyPr>
          <a:lstStyle/>
          <a:p>
            <a:pPr algn="ctr"/>
            <a:r>
              <a:rPr kumimoji="1" lang="en-US" altLang="zh-CN" dirty="0" smtClean="0"/>
              <a:t>K2</a:t>
            </a:r>
            <a:endParaRPr kumimoji="1" lang="zh-CN" altLang="en-US" dirty="0"/>
          </a:p>
        </p:txBody>
      </p:sp>
      <p:cxnSp>
        <p:nvCxnSpPr>
          <p:cNvPr id="45" name="直线箭头连接符 44"/>
          <p:cNvCxnSpPr/>
          <p:nvPr/>
        </p:nvCxnSpPr>
        <p:spPr>
          <a:xfrm flipH="1">
            <a:off x="4350944" y="3948059"/>
            <a:ext cx="385569" cy="65956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6" name="立方体 45"/>
          <p:cNvSpPr/>
          <p:nvPr/>
        </p:nvSpPr>
        <p:spPr>
          <a:xfrm>
            <a:off x="4141832" y="4607442"/>
            <a:ext cx="418221" cy="1175519"/>
          </a:xfrm>
          <a:prstGeom prst="cub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49" name="直线连接符 48"/>
          <p:cNvCxnSpPr/>
          <p:nvPr/>
        </p:nvCxnSpPr>
        <p:spPr>
          <a:xfrm flipV="1">
            <a:off x="10681704" y="4473707"/>
            <a:ext cx="344582" cy="34303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0" name="直线连接符 49"/>
          <p:cNvCxnSpPr/>
          <p:nvPr/>
        </p:nvCxnSpPr>
        <p:spPr>
          <a:xfrm flipV="1">
            <a:off x="11036719" y="4470503"/>
            <a:ext cx="348693" cy="34624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1" name="直线连接符 50"/>
          <p:cNvCxnSpPr/>
          <p:nvPr/>
        </p:nvCxnSpPr>
        <p:spPr>
          <a:xfrm flipV="1">
            <a:off x="10564369" y="4573983"/>
            <a:ext cx="1072195" cy="809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3" name="直线连接符 52"/>
          <p:cNvCxnSpPr/>
          <p:nvPr/>
        </p:nvCxnSpPr>
        <p:spPr>
          <a:xfrm flipV="1">
            <a:off x="10449732" y="4684207"/>
            <a:ext cx="1072195" cy="809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 name="直线箭头连接符 3"/>
          <p:cNvCxnSpPr>
            <a:endCxn id="31" idx="0"/>
          </p:cNvCxnSpPr>
          <p:nvPr/>
        </p:nvCxnSpPr>
        <p:spPr>
          <a:xfrm>
            <a:off x="2842054" y="2499177"/>
            <a:ext cx="345989" cy="83714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线箭头连接符 64"/>
          <p:cNvCxnSpPr>
            <a:endCxn id="31" idx="0"/>
          </p:cNvCxnSpPr>
          <p:nvPr/>
        </p:nvCxnSpPr>
        <p:spPr>
          <a:xfrm flipH="1">
            <a:off x="3188043" y="2500997"/>
            <a:ext cx="457225" cy="8353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线箭头连接符 65"/>
          <p:cNvCxnSpPr>
            <a:endCxn id="40" idx="1"/>
          </p:cNvCxnSpPr>
          <p:nvPr/>
        </p:nvCxnSpPr>
        <p:spPr>
          <a:xfrm>
            <a:off x="3676822" y="2516735"/>
            <a:ext cx="1059691" cy="92454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线箭头连接符 66"/>
          <p:cNvCxnSpPr>
            <a:endCxn id="40" idx="1"/>
          </p:cNvCxnSpPr>
          <p:nvPr/>
        </p:nvCxnSpPr>
        <p:spPr>
          <a:xfrm>
            <a:off x="2842054" y="2495039"/>
            <a:ext cx="1894459" cy="9462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立方体 71"/>
          <p:cNvSpPr/>
          <p:nvPr/>
        </p:nvSpPr>
        <p:spPr>
          <a:xfrm>
            <a:off x="6886147" y="5169342"/>
            <a:ext cx="1408670" cy="1408670"/>
          </a:xfrm>
          <a:prstGeom prst="cube">
            <a:avLst/>
          </a:prstGeom>
          <a:ln>
            <a:solidFill>
              <a:schemeClr val="tx1"/>
            </a:solidFill>
          </a:ln>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73" name="文本框 72"/>
          <p:cNvSpPr txBox="1"/>
          <p:nvPr/>
        </p:nvSpPr>
        <p:spPr>
          <a:xfrm>
            <a:off x="6865778" y="5743018"/>
            <a:ext cx="1199976" cy="646331"/>
          </a:xfrm>
          <a:prstGeom prst="rect">
            <a:avLst/>
          </a:prstGeom>
          <a:noFill/>
        </p:spPr>
        <p:txBody>
          <a:bodyPr wrap="square" rtlCol="0">
            <a:spAutoFit/>
          </a:bodyPr>
          <a:lstStyle/>
          <a:p>
            <a:r>
              <a:rPr kumimoji="1" lang="en-US" altLang="zh-CN" smtClean="0"/>
              <a:t>Sub-Cuboid1</a:t>
            </a:r>
            <a:endParaRPr kumimoji="1" lang="zh-CN" altLang="en-US" dirty="0"/>
          </a:p>
        </p:txBody>
      </p:sp>
      <p:cxnSp>
        <p:nvCxnSpPr>
          <p:cNvPr id="74" name="直线连接符 73"/>
          <p:cNvCxnSpPr/>
          <p:nvPr/>
        </p:nvCxnSpPr>
        <p:spPr>
          <a:xfrm flipV="1">
            <a:off x="7245900" y="5169343"/>
            <a:ext cx="344582" cy="34303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直线连接符 74"/>
          <p:cNvCxnSpPr/>
          <p:nvPr/>
        </p:nvCxnSpPr>
        <p:spPr>
          <a:xfrm flipV="1">
            <a:off x="7600915" y="5166139"/>
            <a:ext cx="348693" cy="34624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直线连接符 75"/>
          <p:cNvCxnSpPr/>
          <p:nvPr/>
        </p:nvCxnSpPr>
        <p:spPr>
          <a:xfrm flipV="1">
            <a:off x="7128565" y="5269619"/>
            <a:ext cx="1072195" cy="809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直线连接符 76"/>
          <p:cNvCxnSpPr/>
          <p:nvPr/>
        </p:nvCxnSpPr>
        <p:spPr>
          <a:xfrm flipV="1">
            <a:off x="7013928" y="5379843"/>
            <a:ext cx="1072195" cy="809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直线箭头连接符 55"/>
          <p:cNvCxnSpPr/>
          <p:nvPr/>
        </p:nvCxnSpPr>
        <p:spPr>
          <a:xfrm flipV="1">
            <a:off x="3636843" y="5319067"/>
            <a:ext cx="3618863" cy="739742"/>
          </a:xfrm>
          <a:prstGeom prst="straightConnector1">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55" name="直线箭头连接符 54"/>
          <p:cNvCxnSpPr/>
          <p:nvPr/>
        </p:nvCxnSpPr>
        <p:spPr>
          <a:xfrm>
            <a:off x="4491901" y="4678150"/>
            <a:ext cx="2857862" cy="572058"/>
          </a:xfrm>
          <a:prstGeom prst="straightConnector1">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78" name="椭圆 77"/>
          <p:cNvSpPr/>
          <p:nvPr/>
        </p:nvSpPr>
        <p:spPr>
          <a:xfrm>
            <a:off x="8708221" y="3413885"/>
            <a:ext cx="691978" cy="71669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9" name="文本框 78"/>
          <p:cNvSpPr txBox="1"/>
          <p:nvPr/>
        </p:nvSpPr>
        <p:spPr>
          <a:xfrm>
            <a:off x="8796245" y="3585073"/>
            <a:ext cx="515930" cy="369332"/>
          </a:xfrm>
          <a:prstGeom prst="rect">
            <a:avLst/>
          </a:prstGeom>
          <a:noFill/>
        </p:spPr>
        <p:txBody>
          <a:bodyPr wrap="square" rtlCol="0">
            <a:spAutoFit/>
          </a:bodyPr>
          <a:lstStyle/>
          <a:p>
            <a:pPr algn="ctr"/>
            <a:r>
              <a:rPr kumimoji="1" lang="en-US" altLang="zh-CN" dirty="0" err="1" smtClean="0"/>
              <a:t>Kk</a:t>
            </a:r>
            <a:endParaRPr kumimoji="1" lang="en-US" altLang="zh-CN" dirty="0" smtClean="0"/>
          </a:p>
        </p:txBody>
      </p:sp>
      <p:sp>
        <p:nvSpPr>
          <p:cNvPr id="80" name="立方体 79"/>
          <p:cNvSpPr/>
          <p:nvPr/>
        </p:nvSpPr>
        <p:spPr>
          <a:xfrm>
            <a:off x="7276433" y="3381558"/>
            <a:ext cx="418221" cy="1175519"/>
          </a:xfrm>
          <a:prstGeom prst="cub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81" name="直线箭头连接符 80"/>
          <p:cNvCxnSpPr>
            <a:stCxn id="78" idx="2"/>
          </p:cNvCxnSpPr>
          <p:nvPr/>
        </p:nvCxnSpPr>
        <p:spPr>
          <a:xfrm flipH="1" flipV="1">
            <a:off x="7664662" y="3507512"/>
            <a:ext cx="1043559" cy="264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p:cNvCxnSpPr>
            <a:endCxn id="35" idx="1"/>
          </p:cNvCxnSpPr>
          <p:nvPr/>
        </p:nvCxnSpPr>
        <p:spPr>
          <a:xfrm flipV="1">
            <a:off x="8186441" y="5368451"/>
            <a:ext cx="2135510" cy="50522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6" name="立方体 85"/>
          <p:cNvSpPr/>
          <p:nvPr/>
        </p:nvSpPr>
        <p:spPr>
          <a:xfrm>
            <a:off x="10108039" y="2580654"/>
            <a:ext cx="1408670" cy="1408670"/>
          </a:xfrm>
          <a:prstGeom prst="cube">
            <a:avLst/>
          </a:prstGeom>
          <a:ln>
            <a:solidFill>
              <a:schemeClr val="tx1"/>
            </a:solidFill>
          </a:ln>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87" name="文本框 86"/>
          <p:cNvSpPr txBox="1"/>
          <p:nvPr/>
        </p:nvSpPr>
        <p:spPr>
          <a:xfrm>
            <a:off x="10087670" y="3154330"/>
            <a:ext cx="1199976" cy="646331"/>
          </a:xfrm>
          <a:prstGeom prst="rect">
            <a:avLst/>
          </a:prstGeom>
          <a:noFill/>
        </p:spPr>
        <p:txBody>
          <a:bodyPr wrap="square" rtlCol="0">
            <a:spAutoFit/>
          </a:bodyPr>
          <a:lstStyle/>
          <a:p>
            <a:r>
              <a:rPr kumimoji="1" lang="en-US" altLang="zh-CN" dirty="0" smtClean="0"/>
              <a:t>Sub-</a:t>
            </a:r>
            <a:r>
              <a:rPr kumimoji="1" lang="en-US" altLang="zh-CN" dirty="0" err="1" smtClean="0"/>
              <a:t>Cuboidk</a:t>
            </a:r>
            <a:endParaRPr kumimoji="1" lang="zh-CN" altLang="en-US" dirty="0"/>
          </a:p>
        </p:txBody>
      </p:sp>
      <p:cxnSp>
        <p:nvCxnSpPr>
          <p:cNvPr id="88" name="直线连接符 87"/>
          <p:cNvCxnSpPr/>
          <p:nvPr/>
        </p:nvCxnSpPr>
        <p:spPr>
          <a:xfrm flipV="1">
            <a:off x="10467792" y="2580655"/>
            <a:ext cx="344582" cy="34303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直线连接符 94"/>
          <p:cNvCxnSpPr/>
          <p:nvPr/>
        </p:nvCxnSpPr>
        <p:spPr>
          <a:xfrm flipV="1">
            <a:off x="10822807" y="2577451"/>
            <a:ext cx="348693" cy="34624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直线连接符 95"/>
          <p:cNvCxnSpPr/>
          <p:nvPr/>
        </p:nvCxnSpPr>
        <p:spPr>
          <a:xfrm flipV="1">
            <a:off x="10350457" y="2680931"/>
            <a:ext cx="1072195" cy="809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直线连接符 96"/>
          <p:cNvCxnSpPr/>
          <p:nvPr/>
        </p:nvCxnSpPr>
        <p:spPr>
          <a:xfrm flipV="1">
            <a:off x="10235820" y="2791155"/>
            <a:ext cx="1072195" cy="809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直线箭头连接符 97"/>
          <p:cNvCxnSpPr>
            <a:stCxn id="80" idx="0"/>
          </p:cNvCxnSpPr>
          <p:nvPr/>
        </p:nvCxnSpPr>
        <p:spPr>
          <a:xfrm flipV="1">
            <a:off x="7537821" y="2625131"/>
            <a:ext cx="3026548" cy="756427"/>
          </a:xfrm>
          <a:prstGeom prst="straightConnector1">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99" name="直线箭头连接符 98"/>
          <p:cNvCxnSpPr>
            <a:stCxn id="86" idx="3"/>
            <a:endCxn id="34" idx="0"/>
          </p:cNvCxnSpPr>
          <p:nvPr/>
        </p:nvCxnSpPr>
        <p:spPr>
          <a:xfrm>
            <a:off x="10636290" y="3989324"/>
            <a:ext cx="566080" cy="48438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线箭头连接符 99"/>
          <p:cNvCxnSpPr>
            <a:endCxn id="78" idx="1"/>
          </p:cNvCxnSpPr>
          <p:nvPr/>
        </p:nvCxnSpPr>
        <p:spPr>
          <a:xfrm>
            <a:off x="6696190" y="2516735"/>
            <a:ext cx="2113369" cy="1002107"/>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407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Microsoft YaHei" charset="-122"/>
                <a:ea typeface="Microsoft YaHei" charset="-122"/>
                <a:cs typeface="Microsoft YaHei" charset="-122"/>
              </a:rPr>
              <a:t>Our approach</a:t>
            </a:r>
            <a:br>
              <a:rPr kumimoji="1" lang="en-US" altLang="zh-CN" dirty="0" smtClean="0">
                <a:latin typeface="Microsoft YaHei" charset="-122"/>
                <a:ea typeface="Microsoft YaHei" charset="-122"/>
                <a:cs typeface="Microsoft YaHei" charset="-122"/>
              </a:rPr>
            </a:br>
            <a:r>
              <a:rPr kumimoji="1" lang="en-US" altLang="zh-CN" dirty="0" smtClean="0">
                <a:latin typeface="Microsoft YaHei" charset="-122"/>
                <a:ea typeface="Microsoft YaHei" charset="-122"/>
                <a:cs typeface="Microsoft YaHei" charset="-122"/>
              </a:rPr>
              <a:t>From-cuboid-to-cuboid calculation</a:t>
            </a:r>
            <a:endParaRPr kumimoji="1" lang="zh-CN" altLang="en-US" dirty="0">
              <a:latin typeface="Microsoft YaHei" charset="-122"/>
              <a:ea typeface="Microsoft YaHei" charset="-122"/>
              <a:cs typeface="Microsoft YaHei" charset="-122"/>
            </a:endParaRPr>
          </a:p>
        </p:txBody>
      </p:sp>
      <p:sp>
        <p:nvSpPr>
          <p:cNvPr id="9" name="立方体 8"/>
          <p:cNvSpPr/>
          <p:nvPr/>
        </p:nvSpPr>
        <p:spPr>
          <a:xfrm>
            <a:off x="4341342" y="3410465"/>
            <a:ext cx="477793" cy="486032"/>
          </a:xfrm>
          <a:prstGeom prst="cube">
            <a:avLst>
              <a:gd name="adj" fmla="val 22510"/>
            </a:avLst>
          </a:prstGeom>
          <a:effectLst>
            <a:glow rad="127000">
              <a:srgbClr val="FF0000">
                <a:alpha val="50000"/>
              </a:srgb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graphicFrame>
        <p:nvGraphicFramePr>
          <p:cNvPr id="17" name="表格 16"/>
          <p:cNvGraphicFramePr>
            <a:graphicFrameLocks noGrp="1"/>
          </p:cNvGraphicFramePr>
          <p:nvPr>
            <p:extLst>
              <p:ext uri="{D42A27DB-BD31-4B8C-83A1-F6EECF244321}">
                <p14:modId xmlns:p14="http://schemas.microsoft.com/office/powerpoint/2010/main" val="616675048"/>
              </p:ext>
            </p:extLst>
          </p:nvPr>
        </p:nvGraphicFramePr>
        <p:xfrm>
          <a:off x="2229708" y="2128337"/>
          <a:ext cx="8128000" cy="370840"/>
        </p:xfrm>
        <a:graphic>
          <a:graphicData uri="http://schemas.openxmlformats.org/drawingml/2006/table">
            <a:tbl>
              <a:tblPr>
                <a:tableStyleId>{FABFCF23-3B69-468F-B69F-88F6DE6A72F2}</a:tableStyleId>
              </a:tblPr>
              <a:tblGrid>
                <a:gridCol w="8128000"/>
              </a:tblGrid>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8" name="文本框 17"/>
          <p:cNvSpPr txBox="1"/>
          <p:nvPr/>
        </p:nvSpPr>
        <p:spPr>
          <a:xfrm>
            <a:off x="950026" y="2128337"/>
            <a:ext cx="1068779" cy="370840"/>
          </a:xfrm>
          <a:prstGeom prst="rect">
            <a:avLst/>
          </a:prstGeom>
          <a:noFill/>
        </p:spPr>
        <p:txBody>
          <a:bodyPr wrap="square" rtlCol="0">
            <a:spAutoFit/>
          </a:bodyPr>
          <a:lstStyle/>
          <a:p>
            <a:r>
              <a:rPr kumimoji="1" lang="en-US" altLang="zh-CN" dirty="0" smtClean="0"/>
              <a:t>Dataset</a:t>
            </a:r>
            <a:endParaRPr kumimoji="1" lang="zh-CN" altLang="en-US" dirty="0"/>
          </a:p>
        </p:txBody>
      </p:sp>
      <p:sp>
        <p:nvSpPr>
          <p:cNvPr id="24" name="文本框 23"/>
          <p:cNvSpPr txBox="1"/>
          <p:nvPr/>
        </p:nvSpPr>
        <p:spPr>
          <a:xfrm>
            <a:off x="4341342" y="2706130"/>
            <a:ext cx="1849393" cy="369332"/>
          </a:xfrm>
          <a:prstGeom prst="rect">
            <a:avLst/>
          </a:prstGeom>
          <a:noFill/>
        </p:spPr>
        <p:txBody>
          <a:bodyPr wrap="square" rtlCol="0">
            <a:spAutoFit/>
          </a:bodyPr>
          <a:lstStyle/>
          <a:p>
            <a:r>
              <a:rPr kumimoji="1" lang="en-US" altLang="zh-CN" smtClean="0"/>
              <a:t>Target cuboid</a:t>
            </a:r>
            <a:endParaRPr kumimoji="1" lang="zh-CN" altLang="en-US" dirty="0"/>
          </a:p>
        </p:txBody>
      </p:sp>
    </p:spTree>
    <p:extLst>
      <p:ext uri="{BB962C8B-B14F-4D97-AF65-F5344CB8AC3E}">
        <p14:creationId xmlns:p14="http://schemas.microsoft.com/office/powerpoint/2010/main" val="19252591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Microsoft YaHei" charset="-122"/>
                <a:ea typeface="Microsoft YaHei" charset="-122"/>
                <a:cs typeface="Microsoft YaHei" charset="-122"/>
              </a:rPr>
              <a:t>Our approach</a:t>
            </a:r>
            <a:br>
              <a:rPr kumimoji="1" lang="en-US" altLang="zh-CN" dirty="0" smtClean="0">
                <a:latin typeface="Microsoft YaHei" charset="-122"/>
                <a:ea typeface="Microsoft YaHei" charset="-122"/>
                <a:cs typeface="Microsoft YaHei" charset="-122"/>
              </a:rPr>
            </a:br>
            <a:r>
              <a:rPr kumimoji="1" lang="en-US" altLang="zh-CN" dirty="0" smtClean="0">
                <a:latin typeface="Microsoft YaHei" charset="-122"/>
                <a:ea typeface="Microsoft YaHei" charset="-122"/>
                <a:cs typeface="Microsoft YaHei" charset="-122"/>
              </a:rPr>
              <a:t>From-cuboid-to-cuboid calculation</a:t>
            </a:r>
            <a:endParaRPr kumimoji="1" lang="zh-CN" altLang="en-US" dirty="0">
              <a:latin typeface="Microsoft YaHei" charset="-122"/>
              <a:ea typeface="Microsoft YaHei" charset="-122"/>
              <a:cs typeface="Microsoft YaHei" charset="-122"/>
            </a:endParaRPr>
          </a:p>
        </p:txBody>
      </p:sp>
      <p:sp>
        <p:nvSpPr>
          <p:cNvPr id="9" name="立方体 8"/>
          <p:cNvSpPr/>
          <p:nvPr/>
        </p:nvSpPr>
        <p:spPr>
          <a:xfrm>
            <a:off x="4341342" y="3410465"/>
            <a:ext cx="477793" cy="486032"/>
          </a:xfrm>
          <a:prstGeom prst="cube">
            <a:avLst>
              <a:gd name="adj" fmla="val 22510"/>
            </a:avLst>
          </a:prstGeom>
          <a:effectLst>
            <a:glow rad="127000">
              <a:srgbClr val="FF0000">
                <a:alpha val="50000"/>
              </a:srgb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graphicFrame>
        <p:nvGraphicFramePr>
          <p:cNvPr id="17" name="表格 16"/>
          <p:cNvGraphicFramePr>
            <a:graphicFrameLocks noGrp="1"/>
          </p:cNvGraphicFramePr>
          <p:nvPr>
            <p:extLst>
              <p:ext uri="{D42A27DB-BD31-4B8C-83A1-F6EECF244321}">
                <p14:modId xmlns:p14="http://schemas.microsoft.com/office/powerpoint/2010/main" val="616675048"/>
              </p:ext>
            </p:extLst>
          </p:nvPr>
        </p:nvGraphicFramePr>
        <p:xfrm>
          <a:off x="2229708" y="2128337"/>
          <a:ext cx="8128000" cy="370840"/>
        </p:xfrm>
        <a:graphic>
          <a:graphicData uri="http://schemas.openxmlformats.org/drawingml/2006/table">
            <a:tbl>
              <a:tblPr>
                <a:tableStyleId>{FABFCF23-3B69-468F-B69F-88F6DE6A72F2}</a:tableStyleId>
              </a:tblPr>
              <a:tblGrid>
                <a:gridCol w="8128000"/>
              </a:tblGrid>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8" name="文本框 17"/>
          <p:cNvSpPr txBox="1"/>
          <p:nvPr/>
        </p:nvSpPr>
        <p:spPr>
          <a:xfrm>
            <a:off x="950026" y="2128337"/>
            <a:ext cx="1068779" cy="370840"/>
          </a:xfrm>
          <a:prstGeom prst="rect">
            <a:avLst/>
          </a:prstGeom>
          <a:noFill/>
        </p:spPr>
        <p:txBody>
          <a:bodyPr wrap="square" rtlCol="0">
            <a:spAutoFit/>
          </a:bodyPr>
          <a:lstStyle/>
          <a:p>
            <a:r>
              <a:rPr kumimoji="1" lang="en-US" altLang="zh-CN" dirty="0" smtClean="0"/>
              <a:t>Dataset</a:t>
            </a:r>
            <a:endParaRPr kumimoji="1" lang="zh-CN" altLang="en-US" dirty="0"/>
          </a:p>
        </p:txBody>
      </p:sp>
      <p:cxnSp>
        <p:nvCxnSpPr>
          <p:cNvPr id="20" name="直线箭头连接符 19"/>
          <p:cNvCxnSpPr/>
          <p:nvPr/>
        </p:nvCxnSpPr>
        <p:spPr>
          <a:xfrm>
            <a:off x="3682314" y="2499177"/>
            <a:ext cx="725959" cy="9112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文本框 2"/>
          <p:cNvSpPr txBox="1"/>
          <p:nvPr/>
        </p:nvSpPr>
        <p:spPr>
          <a:xfrm>
            <a:off x="4992129" y="2645032"/>
            <a:ext cx="252077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zh-CN" dirty="0" smtClean="0"/>
              <a:t>Too long time taken!</a:t>
            </a:r>
            <a:endParaRPr kumimoji="1" lang="zh-CN" altLang="en-US" dirty="0"/>
          </a:p>
        </p:txBody>
      </p:sp>
      <p:cxnSp>
        <p:nvCxnSpPr>
          <p:cNvPr id="6" name="直线箭头连接符 5"/>
          <p:cNvCxnSpPr/>
          <p:nvPr/>
        </p:nvCxnSpPr>
        <p:spPr>
          <a:xfrm flipH="1">
            <a:off x="4178129" y="3014364"/>
            <a:ext cx="814001" cy="7063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2" name="乘 21"/>
          <p:cNvSpPr/>
          <p:nvPr/>
        </p:nvSpPr>
        <p:spPr>
          <a:xfrm>
            <a:off x="3883110" y="2706130"/>
            <a:ext cx="642551" cy="68374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207748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Microsoft YaHei" charset="-122"/>
                <a:ea typeface="Microsoft YaHei" charset="-122"/>
                <a:cs typeface="Microsoft YaHei" charset="-122"/>
              </a:rPr>
              <a:t>Content</a:t>
            </a:r>
            <a:endParaRPr kumimoji="1" lang="zh-CN" altLang="en-US" dirty="0">
              <a:latin typeface="Microsoft YaHei" charset="-122"/>
              <a:ea typeface="Microsoft YaHei" charset="-122"/>
              <a:cs typeface="Microsoft YaHei" charset="-122"/>
            </a:endParaRPr>
          </a:p>
        </p:txBody>
      </p:sp>
      <p:sp>
        <p:nvSpPr>
          <p:cNvPr id="5" name="内容占位符 4"/>
          <p:cNvSpPr>
            <a:spLocks noGrp="1"/>
          </p:cNvSpPr>
          <p:nvPr>
            <p:ph idx="1"/>
          </p:nvPr>
        </p:nvSpPr>
        <p:spPr>
          <a:xfrm>
            <a:off x="2589212" y="2133600"/>
            <a:ext cx="8915400" cy="4724400"/>
          </a:xfrm>
        </p:spPr>
        <p:txBody>
          <a:bodyPr/>
          <a:lstStyle/>
          <a:p>
            <a:r>
              <a:rPr lang="en-US" altLang="zh-CN" dirty="0" smtClean="0"/>
              <a:t>Background</a:t>
            </a:r>
          </a:p>
          <a:p>
            <a:r>
              <a:rPr lang="en-US" altLang="zh-CN" dirty="0" smtClean="0"/>
              <a:t>Algorithm introduction</a:t>
            </a:r>
          </a:p>
          <a:p>
            <a:r>
              <a:rPr lang="en-US" altLang="zh-CN" dirty="0" smtClean="0"/>
              <a:t>Experiment</a:t>
            </a:r>
          </a:p>
          <a:p>
            <a:r>
              <a:rPr lang="en-US" altLang="zh-CN" dirty="0" smtClean="0"/>
              <a:t>Future work</a:t>
            </a:r>
            <a:endParaRPr lang="en-US" altLang="zh-CN" dirty="0"/>
          </a:p>
        </p:txBody>
      </p:sp>
    </p:spTree>
    <p:extLst>
      <p:ext uri="{BB962C8B-B14F-4D97-AF65-F5344CB8AC3E}">
        <p14:creationId xmlns:p14="http://schemas.microsoft.com/office/powerpoint/2010/main" val="14738790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Microsoft YaHei" charset="-122"/>
                <a:ea typeface="Microsoft YaHei" charset="-122"/>
                <a:cs typeface="Microsoft YaHei" charset="-122"/>
              </a:rPr>
              <a:t>Our approach</a:t>
            </a:r>
            <a:br>
              <a:rPr kumimoji="1" lang="en-US" altLang="zh-CN" dirty="0" smtClean="0">
                <a:latin typeface="Microsoft YaHei" charset="-122"/>
                <a:ea typeface="Microsoft YaHei" charset="-122"/>
                <a:cs typeface="Microsoft YaHei" charset="-122"/>
              </a:rPr>
            </a:br>
            <a:r>
              <a:rPr kumimoji="1" lang="en-US" altLang="zh-CN" dirty="0" smtClean="0">
                <a:latin typeface="Microsoft YaHei" charset="-122"/>
                <a:ea typeface="Microsoft YaHei" charset="-122"/>
                <a:cs typeface="Microsoft YaHei" charset="-122"/>
              </a:rPr>
              <a:t>From-cuboid-to-cuboid calculation</a:t>
            </a:r>
            <a:endParaRPr kumimoji="1" lang="zh-CN" altLang="en-US" dirty="0">
              <a:latin typeface="Microsoft YaHei" charset="-122"/>
              <a:ea typeface="Microsoft YaHei" charset="-122"/>
              <a:cs typeface="Microsoft YaHei" charset="-122"/>
            </a:endParaRPr>
          </a:p>
        </p:txBody>
      </p:sp>
      <p:sp>
        <p:nvSpPr>
          <p:cNvPr id="4" name="立方体 3"/>
          <p:cNvSpPr/>
          <p:nvPr/>
        </p:nvSpPr>
        <p:spPr>
          <a:xfrm>
            <a:off x="2953265" y="4621427"/>
            <a:ext cx="1865870" cy="1816443"/>
          </a:xfrm>
          <a:prstGeom prst="cub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7" name="立方体 6"/>
          <p:cNvSpPr/>
          <p:nvPr/>
        </p:nvSpPr>
        <p:spPr>
          <a:xfrm>
            <a:off x="7208110" y="4621427"/>
            <a:ext cx="823783" cy="1816443"/>
          </a:xfrm>
          <a:prstGeom prst="cube">
            <a:avLst>
              <a:gd name="adj" fmla="val 5413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8" name="立方体 7"/>
          <p:cNvSpPr/>
          <p:nvPr/>
        </p:nvSpPr>
        <p:spPr>
          <a:xfrm>
            <a:off x="7208110" y="3064476"/>
            <a:ext cx="823783" cy="832021"/>
          </a:xfrm>
          <a:prstGeom prst="cube">
            <a:avLst>
              <a:gd name="adj" fmla="val 5413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9" name="立方体 8"/>
          <p:cNvSpPr/>
          <p:nvPr/>
        </p:nvSpPr>
        <p:spPr>
          <a:xfrm>
            <a:off x="4341342" y="3410465"/>
            <a:ext cx="477793" cy="486032"/>
          </a:xfrm>
          <a:prstGeom prst="cube">
            <a:avLst>
              <a:gd name="adj" fmla="val 22510"/>
            </a:avLst>
          </a:prstGeom>
          <a:effectLst>
            <a:glow rad="127000">
              <a:srgbClr val="FF0000">
                <a:alpha val="50000"/>
              </a:srgb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11" name="直线箭头连接符 10"/>
          <p:cNvCxnSpPr>
            <a:stCxn id="4" idx="5"/>
          </p:cNvCxnSpPr>
          <p:nvPr/>
        </p:nvCxnSpPr>
        <p:spPr>
          <a:xfrm flipV="1">
            <a:off x="4819135" y="5301049"/>
            <a:ext cx="2388975" cy="15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线箭头连接符 12"/>
          <p:cNvCxnSpPr/>
          <p:nvPr/>
        </p:nvCxnSpPr>
        <p:spPr>
          <a:xfrm flipH="1">
            <a:off x="4823257" y="3653481"/>
            <a:ext cx="238485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线箭头连接符 15"/>
          <p:cNvCxnSpPr/>
          <p:nvPr/>
        </p:nvCxnSpPr>
        <p:spPr>
          <a:xfrm flipV="1">
            <a:off x="7512908" y="3896497"/>
            <a:ext cx="0" cy="8484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7" name="表格 16"/>
          <p:cNvGraphicFramePr>
            <a:graphicFrameLocks noGrp="1"/>
          </p:cNvGraphicFramePr>
          <p:nvPr>
            <p:extLst>
              <p:ext uri="{D42A27DB-BD31-4B8C-83A1-F6EECF244321}">
                <p14:modId xmlns:p14="http://schemas.microsoft.com/office/powerpoint/2010/main" val="616675048"/>
              </p:ext>
            </p:extLst>
          </p:nvPr>
        </p:nvGraphicFramePr>
        <p:xfrm>
          <a:off x="2229708" y="2128337"/>
          <a:ext cx="8128000" cy="370840"/>
        </p:xfrm>
        <a:graphic>
          <a:graphicData uri="http://schemas.openxmlformats.org/drawingml/2006/table">
            <a:tbl>
              <a:tblPr>
                <a:tableStyleId>{FABFCF23-3B69-468F-B69F-88F6DE6A72F2}</a:tableStyleId>
              </a:tblPr>
              <a:tblGrid>
                <a:gridCol w="8128000"/>
              </a:tblGrid>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8" name="文本框 17"/>
          <p:cNvSpPr txBox="1"/>
          <p:nvPr/>
        </p:nvSpPr>
        <p:spPr>
          <a:xfrm>
            <a:off x="950026" y="2128337"/>
            <a:ext cx="1068779" cy="370840"/>
          </a:xfrm>
          <a:prstGeom prst="rect">
            <a:avLst/>
          </a:prstGeom>
          <a:noFill/>
        </p:spPr>
        <p:txBody>
          <a:bodyPr wrap="square" rtlCol="0">
            <a:spAutoFit/>
          </a:bodyPr>
          <a:lstStyle/>
          <a:p>
            <a:r>
              <a:rPr kumimoji="1" lang="en-US" altLang="zh-CN" dirty="0" smtClean="0"/>
              <a:t>Dataset</a:t>
            </a:r>
            <a:endParaRPr kumimoji="1" lang="zh-CN" altLang="en-US" dirty="0"/>
          </a:p>
        </p:txBody>
      </p:sp>
      <p:cxnSp>
        <p:nvCxnSpPr>
          <p:cNvPr id="20" name="直线箭头连接符 19"/>
          <p:cNvCxnSpPr/>
          <p:nvPr/>
        </p:nvCxnSpPr>
        <p:spPr>
          <a:xfrm>
            <a:off x="3682314" y="2499177"/>
            <a:ext cx="0" cy="21222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文本框 22"/>
          <p:cNvSpPr txBox="1"/>
          <p:nvPr/>
        </p:nvSpPr>
        <p:spPr>
          <a:xfrm>
            <a:off x="2953265" y="5600352"/>
            <a:ext cx="1423087" cy="369332"/>
          </a:xfrm>
          <a:prstGeom prst="rect">
            <a:avLst/>
          </a:prstGeom>
          <a:noFill/>
        </p:spPr>
        <p:txBody>
          <a:bodyPr wrap="square" rtlCol="0">
            <a:spAutoFit/>
          </a:bodyPr>
          <a:lstStyle/>
          <a:p>
            <a:r>
              <a:rPr kumimoji="1" lang="en-US" altLang="zh-CN" dirty="0" smtClean="0"/>
              <a:t>(</a:t>
            </a:r>
            <a:r>
              <a:rPr kumimoji="1" lang="en-US" altLang="zh-CN" smtClean="0"/>
              <a:t>X, Y, Z)</a:t>
            </a:r>
            <a:endParaRPr kumimoji="1" lang="zh-CN" altLang="en-US" dirty="0"/>
          </a:p>
        </p:txBody>
      </p:sp>
      <p:sp>
        <p:nvSpPr>
          <p:cNvPr id="24" name="文本框 23"/>
          <p:cNvSpPr txBox="1"/>
          <p:nvPr/>
        </p:nvSpPr>
        <p:spPr>
          <a:xfrm>
            <a:off x="4341342" y="2706130"/>
            <a:ext cx="1849393" cy="369332"/>
          </a:xfrm>
          <a:prstGeom prst="rect">
            <a:avLst/>
          </a:prstGeom>
          <a:noFill/>
        </p:spPr>
        <p:txBody>
          <a:bodyPr wrap="square" rtlCol="0">
            <a:spAutoFit/>
          </a:bodyPr>
          <a:lstStyle/>
          <a:p>
            <a:r>
              <a:rPr kumimoji="1" lang="en-US" altLang="zh-CN" smtClean="0"/>
              <a:t>Target cuboid</a:t>
            </a:r>
            <a:endParaRPr kumimoji="1" lang="zh-CN" altLang="en-US" dirty="0"/>
          </a:p>
        </p:txBody>
      </p:sp>
      <p:sp>
        <p:nvSpPr>
          <p:cNvPr id="15" name="文本框 14"/>
          <p:cNvSpPr txBox="1"/>
          <p:nvPr/>
        </p:nvSpPr>
        <p:spPr>
          <a:xfrm>
            <a:off x="8173998" y="5231020"/>
            <a:ext cx="1423087" cy="369332"/>
          </a:xfrm>
          <a:prstGeom prst="rect">
            <a:avLst/>
          </a:prstGeom>
          <a:noFill/>
        </p:spPr>
        <p:txBody>
          <a:bodyPr wrap="square" rtlCol="0">
            <a:spAutoFit/>
          </a:bodyPr>
          <a:lstStyle/>
          <a:p>
            <a:r>
              <a:rPr kumimoji="1" lang="en-US" altLang="zh-CN" dirty="0" smtClean="0"/>
              <a:t>(X, Y, -)</a:t>
            </a:r>
            <a:endParaRPr kumimoji="1" lang="zh-CN" altLang="en-US" dirty="0"/>
          </a:p>
        </p:txBody>
      </p:sp>
      <p:sp>
        <p:nvSpPr>
          <p:cNvPr id="19" name="文本框 18"/>
          <p:cNvSpPr txBox="1"/>
          <p:nvPr/>
        </p:nvSpPr>
        <p:spPr>
          <a:xfrm>
            <a:off x="8225485" y="3311100"/>
            <a:ext cx="1423087" cy="369332"/>
          </a:xfrm>
          <a:prstGeom prst="rect">
            <a:avLst/>
          </a:prstGeom>
          <a:noFill/>
        </p:spPr>
        <p:txBody>
          <a:bodyPr wrap="square" rtlCol="0">
            <a:spAutoFit/>
          </a:bodyPr>
          <a:lstStyle/>
          <a:p>
            <a:r>
              <a:rPr kumimoji="1" lang="en-US" altLang="zh-CN" dirty="0" smtClean="0"/>
              <a:t>(X, -, -)</a:t>
            </a:r>
            <a:endParaRPr kumimoji="1" lang="zh-CN" altLang="en-US" dirty="0"/>
          </a:p>
        </p:txBody>
      </p:sp>
      <p:sp>
        <p:nvSpPr>
          <p:cNvPr id="21" name="文本框 20"/>
          <p:cNvSpPr txBox="1"/>
          <p:nvPr/>
        </p:nvSpPr>
        <p:spPr>
          <a:xfrm>
            <a:off x="4580238" y="4009080"/>
            <a:ext cx="1423087" cy="369332"/>
          </a:xfrm>
          <a:prstGeom prst="rect">
            <a:avLst/>
          </a:prstGeom>
          <a:noFill/>
        </p:spPr>
        <p:txBody>
          <a:bodyPr wrap="square" rtlCol="0">
            <a:spAutoFit/>
          </a:bodyPr>
          <a:lstStyle/>
          <a:p>
            <a:r>
              <a:rPr kumimoji="1" lang="en-US" altLang="zh-CN" dirty="0" smtClean="0"/>
              <a:t>(-, -, -)</a:t>
            </a:r>
            <a:endParaRPr kumimoji="1" lang="zh-CN" altLang="en-US" dirty="0"/>
          </a:p>
        </p:txBody>
      </p:sp>
      <p:sp>
        <p:nvSpPr>
          <p:cNvPr id="3" name="文本框 2"/>
          <p:cNvSpPr txBox="1"/>
          <p:nvPr/>
        </p:nvSpPr>
        <p:spPr>
          <a:xfrm>
            <a:off x="8425248" y="3896497"/>
            <a:ext cx="3722472" cy="923330"/>
          </a:xfrm>
          <a:prstGeom prst="rect">
            <a:avLst/>
          </a:prstGeom>
          <a:noFill/>
        </p:spPr>
        <p:txBody>
          <a:bodyPr wrap="square" rtlCol="0">
            <a:spAutoFit/>
          </a:bodyPr>
          <a:lstStyle/>
          <a:p>
            <a:r>
              <a:rPr kumimoji="1" lang="en-US" altLang="zh-CN" dirty="0" smtClean="0"/>
              <a:t>The cuboid calculated before can be used to calculate a </a:t>
            </a:r>
            <a:r>
              <a:rPr kumimoji="1" lang="en-US" altLang="zh-CN" smtClean="0"/>
              <a:t>“more-aggregated” cuboid</a:t>
            </a:r>
            <a:endParaRPr kumimoji="1" lang="zh-CN" altLang="en-US" dirty="0"/>
          </a:p>
        </p:txBody>
      </p:sp>
      <p:sp>
        <p:nvSpPr>
          <p:cNvPr id="5" name="矩形标注 4"/>
          <p:cNvSpPr/>
          <p:nvPr/>
        </p:nvSpPr>
        <p:spPr>
          <a:xfrm>
            <a:off x="10357708" y="2596012"/>
            <a:ext cx="1790012" cy="1084420"/>
          </a:xfrm>
          <a:prstGeom prst="wedgeRectCallout">
            <a:avLst>
              <a:gd name="adj1" fmla="val -85723"/>
              <a:gd name="adj2" fmla="val -57146"/>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zh-CN" altLang="en-US"/>
          </a:p>
        </p:txBody>
      </p:sp>
      <p:sp>
        <p:nvSpPr>
          <p:cNvPr id="6" name="文本框 5"/>
          <p:cNvSpPr txBox="1"/>
          <p:nvPr/>
        </p:nvSpPr>
        <p:spPr>
          <a:xfrm>
            <a:off x="10490886" y="2706130"/>
            <a:ext cx="1507525" cy="923330"/>
          </a:xfrm>
          <a:prstGeom prst="rect">
            <a:avLst/>
          </a:prstGeom>
          <a:noFill/>
        </p:spPr>
        <p:txBody>
          <a:bodyPr wrap="square" rtlCol="0">
            <a:spAutoFit/>
          </a:bodyPr>
          <a:lstStyle/>
          <a:p>
            <a:r>
              <a:rPr kumimoji="1" lang="en-US" altLang="zh-CN" dirty="0" smtClean="0"/>
              <a:t>Too many elements to handle</a:t>
            </a:r>
            <a:endParaRPr kumimoji="1" lang="zh-CN" altLang="en-US" dirty="0"/>
          </a:p>
        </p:txBody>
      </p:sp>
      <p:sp>
        <p:nvSpPr>
          <p:cNvPr id="22" name="矩形标注 21"/>
          <p:cNvSpPr/>
          <p:nvPr/>
        </p:nvSpPr>
        <p:spPr>
          <a:xfrm>
            <a:off x="769898" y="5529648"/>
            <a:ext cx="1790012" cy="1065884"/>
          </a:xfrm>
          <a:prstGeom prst="wedgeRectCallout">
            <a:avLst>
              <a:gd name="adj1" fmla="val 70979"/>
              <a:gd name="adj2" fmla="val -87288"/>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zh-CN" altLang="en-US"/>
          </a:p>
        </p:txBody>
      </p:sp>
      <p:sp>
        <p:nvSpPr>
          <p:cNvPr id="10" name="文本框 9"/>
          <p:cNvSpPr txBox="1"/>
          <p:nvPr/>
        </p:nvSpPr>
        <p:spPr>
          <a:xfrm>
            <a:off x="950026" y="5600352"/>
            <a:ext cx="1496612" cy="923330"/>
          </a:xfrm>
          <a:prstGeom prst="rect">
            <a:avLst/>
          </a:prstGeom>
          <a:noFill/>
        </p:spPr>
        <p:txBody>
          <a:bodyPr wrap="square" rtlCol="0">
            <a:spAutoFit/>
          </a:bodyPr>
          <a:lstStyle/>
          <a:p>
            <a:r>
              <a:rPr kumimoji="1" lang="en-US" altLang="zh-CN" dirty="0" smtClean="0"/>
              <a:t>Not so many cells to handle</a:t>
            </a:r>
            <a:endParaRPr kumimoji="1" lang="zh-CN" altLang="en-US" dirty="0"/>
          </a:p>
        </p:txBody>
      </p:sp>
    </p:spTree>
    <p:extLst>
      <p:ext uri="{BB962C8B-B14F-4D97-AF65-F5344CB8AC3E}">
        <p14:creationId xmlns:p14="http://schemas.microsoft.com/office/powerpoint/2010/main" val="7259439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Microsoft YaHei" charset="-122"/>
                <a:ea typeface="Microsoft YaHei" charset="-122"/>
                <a:cs typeface="Microsoft YaHei" charset="-122"/>
              </a:rPr>
              <a:t>Our approach</a:t>
            </a:r>
            <a:br>
              <a:rPr kumimoji="1" lang="en-US" altLang="zh-CN" dirty="0" smtClean="0">
                <a:latin typeface="Microsoft YaHei" charset="-122"/>
                <a:ea typeface="Microsoft YaHei" charset="-122"/>
                <a:cs typeface="Microsoft YaHei" charset="-122"/>
              </a:rPr>
            </a:br>
            <a:r>
              <a:rPr kumimoji="1" lang="en-US" altLang="zh-CN" dirty="0" smtClean="0">
                <a:latin typeface="Microsoft YaHei" charset="-122"/>
                <a:ea typeface="Microsoft YaHei" charset="-122"/>
                <a:cs typeface="Microsoft YaHei" charset="-122"/>
              </a:rPr>
              <a:t>From-cuboid-to-cuboid calculation</a:t>
            </a:r>
            <a:endParaRPr kumimoji="1" lang="zh-CN" altLang="en-US" dirty="0">
              <a:latin typeface="Microsoft YaHei" charset="-122"/>
              <a:ea typeface="Microsoft YaHei" charset="-122"/>
              <a:cs typeface="Microsoft YaHei" charset="-122"/>
            </a:endParaRPr>
          </a:p>
        </p:txBody>
      </p:sp>
      <p:sp>
        <p:nvSpPr>
          <p:cNvPr id="4" name="立方体 3"/>
          <p:cNvSpPr/>
          <p:nvPr/>
        </p:nvSpPr>
        <p:spPr>
          <a:xfrm>
            <a:off x="2953265" y="4621427"/>
            <a:ext cx="1865870" cy="1816443"/>
          </a:xfrm>
          <a:prstGeom prst="cub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7" name="立方体 6"/>
          <p:cNvSpPr/>
          <p:nvPr/>
        </p:nvSpPr>
        <p:spPr>
          <a:xfrm>
            <a:off x="7208110" y="4621427"/>
            <a:ext cx="823783" cy="1816443"/>
          </a:xfrm>
          <a:prstGeom prst="cube">
            <a:avLst>
              <a:gd name="adj" fmla="val 5413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8" name="立方体 7"/>
          <p:cNvSpPr/>
          <p:nvPr/>
        </p:nvSpPr>
        <p:spPr>
          <a:xfrm>
            <a:off x="7208110" y="3064476"/>
            <a:ext cx="823783" cy="832021"/>
          </a:xfrm>
          <a:prstGeom prst="cube">
            <a:avLst>
              <a:gd name="adj" fmla="val 5413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9" name="立方体 8"/>
          <p:cNvSpPr/>
          <p:nvPr/>
        </p:nvSpPr>
        <p:spPr>
          <a:xfrm>
            <a:off x="4341342" y="3410465"/>
            <a:ext cx="477793" cy="486032"/>
          </a:xfrm>
          <a:prstGeom prst="cube">
            <a:avLst>
              <a:gd name="adj" fmla="val 22510"/>
            </a:avLst>
          </a:prstGeom>
          <a:effectLst>
            <a:glow rad="127000">
              <a:srgbClr val="FF0000">
                <a:alpha val="50000"/>
              </a:srgb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11" name="直线箭头连接符 10"/>
          <p:cNvCxnSpPr>
            <a:stCxn id="4" idx="5"/>
          </p:cNvCxnSpPr>
          <p:nvPr/>
        </p:nvCxnSpPr>
        <p:spPr>
          <a:xfrm flipV="1">
            <a:off x="4819135" y="5301049"/>
            <a:ext cx="2388975" cy="15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线箭头连接符 12"/>
          <p:cNvCxnSpPr/>
          <p:nvPr/>
        </p:nvCxnSpPr>
        <p:spPr>
          <a:xfrm flipH="1">
            <a:off x="4823257" y="3653481"/>
            <a:ext cx="238485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线箭头连接符 15"/>
          <p:cNvCxnSpPr/>
          <p:nvPr/>
        </p:nvCxnSpPr>
        <p:spPr>
          <a:xfrm flipV="1">
            <a:off x="7512908" y="3896497"/>
            <a:ext cx="0" cy="8484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文本框 22"/>
          <p:cNvSpPr txBox="1"/>
          <p:nvPr/>
        </p:nvSpPr>
        <p:spPr>
          <a:xfrm>
            <a:off x="2953265" y="5442462"/>
            <a:ext cx="1423087" cy="646331"/>
          </a:xfrm>
          <a:prstGeom prst="rect">
            <a:avLst/>
          </a:prstGeom>
          <a:noFill/>
        </p:spPr>
        <p:txBody>
          <a:bodyPr wrap="square" rtlCol="0">
            <a:spAutoFit/>
          </a:bodyPr>
          <a:lstStyle/>
          <a:p>
            <a:r>
              <a:rPr kumimoji="1" lang="en-US" altLang="zh-CN" dirty="0" smtClean="0"/>
              <a:t>Begin</a:t>
            </a:r>
            <a:r>
              <a:rPr kumimoji="1" lang="zh-CN" altLang="en-US" dirty="0" smtClean="0"/>
              <a:t> </a:t>
            </a:r>
            <a:r>
              <a:rPr kumimoji="1" lang="en-US" altLang="zh-CN" dirty="0" smtClean="0"/>
              <a:t>from</a:t>
            </a:r>
            <a:r>
              <a:rPr kumimoji="1" lang="zh-CN" altLang="en-US" dirty="0" smtClean="0"/>
              <a:t> </a:t>
            </a:r>
            <a:r>
              <a:rPr kumimoji="1" lang="en-US" altLang="zh-CN" dirty="0" smtClean="0"/>
              <a:t>here</a:t>
            </a:r>
            <a:r>
              <a:rPr kumimoji="1" lang="en-US" altLang="zh-CN" dirty="0"/>
              <a:t>!</a:t>
            </a:r>
            <a:endParaRPr kumimoji="1" lang="en-US" altLang="zh-CN" dirty="0" smtClean="0"/>
          </a:p>
        </p:txBody>
      </p:sp>
      <p:sp>
        <p:nvSpPr>
          <p:cNvPr id="24" name="文本框 23"/>
          <p:cNvSpPr txBox="1"/>
          <p:nvPr/>
        </p:nvSpPr>
        <p:spPr>
          <a:xfrm>
            <a:off x="4341342" y="2706130"/>
            <a:ext cx="1849393" cy="369332"/>
          </a:xfrm>
          <a:prstGeom prst="rect">
            <a:avLst/>
          </a:prstGeom>
          <a:noFill/>
        </p:spPr>
        <p:txBody>
          <a:bodyPr wrap="square" rtlCol="0">
            <a:spAutoFit/>
          </a:bodyPr>
          <a:lstStyle/>
          <a:p>
            <a:r>
              <a:rPr kumimoji="1" lang="en-US" altLang="zh-CN" smtClean="0"/>
              <a:t>Target cuboid</a:t>
            </a:r>
            <a:endParaRPr kumimoji="1" lang="zh-CN" altLang="en-US" dirty="0"/>
          </a:p>
        </p:txBody>
      </p:sp>
    </p:spTree>
    <p:extLst>
      <p:ext uri="{BB962C8B-B14F-4D97-AF65-F5344CB8AC3E}">
        <p14:creationId xmlns:p14="http://schemas.microsoft.com/office/powerpoint/2010/main" val="14064239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Microsoft YaHei" charset="-122"/>
                <a:ea typeface="Microsoft YaHei" charset="-122"/>
                <a:cs typeface="Microsoft YaHei" charset="-122"/>
              </a:rPr>
              <a:t>Our approach</a:t>
            </a:r>
            <a:br>
              <a:rPr kumimoji="1" lang="en-US" altLang="zh-CN" dirty="0" smtClean="0">
                <a:latin typeface="Microsoft YaHei" charset="-122"/>
                <a:ea typeface="Microsoft YaHei" charset="-122"/>
                <a:cs typeface="Microsoft YaHei" charset="-122"/>
              </a:rPr>
            </a:br>
            <a:r>
              <a:rPr kumimoji="1" lang="en-US" altLang="zh-CN" dirty="0" smtClean="0">
                <a:latin typeface="Microsoft YaHei" charset="-122"/>
                <a:ea typeface="Microsoft YaHei" charset="-122"/>
                <a:cs typeface="Microsoft YaHei" charset="-122"/>
              </a:rPr>
              <a:t>From-cuboid-to-cuboid calculation</a:t>
            </a:r>
            <a:endParaRPr kumimoji="1" lang="zh-CN" altLang="en-US" dirty="0">
              <a:latin typeface="Microsoft YaHei" charset="-122"/>
              <a:ea typeface="Microsoft YaHei" charset="-122"/>
              <a:cs typeface="Microsoft YaHei" charset="-122"/>
            </a:endParaRPr>
          </a:p>
        </p:txBody>
      </p:sp>
      <p:sp>
        <p:nvSpPr>
          <p:cNvPr id="4" name="立方体 3"/>
          <p:cNvSpPr/>
          <p:nvPr/>
        </p:nvSpPr>
        <p:spPr>
          <a:xfrm>
            <a:off x="2811160" y="2804984"/>
            <a:ext cx="1865870" cy="1816443"/>
          </a:xfrm>
          <a:prstGeom prst="cub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7" name="立方体 6"/>
          <p:cNvSpPr/>
          <p:nvPr/>
        </p:nvSpPr>
        <p:spPr>
          <a:xfrm>
            <a:off x="7208110" y="4621427"/>
            <a:ext cx="823783" cy="1816443"/>
          </a:xfrm>
          <a:prstGeom prst="cube">
            <a:avLst>
              <a:gd name="adj" fmla="val 5413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3" name="文本框 2"/>
          <p:cNvSpPr txBox="1"/>
          <p:nvPr/>
        </p:nvSpPr>
        <p:spPr>
          <a:xfrm>
            <a:off x="8425248" y="3896497"/>
            <a:ext cx="3722472" cy="646331"/>
          </a:xfrm>
          <a:prstGeom prst="rect">
            <a:avLst/>
          </a:prstGeom>
          <a:noFill/>
        </p:spPr>
        <p:txBody>
          <a:bodyPr wrap="square" rtlCol="0">
            <a:spAutoFit/>
          </a:bodyPr>
          <a:lstStyle/>
          <a:p>
            <a:r>
              <a:rPr kumimoji="1" lang="en-US" altLang="zh-CN" dirty="0" smtClean="0"/>
              <a:t>All the cell will be aggregated into a cell of generated cuboid</a:t>
            </a:r>
            <a:endParaRPr kumimoji="1" lang="zh-CN" altLang="en-US" dirty="0"/>
          </a:p>
        </p:txBody>
      </p:sp>
      <p:cxnSp>
        <p:nvCxnSpPr>
          <p:cNvPr id="6" name="直线连接符 5"/>
          <p:cNvCxnSpPr/>
          <p:nvPr/>
        </p:nvCxnSpPr>
        <p:spPr>
          <a:xfrm flipV="1">
            <a:off x="3162300" y="2891224"/>
            <a:ext cx="1423988" cy="19050"/>
          </a:xfrm>
          <a:prstGeom prst="line">
            <a:avLst/>
          </a:prstGeom>
          <a:ln>
            <a:solidFill>
              <a:schemeClr val="accent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 name="直线连接符 25"/>
          <p:cNvCxnSpPr/>
          <p:nvPr/>
        </p:nvCxnSpPr>
        <p:spPr>
          <a:xfrm flipH="1">
            <a:off x="3052514" y="2804984"/>
            <a:ext cx="438151" cy="462091"/>
          </a:xfrm>
          <a:prstGeom prst="line">
            <a:avLst/>
          </a:prstGeom>
          <a:ln>
            <a:solidFill>
              <a:schemeClr val="accent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2" name="直线连接符 31"/>
          <p:cNvCxnSpPr/>
          <p:nvPr/>
        </p:nvCxnSpPr>
        <p:spPr>
          <a:xfrm flipH="1">
            <a:off x="3333345" y="2804984"/>
            <a:ext cx="438151" cy="462091"/>
          </a:xfrm>
          <a:prstGeom prst="line">
            <a:avLst/>
          </a:prstGeom>
          <a:ln>
            <a:solidFill>
              <a:schemeClr val="accent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直线连接符 33"/>
          <p:cNvCxnSpPr/>
          <p:nvPr/>
        </p:nvCxnSpPr>
        <p:spPr>
          <a:xfrm flipH="1">
            <a:off x="3624235" y="2801122"/>
            <a:ext cx="438151" cy="462091"/>
          </a:xfrm>
          <a:prstGeom prst="line">
            <a:avLst/>
          </a:prstGeom>
          <a:ln>
            <a:solidFill>
              <a:schemeClr val="accent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直线连接符 36"/>
          <p:cNvCxnSpPr/>
          <p:nvPr/>
        </p:nvCxnSpPr>
        <p:spPr>
          <a:xfrm flipH="1">
            <a:off x="3919633" y="2793398"/>
            <a:ext cx="438151" cy="462091"/>
          </a:xfrm>
          <a:prstGeom prst="line">
            <a:avLst/>
          </a:prstGeom>
          <a:ln>
            <a:solidFill>
              <a:schemeClr val="accent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0" name="肘形连接符 39"/>
          <p:cNvCxnSpPr/>
          <p:nvPr/>
        </p:nvCxnSpPr>
        <p:spPr>
          <a:xfrm rot="5400000" flipH="1" flipV="1">
            <a:off x="3195704" y="2174984"/>
            <a:ext cx="789292" cy="586288"/>
          </a:xfrm>
          <a:prstGeom prst="bentConnector3">
            <a:avLst>
              <a:gd name="adj1" fmla="val 4941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肘形连接符 41"/>
          <p:cNvCxnSpPr/>
          <p:nvPr/>
        </p:nvCxnSpPr>
        <p:spPr>
          <a:xfrm rot="5400000" flipH="1" flipV="1">
            <a:off x="3339541" y="2326545"/>
            <a:ext cx="797016" cy="290891"/>
          </a:xfrm>
          <a:prstGeom prst="bentConnector3">
            <a:avLst>
              <a:gd name="adj1" fmla="val 49999"/>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肘形连接符 43"/>
          <p:cNvCxnSpPr/>
          <p:nvPr/>
        </p:nvCxnSpPr>
        <p:spPr>
          <a:xfrm rot="5400000" flipH="1" flipV="1">
            <a:off x="3480192" y="2464045"/>
            <a:ext cx="793867" cy="12742"/>
          </a:xfrm>
          <a:prstGeom prst="bentConnector3">
            <a:avLst>
              <a:gd name="adj1" fmla="val 49415"/>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肘形连接符 45"/>
          <p:cNvCxnSpPr/>
          <p:nvPr/>
        </p:nvCxnSpPr>
        <p:spPr>
          <a:xfrm rot="16200000" flipV="1">
            <a:off x="3628374" y="2342783"/>
            <a:ext cx="793869" cy="255267"/>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肘形连接符 47"/>
          <p:cNvCxnSpPr/>
          <p:nvPr/>
        </p:nvCxnSpPr>
        <p:spPr>
          <a:xfrm rot="16200000" flipV="1">
            <a:off x="3752999" y="2203977"/>
            <a:ext cx="774626" cy="513629"/>
          </a:xfrm>
          <a:prstGeom prst="bentConnector3">
            <a:avLst>
              <a:gd name="adj1" fmla="val 4880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肘形连接符 53"/>
          <p:cNvCxnSpPr>
            <a:endCxn id="7" idx="0"/>
          </p:cNvCxnSpPr>
          <p:nvPr/>
        </p:nvCxnSpPr>
        <p:spPr>
          <a:xfrm>
            <a:off x="3897674" y="2073480"/>
            <a:ext cx="3945313" cy="2547947"/>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线连接符 54"/>
          <p:cNvCxnSpPr/>
          <p:nvPr/>
        </p:nvCxnSpPr>
        <p:spPr>
          <a:xfrm>
            <a:off x="7524750" y="4743450"/>
            <a:ext cx="393700" cy="0"/>
          </a:xfrm>
          <a:prstGeom prst="line">
            <a:avLst/>
          </a:prstGeom>
          <a:ln>
            <a:solidFill>
              <a:schemeClr val="accent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直线箭头连接符 66"/>
          <p:cNvCxnSpPr/>
          <p:nvPr/>
        </p:nvCxnSpPr>
        <p:spPr>
          <a:xfrm>
            <a:off x="5235879" y="3713205"/>
            <a:ext cx="1972231"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6922590" y="3286987"/>
            <a:ext cx="920397" cy="369332"/>
          </a:xfrm>
          <a:prstGeom prst="rect">
            <a:avLst/>
          </a:prstGeom>
          <a:noFill/>
        </p:spPr>
        <p:txBody>
          <a:bodyPr wrap="square" rtlCol="0">
            <a:spAutoFit/>
          </a:bodyPr>
          <a:lstStyle/>
          <a:p>
            <a:r>
              <a:rPr kumimoji="1" lang="en-US" altLang="zh-CN" smtClean="0"/>
              <a:t>z axis</a:t>
            </a:r>
          </a:p>
        </p:txBody>
      </p:sp>
    </p:spTree>
    <p:extLst>
      <p:ext uri="{BB962C8B-B14F-4D97-AF65-F5344CB8AC3E}">
        <p14:creationId xmlns:p14="http://schemas.microsoft.com/office/powerpoint/2010/main" val="6252618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Microsoft YaHei" charset="-122"/>
                <a:ea typeface="Microsoft YaHei" charset="-122"/>
                <a:cs typeface="Microsoft YaHei" charset="-122"/>
              </a:rPr>
              <a:t>Our approach</a:t>
            </a:r>
            <a:br>
              <a:rPr kumimoji="1" lang="en-US" altLang="zh-CN" dirty="0" smtClean="0">
                <a:latin typeface="Microsoft YaHei" charset="-122"/>
                <a:ea typeface="Microsoft YaHei" charset="-122"/>
                <a:cs typeface="Microsoft YaHei" charset="-122"/>
              </a:rPr>
            </a:br>
            <a:r>
              <a:rPr kumimoji="1" lang="en-US" altLang="zh-CN" dirty="0" smtClean="0">
                <a:latin typeface="Microsoft YaHei" charset="-122"/>
                <a:ea typeface="Microsoft YaHei" charset="-122"/>
                <a:cs typeface="Microsoft YaHei" charset="-122"/>
              </a:rPr>
              <a:t>Aggregation route optimization</a:t>
            </a:r>
            <a:endParaRPr kumimoji="1" lang="zh-CN" altLang="en-US" dirty="0">
              <a:latin typeface="Microsoft YaHei" charset="-122"/>
              <a:ea typeface="Microsoft YaHei" charset="-122"/>
              <a:cs typeface="Microsoft YaHei" charset="-122"/>
            </a:endParaRPr>
          </a:p>
        </p:txBody>
      </p:sp>
      <p:sp>
        <p:nvSpPr>
          <p:cNvPr id="4" name="立方体 3"/>
          <p:cNvSpPr/>
          <p:nvPr/>
        </p:nvSpPr>
        <p:spPr>
          <a:xfrm>
            <a:off x="2953265" y="4621427"/>
            <a:ext cx="1865870" cy="1816443"/>
          </a:xfrm>
          <a:prstGeom prst="cub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5" name="立方体 4"/>
          <p:cNvSpPr/>
          <p:nvPr/>
        </p:nvSpPr>
        <p:spPr>
          <a:xfrm>
            <a:off x="7208110" y="4621427"/>
            <a:ext cx="823783" cy="1816443"/>
          </a:xfrm>
          <a:prstGeom prst="cube">
            <a:avLst>
              <a:gd name="adj" fmla="val 5413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6" name="立方体 5"/>
          <p:cNvSpPr/>
          <p:nvPr/>
        </p:nvSpPr>
        <p:spPr>
          <a:xfrm>
            <a:off x="9879031" y="4875184"/>
            <a:ext cx="823783" cy="832021"/>
          </a:xfrm>
          <a:prstGeom prst="cube">
            <a:avLst>
              <a:gd name="adj" fmla="val 5413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7" name="立方体 6"/>
          <p:cNvSpPr/>
          <p:nvPr/>
        </p:nvSpPr>
        <p:spPr>
          <a:xfrm>
            <a:off x="10179911" y="2077992"/>
            <a:ext cx="477793" cy="486032"/>
          </a:xfrm>
          <a:prstGeom prst="cube">
            <a:avLst>
              <a:gd name="adj" fmla="val 22510"/>
            </a:avLst>
          </a:prstGeom>
          <a:effectLst>
            <a:glow rad="127000">
              <a:srgbClr val="FF0000">
                <a:alpha val="50000"/>
              </a:srgb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8" name="直线箭头连接符 7"/>
          <p:cNvCxnSpPr/>
          <p:nvPr/>
        </p:nvCxnSpPr>
        <p:spPr>
          <a:xfrm flipV="1">
            <a:off x="4821195" y="5401962"/>
            <a:ext cx="2388975" cy="15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线箭头连接符 8"/>
          <p:cNvCxnSpPr>
            <a:endCxn id="7" idx="3"/>
          </p:cNvCxnSpPr>
          <p:nvPr/>
        </p:nvCxnSpPr>
        <p:spPr>
          <a:xfrm flipH="1" flipV="1">
            <a:off x="10365032" y="2564024"/>
            <a:ext cx="123825" cy="2311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线箭头连接符 9"/>
          <p:cNvCxnSpPr/>
          <p:nvPr/>
        </p:nvCxnSpPr>
        <p:spPr>
          <a:xfrm>
            <a:off x="8031893" y="5291194"/>
            <a:ext cx="184713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2953265" y="5384773"/>
            <a:ext cx="1423087" cy="646331"/>
          </a:xfrm>
          <a:prstGeom prst="rect">
            <a:avLst/>
          </a:prstGeom>
          <a:noFill/>
        </p:spPr>
        <p:txBody>
          <a:bodyPr wrap="square" rtlCol="0">
            <a:spAutoFit/>
          </a:bodyPr>
          <a:lstStyle/>
          <a:p>
            <a:r>
              <a:rPr kumimoji="1" lang="en-US" altLang="zh-CN" smtClean="0"/>
              <a:t>Raw cuboid</a:t>
            </a:r>
            <a:endParaRPr kumimoji="1" lang="zh-CN" altLang="en-US" dirty="0"/>
          </a:p>
        </p:txBody>
      </p:sp>
      <p:sp>
        <p:nvSpPr>
          <p:cNvPr id="19" name="立方体 18"/>
          <p:cNvSpPr/>
          <p:nvPr/>
        </p:nvSpPr>
        <p:spPr>
          <a:xfrm>
            <a:off x="3075887" y="2074271"/>
            <a:ext cx="1620626" cy="1523826"/>
          </a:xfrm>
          <a:prstGeom prst="cube">
            <a:avLst>
              <a:gd name="adj" fmla="val 11918"/>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0" name="立方体 19"/>
          <p:cNvSpPr/>
          <p:nvPr/>
        </p:nvSpPr>
        <p:spPr>
          <a:xfrm>
            <a:off x="6247554" y="2280792"/>
            <a:ext cx="1564195" cy="500787"/>
          </a:xfrm>
          <a:prstGeom prst="cube">
            <a:avLst>
              <a:gd name="adj" fmla="val 3235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21" name="直线箭头连接符 20"/>
          <p:cNvCxnSpPr>
            <a:stCxn id="4" idx="0"/>
          </p:cNvCxnSpPr>
          <p:nvPr/>
        </p:nvCxnSpPr>
        <p:spPr>
          <a:xfrm flipH="1" flipV="1">
            <a:off x="4108537" y="3598097"/>
            <a:ext cx="4718" cy="10233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线箭头连接符 25"/>
          <p:cNvCxnSpPr>
            <a:stCxn id="19" idx="5"/>
          </p:cNvCxnSpPr>
          <p:nvPr/>
        </p:nvCxnSpPr>
        <p:spPr>
          <a:xfrm flipV="1">
            <a:off x="4696513" y="2742816"/>
            <a:ext cx="1551041" cy="25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线箭头连接符 29"/>
          <p:cNvCxnSpPr>
            <a:endCxn id="7" idx="2"/>
          </p:cNvCxnSpPr>
          <p:nvPr/>
        </p:nvCxnSpPr>
        <p:spPr>
          <a:xfrm flipV="1">
            <a:off x="7811749" y="2374784"/>
            <a:ext cx="2368162" cy="2025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文本框 32"/>
          <p:cNvSpPr txBox="1"/>
          <p:nvPr/>
        </p:nvSpPr>
        <p:spPr>
          <a:xfrm>
            <a:off x="10290922" y="1547810"/>
            <a:ext cx="1849393" cy="369332"/>
          </a:xfrm>
          <a:prstGeom prst="rect">
            <a:avLst/>
          </a:prstGeom>
          <a:noFill/>
        </p:spPr>
        <p:txBody>
          <a:bodyPr wrap="square" rtlCol="0">
            <a:spAutoFit/>
          </a:bodyPr>
          <a:lstStyle/>
          <a:p>
            <a:r>
              <a:rPr kumimoji="1" lang="en-US" altLang="zh-CN" smtClean="0"/>
              <a:t>Target cuboid</a:t>
            </a:r>
            <a:endParaRPr kumimoji="1" lang="zh-CN" altLang="en-US" dirty="0"/>
          </a:p>
        </p:txBody>
      </p:sp>
      <p:sp>
        <p:nvSpPr>
          <p:cNvPr id="40" name="文本框 39"/>
          <p:cNvSpPr txBox="1"/>
          <p:nvPr/>
        </p:nvSpPr>
        <p:spPr>
          <a:xfrm>
            <a:off x="5472033" y="3611671"/>
            <a:ext cx="4008328" cy="369332"/>
          </a:xfrm>
          <a:prstGeom prst="rect">
            <a:avLst/>
          </a:prstGeom>
          <a:noFill/>
        </p:spPr>
        <p:txBody>
          <a:bodyPr wrap="square" rtlCol="0">
            <a:spAutoFit/>
          </a:bodyPr>
          <a:lstStyle/>
          <a:p>
            <a:pPr algn="ctr"/>
            <a:r>
              <a:rPr kumimoji="1" lang="en-US" altLang="zh-CN" smtClean="0"/>
              <a:t>Which way is better?</a:t>
            </a:r>
            <a:endParaRPr kumimoji="1" lang="zh-CN" altLang="en-US" dirty="0"/>
          </a:p>
        </p:txBody>
      </p:sp>
    </p:spTree>
    <p:extLst>
      <p:ext uri="{BB962C8B-B14F-4D97-AF65-F5344CB8AC3E}">
        <p14:creationId xmlns:p14="http://schemas.microsoft.com/office/powerpoint/2010/main" val="16397848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Microsoft YaHei" charset="-122"/>
                <a:ea typeface="Microsoft YaHei" charset="-122"/>
                <a:cs typeface="Microsoft YaHei" charset="-122"/>
              </a:rPr>
              <a:t>Our approach</a:t>
            </a:r>
            <a:br>
              <a:rPr kumimoji="1" lang="en-US" altLang="zh-CN" dirty="0" smtClean="0">
                <a:latin typeface="Microsoft YaHei" charset="-122"/>
                <a:ea typeface="Microsoft YaHei" charset="-122"/>
                <a:cs typeface="Microsoft YaHei" charset="-122"/>
              </a:rPr>
            </a:br>
            <a:r>
              <a:rPr kumimoji="1" lang="en-US" altLang="zh-CN" dirty="0" smtClean="0">
                <a:latin typeface="Microsoft YaHei" charset="-122"/>
                <a:ea typeface="Microsoft YaHei" charset="-122"/>
                <a:cs typeface="Microsoft YaHei" charset="-122"/>
              </a:rPr>
              <a:t>Aggregation route optimization</a:t>
            </a:r>
            <a:endParaRPr kumimoji="1" lang="zh-CN" altLang="en-US" dirty="0">
              <a:latin typeface="Microsoft YaHei" charset="-122"/>
              <a:ea typeface="Microsoft YaHei" charset="-122"/>
              <a:cs typeface="Microsoft YaHei" charset="-122"/>
            </a:endParaRPr>
          </a:p>
        </p:txBody>
      </p:sp>
      <p:sp>
        <p:nvSpPr>
          <p:cNvPr id="4" name="立方体 3"/>
          <p:cNvSpPr/>
          <p:nvPr/>
        </p:nvSpPr>
        <p:spPr>
          <a:xfrm>
            <a:off x="2953265" y="4621427"/>
            <a:ext cx="1865870" cy="1816443"/>
          </a:xfrm>
          <a:prstGeom prst="cub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5" name="立方体 4"/>
          <p:cNvSpPr/>
          <p:nvPr/>
        </p:nvSpPr>
        <p:spPr>
          <a:xfrm>
            <a:off x="7208110" y="4621427"/>
            <a:ext cx="823783" cy="1816443"/>
          </a:xfrm>
          <a:prstGeom prst="cube">
            <a:avLst>
              <a:gd name="adj" fmla="val 5413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6" name="立方体 5"/>
          <p:cNvSpPr/>
          <p:nvPr/>
        </p:nvSpPr>
        <p:spPr>
          <a:xfrm>
            <a:off x="9879031" y="4875184"/>
            <a:ext cx="823783" cy="832021"/>
          </a:xfrm>
          <a:prstGeom prst="cube">
            <a:avLst>
              <a:gd name="adj" fmla="val 5413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7" name="立方体 6"/>
          <p:cNvSpPr/>
          <p:nvPr/>
        </p:nvSpPr>
        <p:spPr>
          <a:xfrm>
            <a:off x="10179911" y="2077992"/>
            <a:ext cx="477793" cy="486032"/>
          </a:xfrm>
          <a:prstGeom prst="cube">
            <a:avLst>
              <a:gd name="adj" fmla="val 22510"/>
            </a:avLst>
          </a:prstGeom>
          <a:effectLst>
            <a:glow rad="127000">
              <a:srgbClr val="FF0000">
                <a:alpha val="50000"/>
              </a:srgb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8" name="直线箭头连接符 7"/>
          <p:cNvCxnSpPr/>
          <p:nvPr/>
        </p:nvCxnSpPr>
        <p:spPr>
          <a:xfrm flipV="1">
            <a:off x="4821195" y="5401962"/>
            <a:ext cx="2388975" cy="15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线箭头连接符 8"/>
          <p:cNvCxnSpPr>
            <a:endCxn id="7" idx="3"/>
          </p:cNvCxnSpPr>
          <p:nvPr/>
        </p:nvCxnSpPr>
        <p:spPr>
          <a:xfrm flipH="1" flipV="1">
            <a:off x="10365032" y="2564024"/>
            <a:ext cx="123825" cy="2311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线箭头连接符 9"/>
          <p:cNvCxnSpPr/>
          <p:nvPr/>
        </p:nvCxnSpPr>
        <p:spPr>
          <a:xfrm>
            <a:off x="8031893" y="5291194"/>
            <a:ext cx="184713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2953265" y="5384773"/>
            <a:ext cx="1423087" cy="646331"/>
          </a:xfrm>
          <a:prstGeom prst="rect">
            <a:avLst/>
          </a:prstGeom>
          <a:noFill/>
        </p:spPr>
        <p:txBody>
          <a:bodyPr wrap="square" rtlCol="0">
            <a:spAutoFit/>
          </a:bodyPr>
          <a:lstStyle/>
          <a:p>
            <a:r>
              <a:rPr kumimoji="1" lang="en-US" altLang="zh-CN" smtClean="0"/>
              <a:t>Raw cuboid</a:t>
            </a:r>
            <a:endParaRPr kumimoji="1" lang="zh-CN" altLang="en-US" dirty="0"/>
          </a:p>
        </p:txBody>
      </p:sp>
      <p:sp>
        <p:nvSpPr>
          <p:cNvPr id="19" name="立方体 18"/>
          <p:cNvSpPr/>
          <p:nvPr/>
        </p:nvSpPr>
        <p:spPr>
          <a:xfrm>
            <a:off x="3075887" y="2074271"/>
            <a:ext cx="1620626" cy="1523826"/>
          </a:xfrm>
          <a:prstGeom prst="cube">
            <a:avLst>
              <a:gd name="adj" fmla="val 11918"/>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0" name="立方体 19"/>
          <p:cNvSpPr/>
          <p:nvPr/>
        </p:nvSpPr>
        <p:spPr>
          <a:xfrm>
            <a:off x="6247554" y="2280792"/>
            <a:ext cx="1564195" cy="500787"/>
          </a:xfrm>
          <a:prstGeom prst="cube">
            <a:avLst>
              <a:gd name="adj" fmla="val 3235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21" name="直线箭头连接符 20"/>
          <p:cNvCxnSpPr>
            <a:stCxn id="4" idx="0"/>
          </p:cNvCxnSpPr>
          <p:nvPr/>
        </p:nvCxnSpPr>
        <p:spPr>
          <a:xfrm flipH="1" flipV="1">
            <a:off x="4108537" y="3598097"/>
            <a:ext cx="4718" cy="10233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线箭头连接符 25"/>
          <p:cNvCxnSpPr>
            <a:stCxn id="19" idx="5"/>
          </p:cNvCxnSpPr>
          <p:nvPr/>
        </p:nvCxnSpPr>
        <p:spPr>
          <a:xfrm flipV="1">
            <a:off x="4696513" y="2742816"/>
            <a:ext cx="1551041" cy="25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线箭头连接符 29"/>
          <p:cNvCxnSpPr>
            <a:endCxn id="7" idx="2"/>
          </p:cNvCxnSpPr>
          <p:nvPr/>
        </p:nvCxnSpPr>
        <p:spPr>
          <a:xfrm flipV="1">
            <a:off x="7811749" y="2374784"/>
            <a:ext cx="2368162" cy="2025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文本框 32"/>
          <p:cNvSpPr txBox="1"/>
          <p:nvPr/>
        </p:nvSpPr>
        <p:spPr>
          <a:xfrm>
            <a:off x="10290922" y="1547810"/>
            <a:ext cx="1849393" cy="369332"/>
          </a:xfrm>
          <a:prstGeom prst="rect">
            <a:avLst/>
          </a:prstGeom>
          <a:noFill/>
        </p:spPr>
        <p:txBody>
          <a:bodyPr wrap="square" rtlCol="0">
            <a:spAutoFit/>
          </a:bodyPr>
          <a:lstStyle/>
          <a:p>
            <a:r>
              <a:rPr kumimoji="1" lang="en-US" altLang="zh-CN" smtClean="0"/>
              <a:t>Target cuboid</a:t>
            </a:r>
            <a:endParaRPr kumimoji="1" lang="zh-CN" altLang="en-US" dirty="0"/>
          </a:p>
        </p:txBody>
      </p:sp>
      <p:sp>
        <p:nvSpPr>
          <p:cNvPr id="34" name="文本框 33"/>
          <p:cNvSpPr txBox="1"/>
          <p:nvPr/>
        </p:nvSpPr>
        <p:spPr>
          <a:xfrm>
            <a:off x="5497347" y="5644582"/>
            <a:ext cx="787194" cy="369332"/>
          </a:xfrm>
          <a:prstGeom prst="rect">
            <a:avLst/>
          </a:prstGeom>
          <a:noFill/>
        </p:spPr>
        <p:txBody>
          <a:bodyPr wrap="square" rtlCol="0">
            <a:spAutoFit/>
          </a:bodyPr>
          <a:lstStyle/>
          <a:p>
            <a:r>
              <a:rPr kumimoji="1" lang="en-US" altLang="zh-CN" smtClean="0"/>
              <a:t>Ca1</a:t>
            </a:r>
          </a:p>
        </p:txBody>
      </p:sp>
      <p:sp>
        <p:nvSpPr>
          <p:cNvPr id="35" name="文本框 34"/>
          <p:cNvSpPr txBox="1"/>
          <p:nvPr/>
        </p:nvSpPr>
        <p:spPr>
          <a:xfrm>
            <a:off x="8561865" y="5661772"/>
            <a:ext cx="787194" cy="369332"/>
          </a:xfrm>
          <a:prstGeom prst="rect">
            <a:avLst/>
          </a:prstGeom>
          <a:noFill/>
        </p:spPr>
        <p:txBody>
          <a:bodyPr wrap="square" rtlCol="0">
            <a:spAutoFit/>
          </a:bodyPr>
          <a:lstStyle/>
          <a:p>
            <a:r>
              <a:rPr kumimoji="1" lang="en-US" altLang="zh-CN" dirty="0" smtClean="0"/>
              <a:t>Ca2</a:t>
            </a:r>
          </a:p>
        </p:txBody>
      </p:sp>
      <p:sp>
        <p:nvSpPr>
          <p:cNvPr id="36" name="文本框 35"/>
          <p:cNvSpPr txBox="1"/>
          <p:nvPr/>
        </p:nvSpPr>
        <p:spPr>
          <a:xfrm>
            <a:off x="10673978" y="3379969"/>
            <a:ext cx="787194" cy="369332"/>
          </a:xfrm>
          <a:prstGeom prst="rect">
            <a:avLst/>
          </a:prstGeom>
          <a:noFill/>
        </p:spPr>
        <p:txBody>
          <a:bodyPr wrap="square" rtlCol="0">
            <a:spAutoFit/>
          </a:bodyPr>
          <a:lstStyle/>
          <a:p>
            <a:r>
              <a:rPr kumimoji="1" lang="en-US" altLang="zh-CN" dirty="0" smtClean="0"/>
              <a:t>Ca3</a:t>
            </a:r>
          </a:p>
        </p:txBody>
      </p:sp>
      <p:sp>
        <p:nvSpPr>
          <p:cNvPr id="37" name="文本框 36"/>
          <p:cNvSpPr txBox="1"/>
          <p:nvPr/>
        </p:nvSpPr>
        <p:spPr>
          <a:xfrm>
            <a:off x="2835186" y="3925096"/>
            <a:ext cx="787194" cy="369332"/>
          </a:xfrm>
          <a:prstGeom prst="rect">
            <a:avLst/>
          </a:prstGeom>
          <a:noFill/>
        </p:spPr>
        <p:txBody>
          <a:bodyPr wrap="square" rtlCol="0">
            <a:spAutoFit/>
          </a:bodyPr>
          <a:lstStyle/>
          <a:p>
            <a:r>
              <a:rPr kumimoji="1" lang="en-US" altLang="zh-CN" dirty="0" smtClean="0"/>
              <a:t>Cb1</a:t>
            </a:r>
          </a:p>
        </p:txBody>
      </p:sp>
      <p:sp>
        <p:nvSpPr>
          <p:cNvPr id="38" name="文本框 37"/>
          <p:cNvSpPr txBox="1"/>
          <p:nvPr/>
        </p:nvSpPr>
        <p:spPr>
          <a:xfrm>
            <a:off x="5261992" y="2188130"/>
            <a:ext cx="787194" cy="369332"/>
          </a:xfrm>
          <a:prstGeom prst="rect">
            <a:avLst/>
          </a:prstGeom>
          <a:noFill/>
        </p:spPr>
        <p:txBody>
          <a:bodyPr wrap="square" rtlCol="0">
            <a:spAutoFit/>
          </a:bodyPr>
          <a:lstStyle/>
          <a:p>
            <a:r>
              <a:rPr kumimoji="1" lang="en-US" altLang="zh-CN" smtClean="0"/>
              <a:t>Cb2</a:t>
            </a:r>
            <a:endParaRPr kumimoji="1" lang="en-US" altLang="zh-CN" dirty="0" smtClean="0"/>
          </a:p>
        </p:txBody>
      </p:sp>
      <p:sp>
        <p:nvSpPr>
          <p:cNvPr id="39" name="文本框 38"/>
          <p:cNvSpPr txBox="1"/>
          <p:nvPr/>
        </p:nvSpPr>
        <p:spPr>
          <a:xfrm>
            <a:off x="8561865" y="1932032"/>
            <a:ext cx="787194" cy="369332"/>
          </a:xfrm>
          <a:prstGeom prst="rect">
            <a:avLst/>
          </a:prstGeom>
          <a:noFill/>
        </p:spPr>
        <p:txBody>
          <a:bodyPr wrap="square" rtlCol="0">
            <a:spAutoFit/>
          </a:bodyPr>
          <a:lstStyle/>
          <a:p>
            <a:r>
              <a:rPr kumimoji="1" lang="en-US" altLang="zh-CN" dirty="0" smtClean="0"/>
              <a:t>Cb3</a:t>
            </a:r>
          </a:p>
        </p:txBody>
      </p:sp>
      <p:sp>
        <p:nvSpPr>
          <p:cNvPr id="3" name="文本框 2"/>
          <p:cNvSpPr txBox="1"/>
          <p:nvPr/>
        </p:nvSpPr>
        <p:spPr>
          <a:xfrm>
            <a:off x="5497347" y="3269293"/>
            <a:ext cx="3959804" cy="646331"/>
          </a:xfrm>
          <a:prstGeom prst="rect">
            <a:avLst/>
          </a:prstGeom>
          <a:noFill/>
        </p:spPr>
        <p:txBody>
          <a:bodyPr wrap="square" rtlCol="0">
            <a:spAutoFit/>
          </a:bodyPr>
          <a:lstStyle/>
          <a:p>
            <a:r>
              <a:rPr kumimoji="1" lang="en-US" altLang="zh-CN" dirty="0" smtClean="0"/>
              <a:t>Target:</a:t>
            </a:r>
          </a:p>
          <a:p>
            <a:r>
              <a:rPr kumimoji="1" lang="en-US" altLang="zh-CN" dirty="0" smtClean="0"/>
              <a:t>To find a minimum sum of C</a:t>
            </a:r>
            <a:endParaRPr kumimoji="1" lang="zh-CN" altLang="en-US" dirty="0"/>
          </a:p>
        </p:txBody>
      </p:sp>
      <p:sp>
        <p:nvSpPr>
          <p:cNvPr id="12" name="椭圆 11"/>
          <p:cNvSpPr/>
          <p:nvPr/>
        </p:nvSpPr>
        <p:spPr>
          <a:xfrm>
            <a:off x="2835186" y="3915624"/>
            <a:ext cx="621998" cy="378804"/>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5" name="椭圆 24"/>
          <p:cNvSpPr/>
          <p:nvPr/>
        </p:nvSpPr>
        <p:spPr>
          <a:xfrm>
            <a:off x="5268946" y="2190786"/>
            <a:ext cx="621998" cy="378804"/>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7" name="椭圆 26"/>
          <p:cNvSpPr/>
          <p:nvPr/>
        </p:nvSpPr>
        <p:spPr>
          <a:xfrm>
            <a:off x="8567547" y="1927102"/>
            <a:ext cx="621998" cy="378804"/>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8" name="椭圆 27"/>
          <p:cNvSpPr/>
          <p:nvPr/>
        </p:nvSpPr>
        <p:spPr>
          <a:xfrm>
            <a:off x="5497347" y="5644582"/>
            <a:ext cx="621998" cy="378804"/>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sp>
        <p:nvSpPr>
          <p:cNvPr id="29" name="椭圆 28"/>
          <p:cNvSpPr/>
          <p:nvPr/>
        </p:nvSpPr>
        <p:spPr>
          <a:xfrm>
            <a:off x="8576464" y="5644582"/>
            <a:ext cx="621998" cy="378804"/>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sp>
        <p:nvSpPr>
          <p:cNvPr id="31" name="椭圆 30"/>
          <p:cNvSpPr/>
          <p:nvPr/>
        </p:nvSpPr>
        <p:spPr>
          <a:xfrm>
            <a:off x="10673978" y="3379969"/>
            <a:ext cx="621998" cy="378804"/>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12665641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Microsoft YaHei" charset="-122"/>
                <a:ea typeface="Microsoft YaHei" charset="-122"/>
                <a:cs typeface="Microsoft YaHei" charset="-122"/>
              </a:rPr>
              <a:t>Our approach</a:t>
            </a:r>
            <a:br>
              <a:rPr kumimoji="1" lang="en-US" altLang="zh-CN" dirty="0" smtClean="0">
                <a:latin typeface="Microsoft YaHei" charset="-122"/>
                <a:ea typeface="Microsoft YaHei" charset="-122"/>
                <a:cs typeface="Microsoft YaHei" charset="-122"/>
              </a:rPr>
            </a:br>
            <a:r>
              <a:rPr kumimoji="1" lang="en-US" altLang="zh-CN" dirty="0" smtClean="0">
                <a:latin typeface="Microsoft YaHei" charset="-122"/>
                <a:ea typeface="Microsoft YaHei" charset="-122"/>
                <a:cs typeface="Microsoft YaHei" charset="-122"/>
              </a:rPr>
              <a:t>Aggregation route optimization</a:t>
            </a:r>
            <a:endParaRPr kumimoji="1" lang="zh-CN" altLang="en-US" dirty="0">
              <a:latin typeface="Microsoft YaHei" charset="-122"/>
              <a:ea typeface="Microsoft YaHei" charset="-122"/>
              <a:cs typeface="Microsoft YaHei" charset="-122"/>
            </a:endParaRPr>
          </a:p>
        </p:txBody>
      </p:sp>
      <p:sp>
        <p:nvSpPr>
          <p:cNvPr id="4" name="立方体 3"/>
          <p:cNvSpPr/>
          <p:nvPr/>
        </p:nvSpPr>
        <p:spPr>
          <a:xfrm>
            <a:off x="2953265" y="4621427"/>
            <a:ext cx="1865870" cy="1816443"/>
          </a:xfrm>
          <a:prstGeom prst="cub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5" name="立方体 4"/>
          <p:cNvSpPr/>
          <p:nvPr/>
        </p:nvSpPr>
        <p:spPr>
          <a:xfrm>
            <a:off x="7208110" y="4621427"/>
            <a:ext cx="823783" cy="1816443"/>
          </a:xfrm>
          <a:prstGeom prst="cube">
            <a:avLst>
              <a:gd name="adj" fmla="val 5413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6" name="立方体 5"/>
          <p:cNvSpPr/>
          <p:nvPr/>
        </p:nvSpPr>
        <p:spPr>
          <a:xfrm>
            <a:off x="9879031" y="4875184"/>
            <a:ext cx="823783" cy="832021"/>
          </a:xfrm>
          <a:prstGeom prst="cube">
            <a:avLst>
              <a:gd name="adj" fmla="val 5413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7" name="立方体 6"/>
          <p:cNvSpPr/>
          <p:nvPr/>
        </p:nvSpPr>
        <p:spPr>
          <a:xfrm>
            <a:off x="10179911" y="2077992"/>
            <a:ext cx="477793" cy="486032"/>
          </a:xfrm>
          <a:prstGeom prst="cube">
            <a:avLst>
              <a:gd name="adj" fmla="val 22510"/>
            </a:avLst>
          </a:prstGeom>
          <a:effectLst>
            <a:glow rad="127000">
              <a:srgbClr val="FF0000">
                <a:alpha val="50000"/>
              </a:srgb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8" name="直线箭头连接符 7"/>
          <p:cNvCxnSpPr/>
          <p:nvPr/>
        </p:nvCxnSpPr>
        <p:spPr>
          <a:xfrm flipV="1">
            <a:off x="4821195" y="5401962"/>
            <a:ext cx="2388975" cy="15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线箭头连接符 8"/>
          <p:cNvCxnSpPr>
            <a:endCxn id="7" idx="3"/>
          </p:cNvCxnSpPr>
          <p:nvPr/>
        </p:nvCxnSpPr>
        <p:spPr>
          <a:xfrm flipH="1" flipV="1">
            <a:off x="10365032" y="2564024"/>
            <a:ext cx="123825" cy="2311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线箭头连接符 9"/>
          <p:cNvCxnSpPr/>
          <p:nvPr/>
        </p:nvCxnSpPr>
        <p:spPr>
          <a:xfrm>
            <a:off x="8031893" y="5291194"/>
            <a:ext cx="184713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2953265" y="5384773"/>
            <a:ext cx="1423087" cy="646331"/>
          </a:xfrm>
          <a:prstGeom prst="rect">
            <a:avLst/>
          </a:prstGeom>
          <a:noFill/>
        </p:spPr>
        <p:txBody>
          <a:bodyPr wrap="square" rtlCol="0">
            <a:spAutoFit/>
          </a:bodyPr>
          <a:lstStyle/>
          <a:p>
            <a:r>
              <a:rPr kumimoji="1" lang="en-US" altLang="zh-CN" smtClean="0"/>
              <a:t>Raw cuboid</a:t>
            </a:r>
            <a:endParaRPr kumimoji="1" lang="zh-CN" altLang="en-US" dirty="0"/>
          </a:p>
        </p:txBody>
      </p:sp>
      <p:sp>
        <p:nvSpPr>
          <p:cNvPr id="19" name="立方体 18"/>
          <p:cNvSpPr/>
          <p:nvPr/>
        </p:nvSpPr>
        <p:spPr>
          <a:xfrm>
            <a:off x="3075887" y="2074271"/>
            <a:ext cx="1620626" cy="1523826"/>
          </a:xfrm>
          <a:prstGeom prst="cube">
            <a:avLst>
              <a:gd name="adj" fmla="val 11918"/>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0" name="立方体 19"/>
          <p:cNvSpPr/>
          <p:nvPr/>
        </p:nvSpPr>
        <p:spPr>
          <a:xfrm>
            <a:off x="6247554" y="2280792"/>
            <a:ext cx="1564195" cy="500787"/>
          </a:xfrm>
          <a:prstGeom prst="cube">
            <a:avLst>
              <a:gd name="adj" fmla="val 3235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21" name="直线箭头连接符 20"/>
          <p:cNvCxnSpPr>
            <a:stCxn id="4" idx="0"/>
          </p:cNvCxnSpPr>
          <p:nvPr/>
        </p:nvCxnSpPr>
        <p:spPr>
          <a:xfrm flipH="1" flipV="1">
            <a:off x="4108537" y="3598097"/>
            <a:ext cx="4718" cy="10233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线箭头连接符 25"/>
          <p:cNvCxnSpPr>
            <a:stCxn id="19" idx="5"/>
          </p:cNvCxnSpPr>
          <p:nvPr/>
        </p:nvCxnSpPr>
        <p:spPr>
          <a:xfrm flipV="1">
            <a:off x="4696513" y="2742816"/>
            <a:ext cx="1551041" cy="25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线箭头连接符 29"/>
          <p:cNvCxnSpPr>
            <a:endCxn id="7" idx="2"/>
          </p:cNvCxnSpPr>
          <p:nvPr/>
        </p:nvCxnSpPr>
        <p:spPr>
          <a:xfrm flipV="1">
            <a:off x="7811749" y="2374784"/>
            <a:ext cx="2368162" cy="2025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文本框 32"/>
          <p:cNvSpPr txBox="1"/>
          <p:nvPr/>
        </p:nvSpPr>
        <p:spPr>
          <a:xfrm>
            <a:off x="10290922" y="1547810"/>
            <a:ext cx="1849393" cy="369332"/>
          </a:xfrm>
          <a:prstGeom prst="rect">
            <a:avLst/>
          </a:prstGeom>
          <a:noFill/>
        </p:spPr>
        <p:txBody>
          <a:bodyPr wrap="square" rtlCol="0">
            <a:spAutoFit/>
          </a:bodyPr>
          <a:lstStyle/>
          <a:p>
            <a:r>
              <a:rPr kumimoji="1" lang="en-US" altLang="zh-CN" smtClean="0"/>
              <a:t>Target cuboid</a:t>
            </a:r>
            <a:endParaRPr kumimoji="1" lang="zh-CN" altLang="en-US" dirty="0"/>
          </a:p>
        </p:txBody>
      </p:sp>
      <p:sp>
        <p:nvSpPr>
          <p:cNvPr id="34" name="文本框 33"/>
          <p:cNvSpPr txBox="1"/>
          <p:nvPr/>
        </p:nvSpPr>
        <p:spPr>
          <a:xfrm>
            <a:off x="5497347" y="5644582"/>
            <a:ext cx="787194" cy="369332"/>
          </a:xfrm>
          <a:prstGeom prst="rect">
            <a:avLst/>
          </a:prstGeom>
          <a:noFill/>
        </p:spPr>
        <p:txBody>
          <a:bodyPr wrap="square" rtlCol="0">
            <a:spAutoFit/>
          </a:bodyPr>
          <a:lstStyle/>
          <a:p>
            <a:r>
              <a:rPr kumimoji="1" lang="en-US" altLang="zh-CN" smtClean="0"/>
              <a:t>Ca1</a:t>
            </a:r>
          </a:p>
        </p:txBody>
      </p:sp>
      <p:sp>
        <p:nvSpPr>
          <p:cNvPr id="35" name="文本框 34"/>
          <p:cNvSpPr txBox="1"/>
          <p:nvPr/>
        </p:nvSpPr>
        <p:spPr>
          <a:xfrm>
            <a:off x="8561865" y="5661772"/>
            <a:ext cx="787194" cy="369332"/>
          </a:xfrm>
          <a:prstGeom prst="rect">
            <a:avLst/>
          </a:prstGeom>
          <a:noFill/>
        </p:spPr>
        <p:txBody>
          <a:bodyPr wrap="square" rtlCol="0">
            <a:spAutoFit/>
          </a:bodyPr>
          <a:lstStyle/>
          <a:p>
            <a:r>
              <a:rPr kumimoji="1" lang="en-US" altLang="zh-CN" dirty="0" smtClean="0"/>
              <a:t>Ca2</a:t>
            </a:r>
          </a:p>
        </p:txBody>
      </p:sp>
      <p:sp>
        <p:nvSpPr>
          <p:cNvPr id="36" name="文本框 35"/>
          <p:cNvSpPr txBox="1"/>
          <p:nvPr/>
        </p:nvSpPr>
        <p:spPr>
          <a:xfrm>
            <a:off x="10673978" y="3379969"/>
            <a:ext cx="787194" cy="369332"/>
          </a:xfrm>
          <a:prstGeom prst="rect">
            <a:avLst/>
          </a:prstGeom>
          <a:noFill/>
        </p:spPr>
        <p:txBody>
          <a:bodyPr wrap="square" rtlCol="0">
            <a:spAutoFit/>
          </a:bodyPr>
          <a:lstStyle/>
          <a:p>
            <a:r>
              <a:rPr kumimoji="1" lang="en-US" altLang="zh-CN" dirty="0" smtClean="0"/>
              <a:t>Ca3</a:t>
            </a:r>
          </a:p>
        </p:txBody>
      </p:sp>
      <p:sp>
        <p:nvSpPr>
          <p:cNvPr id="37" name="文本框 36"/>
          <p:cNvSpPr txBox="1"/>
          <p:nvPr/>
        </p:nvSpPr>
        <p:spPr>
          <a:xfrm>
            <a:off x="2835186" y="3925096"/>
            <a:ext cx="787194" cy="369332"/>
          </a:xfrm>
          <a:prstGeom prst="rect">
            <a:avLst/>
          </a:prstGeom>
          <a:noFill/>
        </p:spPr>
        <p:txBody>
          <a:bodyPr wrap="square" rtlCol="0">
            <a:spAutoFit/>
          </a:bodyPr>
          <a:lstStyle/>
          <a:p>
            <a:r>
              <a:rPr kumimoji="1" lang="en-US" altLang="zh-CN" dirty="0" smtClean="0"/>
              <a:t>Cb1</a:t>
            </a:r>
          </a:p>
        </p:txBody>
      </p:sp>
      <p:sp>
        <p:nvSpPr>
          <p:cNvPr id="38" name="文本框 37"/>
          <p:cNvSpPr txBox="1"/>
          <p:nvPr/>
        </p:nvSpPr>
        <p:spPr>
          <a:xfrm>
            <a:off x="5261992" y="2188130"/>
            <a:ext cx="787194" cy="369332"/>
          </a:xfrm>
          <a:prstGeom prst="rect">
            <a:avLst/>
          </a:prstGeom>
          <a:noFill/>
        </p:spPr>
        <p:txBody>
          <a:bodyPr wrap="square" rtlCol="0">
            <a:spAutoFit/>
          </a:bodyPr>
          <a:lstStyle/>
          <a:p>
            <a:r>
              <a:rPr kumimoji="1" lang="en-US" altLang="zh-CN" smtClean="0"/>
              <a:t>Cb2</a:t>
            </a:r>
            <a:endParaRPr kumimoji="1" lang="en-US" altLang="zh-CN" dirty="0" smtClean="0"/>
          </a:p>
        </p:txBody>
      </p:sp>
      <p:sp>
        <p:nvSpPr>
          <p:cNvPr id="39" name="文本框 38"/>
          <p:cNvSpPr txBox="1"/>
          <p:nvPr/>
        </p:nvSpPr>
        <p:spPr>
          <a:xfrm>
            <a:off x="8561865" y="1932032"/>
            <a:ext cx="787194" cy="369332"/>
          </a:xfrm>
          <a:prstGeom prst="rect">
            <a:avLst/>
          </a:prstGeom>
          <a:noFill/>
        </p:spPr>
        <p:txBody>
          <a:bodyPr wrap="square" rtlCol="0">
            <a:spAutoFit/>
          </a:bodyPr>
          <a:lstStyle/>
          <a:p>
            <a:r>
              <a:rPr kumimoji="1" lang="en-US" altLang="zh-CN" dirty="0" smtClean="0"/>
              <a:t>Cb3</a:t>
            </a:r>
          </a:p>
        </p:txBody>
      </p:sp>
      <p:sp>
        <p:nvSpPr>
          <p:cNvPr id="12" name="椭圆 11"/>
          <p:cNvSpPr/>
          <p:nvPr/>
        </p:nvSpPr>
        <p:spPr>
          <a:xfrm>
            <a:off x="2835186" y="3915624"/>
            <a:ext cx="621998" cy="378804"/>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5" name="椭圆 24"/>
          <p:cNvSpPr/>
          <p:nvPr/>
        </p:nvSpPr>
        <p:spPr>
          <a:xfrm>
            <a:off x="5268946" y="2190786"/>
            <a:ext cx="621998" cy="378804"/>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7" name="椭圆 26"/>
          <p:cNvSpPr/>
          <p:nvPr/>
        </p:nvSpPr>
        <p:spPr>
          <a:xfrm>
            <a:off x="8567547" y="1927102"/>
            <a:ext cx="621998" cy="378804"/>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8" name="椭圆 27"/>
          <p:cNvSpPr/>
          <p:nvPr/>
        </p:nvSpPr>
        <p:spPr>
          <a:xfrm>
            <a:off x="5497347" y="5644582"/>
            <a:ext cx="621998" cy="378804"/>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sp>
        <p:nvSpPr>
          <p:cNvPr id="29" name="椭圆 28"/>
          <p:cNvSpPr/>
          <p:nvPr/>
        </p:nvSpPr>
        <p:spPr>
          <a:xfrm>
            <a:off x="8576464" y="5644582"/>
            <a:ext cx="621998" cy="378804"/>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sp>
        <p:nvSpPr>
          <p:cNvPr id="31" name="椭圆 30"/>
          <p:cNvSpPr/>
          <p:nvPr/>
        </p:nvSpPr>
        <p:spPr>
          <a:xfrm>
            <a:off x="10673978" y="3379969"/>
            <a:ext cx="621998" cy="378804"/>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sp>
        <p:nvSpPr>
          <p:cNvPr id="32" name="文本框 31"/>
          <p:cNvSpPr txBox="1"/>
          <p:nvPr/>
        </p:nvSpPr>
        <p:spPr>
          <a:xfrm>
            <a:off x="5497347" y="3269293"/>
            <a:ext cx="3959804" cy="646331"/>
          </a:xfrm>
          <a:prstGeom prst="rect">
            <a:avLst/>
          </a:prstGeom>
          <a:noFill/>
        </p:spPr>
        <p:txBody>
          <a:bodyPr wrap="square" rtlCol="0">
            <a:spAutoFit/>
          </a:bodyPr>
          <a:lstStyle/>
          <a:p>
            <a:r>
              <a:rPr kumimoji="1" lang="en-US" altLang="zh-CN" dirty="0" smtClean="0"/>
              <a:t>A greedy algorithm can be proved that it’s optimal</a:t>
            </a:r>
            <a:endParaRPr kumimoji="1" lang="zh-CN" altLang="en-US" dirty="0"/>
          </a:p>
        </p:txBody>
      </p:sp>
    </p:spTree>
    <p:extLst>
      <p:ext uri="{BB962C8B-B14F-4D97-AF65-F5344CB8AC3E}">
        <p14:creationId xmlns:p14="http://schemas.microsoft.com/office/powerpoint/2010/main" val="16784916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Microsoft YaHei" charset="-122"/>
                <a:ea typeface="Microsoft YaHei" charset="-122"/>
                <a:cs typeface="Microsoft YaHei" charset="-122"/>
              </a:rPr>
              <a:t>Our approach</a:t>
            </a:r>
            <a:br>
              <a:rPr kumimoji="1" lang="en-US" altLang="zh-CN" dirty="0" smtClean="0">
                <a:latin typeface="Microsoft YaHei" charset="-122"/>
                <a:ea typeface="Microsoft YaHei" charset="-122"/>
                <a:cs typeface="Microsoft YaHei" charset="-122"/>
              </a:rPr>
            </a:br>
            <a:r>
              <a:rPr kumimoji="1" lang="en-US" altLang="zh-CN" dirty="0" smtClean="0">
                <a:latin typeface="Microsoft YaHei" charset="-122"/>
                <a:ea typeface="Microsoft YaHei" charset="-122"/>
                <a:cs typeface="Microsoft YaHei" charset="-122"/>
              </a:rPr>
              <a:t>Evaluation-based Pre-generation</a:t>
            </a:r>
            <a:endParaRPr kumimoji="1" lang="zh-CN" altLang="en-US" dirty="0">
              <a:latin typeface="Microsoft YaHei" charset="-122"/>
              <a:ea typeface="Microsoft YaHei" charset="-122"/>
              <a:cs typeface="Microsoft YaHei" charset="-122"/>
            </a:endParaRPr>
          </a:p>
        </p:txBody>
      </p:sp>
      <p:sp>
        <p:nvSpPr>
          <p:cNvPr id="4" name="立方体 3"/>
          <p:cNvSpPr/>
          <p:nvPr/>
        </p:nvSpPr>
        <p:spPr>
          <a:xfrm>
            <a:off x="2953265" y="4621427"/>
            <a:ext cx="1865870" cy="1816443"/>
          </a:xfrm>
          <a:prstGeom prst="cub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5" name="立方体 4"/>
          <p:cNvSpPr/>
          <p:nvPr/>
        </p:nvSpPr>
        <p:spPr>
          <a:xfrm>
            <a:off x="7208110" y="4621427"/>
            <a:ext cx="823783" cy="1816443"/>
          </a:xfrm>
          <a:prstGeom prst="cube">
            <a:avLst>
              <a:gd name="adj" fmla="val 5413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6" name="立方体 5"/>
          <p:cNvSpPr/>
          <p:nvPr/>
        </p:nvSpPr>
        <p:spPr>
          <a:xfrm>
            <a:off x="7208110" y="3064476"/>
            <a:ext cx="823783" cy="832021"/>
          </a:xfrm>
          <a:prstGeom prst="cube">
            <a:avLst>
              <a:gd name="adj" fmla="val 5413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7" name="立方体 6"/>
          <p:cNvSpPr/>
          <p:nvPr/>
        </p:nvSpPr>
        <p:spPr>
          <a:xfrm>
            <a:off x="4341342" y="3410465"/>
            <a:ext cx="477793" cy="486032"/>
          </a:xfrm>
          <a:prstGeom prst="cube">
            <a:avLst>
              <a:gd name="adj" fmla="val 22510"/>
            </a:avLst>
          </a:prstGeom>
          <a:effectLst>
            <a:glow rad="127000">
              <a:srgbClr val="FF0000">
                <a:alpha val="50000"/>
              </a:srgb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8" name="直线箭头连接符 7"/>
          <p:cNvCxnSpPr>
            <a:stCxn id="6" idx="5"/>
          </p:cNvCxnSpPr>
          <p:nvPr/>
        </p:nvCxnSpPr>
        <p:spPr>
          <a:xfrm flipV="1">
            <a:off x="4819135" y="5301049"/>
            <a:ext cx="2388975" cy="15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线箭头连接符 8"/>
          <p:cNvCxnSpPr/>
          <p:nvPr/>
        </p:nvCxnSpPr>
        <p:spPr>
          <a:xfrm flipH="1">
            <a:off x="4823257" y="3653481"/>
            <a:ext cx="238485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线箭头连接符 9"/>
          <p:cNvCxnSpPr/>
          <p:nvPr/>
        </p:nvCxnSpPr>
        <p:spPr>
          <a:xfrm flipV="1">
            <a:off x="7512908" y="3896497"/>
            <a:ext cx="0" cy="8484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1" name="表格 10"/>
          <p:cNvGraphicFramePr>
            <a:graphicFrameLocks noGrp="1"/>
          </p:cNvGraphicFramePr>
          <p:nvPr>
            <p:extLst>
              <p:ext uri="{D42A27DB-BD31-4B8C-83A1-F6EECF244321}">
                <p14:modId xmlns:p14="http://schemas.microsoft.com/office/powerpoint/2010/main" val="33322104"/>
              </p:ext>
            </p:extLst>
          </p:nvPr>
        </p:nvGraphicFramePr>
        <p:xfrm>
          <a:off x="2229708" y="2128337"/>
          <a:ext cx="8128000" cy="370840"/>
        </p:xfrm>
        <a:graphic>
          <a:graphicData uri="http://schemas.openxmlformats.org/drawingml/2006/table">
            <a:tbl>
              <a:tblPr>
                <a:tableStyleId>{FABFCF23-3B69-468F-B69F-88F6DE6A72F2}</a:tableStyleId>
              </a:tblPr>
              <a:tblGrid>
                <a:gridCol w="8128000"/>
              </a:tblGrid>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 name="文本框 11"/>
          <p:cNvSpPr txBox="1"/>
          <p:nvPr/>
        </p:nvSpPr>
        <p:spPr>
          <a:xfrm>
            <a:off x="950026" y="2128337"/>
            <a:ext cx="1068779" cy="370840"/>
          </a:xfrm>
          <a:prstGeom prst="rect">
            <a:avLst/>
          </a:prstGeom>
          <a:noFill/>
        </p:spPr>
        <p:txBody>
          <a:bodyPr wrap="square" rtlCol="0">
            <a:spAutoFit/>
          </a:bodyPr>
          <a:lstStyle/>
          <a:p>
            <a:r>
              <a:rPr kumimoji="1" lang="en-US" altLang="zh-CN" dirty="0" smtClean="0"/>
              <a:t>Dataset</a:t>
            </a:r>
            <a:endParaRPr kumimoji="1" lang="zh-CN" altLang="en-US" dirty="0"/>
          </a:p>
        </p:txBody>
      </p:sp>
      <p:cxnSp>
        <p:nvCxnSpPr>
          <p:cNvPr id="13" name="直线箭头连接符 12"/>
          <p:cNvCxnSpPr/>
          <p:nvPr/>
        </p:nvCxnSpPr>
        <p:spPr>
          <a:xfrm>
            <a:off x="3682314" y="2499177"/>
            <a:ext cx="0" cy="21222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文本框 13"/>
          <p:cNvSpPr txBox="1"/>
          <p:nvPr/>
        </p:nvSpPr>
        <p:spPr>
          <a:xfrm>
            <a:off x="2953265" y="5384773"/>
            <a:ext cx="1423087" cy="646331"/>
          </a:xfrm>
          <a:prstGeom prst="rect">
            <a:avLst/>
          </a:prstGeom>
          <a:noFill/>
        </p:spPr>
        <p:txBody>
          <a:bodyPr wrap="square" rtlCol="0">
            <a:spAutoFit/>
          </a:bodyPr>
          <a:lstStyle/>
          <a:p>
            <a:r>
              <a:rPr kumimoji="1" lang="en-US" altLang="zh-CN" smtClean="0"/>
              <a:t>Raw cuboid</a:t>
            </a:r>
            <a:endParaRPr kumimoji="1" lang="zh-CN" altLang="en-US" dirty="0"/>
          </a:p>
        </p:txBody>
      </p:sp>
      <p:sp>
        <p:nvSpPr>
          <p:cNvPr id="15" name="文本框 14"/>
          <p:cNvSpPr txBox="1"/>
          <p:nvPr/>
        </p:nvSpPr>
        <p:spPr>
          <a:xfrm>
            <a:off x="4341342" y="2706130"/>
            <a:ext cx="1849393" cy="369332"/>
          </a:xfrm>
          <a:prstGeom prst="rect">
            <a:avLst/>
          </a:prstGeom>
          <a:noFill/>
        </p:spPr>
        <p:txBody>
          <a:bodyPr wrap="square" rtlCol="0">
            <a:spAutoFit/>
          </a:bodyPr>
          <a:lstStyle/>
          <a:p>
            <a:r>
              <a:rPr kumimoji="1" lang="en-US" altLang="zh-CN" smtClean="0"/>
              <a:t>Target cuboid</a:t>
            </a:r>
            <a:endParaRPr kumimoji="1" lang="zh-CN" altLang="en-US" dirty="0"/>
          </a:p>
        </p:txBody>
      </p:sp>
      <p:sp>
        <p:nvSpPr>
          <p:cNvPr id="17" name="文本框 16"/>
          <p:cNvSpPr txBox="1"/>
          <p:nvPr/>
        </p:nvSpPr>
        <p:spPr>
          <a:xfrm>
            <a:off x="8981162" y="3757808"/>
            <a:ext cx="2693096" cy="2308324"/>
          </a:xfrm>
          <a:prstGeom prst="rect">
            <a:avLst/>
          </a:prstGeom>
          <a:noFill/>
        </p:spPr>
        <p:txBody>
          <a:bodyPr wrap="square" rtlCol="0">
            <a:spAutoFit/>
          </a:bodyPr>
          <a:lstStyle/>
          <a:p>
            <a:r>
              <a:rPr kumimoji="1" lang="en-US" altLang="zh-CN" dirty="0" smtClean="0"/>
              <a:t>In fact we don’t need calculate the cuboid, such as the raw cuboid, every time. We pre-generate it, store somewhere, and take it out when we need it</a:t>
            </a:r>
            <a:endParaRPr kumimoji="1" lang="zh-CN" altLang="en-US" dirty="0"/>
          </a:p>
        </p:txBody>
      </p:sp>
    </p:spTree>
    <p:extLst>
      <p:ext uri="{BB962C8B-B14F-4D97-AF65-F5344CB8AC3E}">
        <p14:creationId xmlns:p14="http://schemas.microsoft.com/office/powerpoint/2010/main" val="12917536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Microsoft YaHei" charset="-122"/>
                <a:ea typeface="Microsoft YaHei" charset="-122"/>
                <a:cs typeface="Microsoft YaHei" charset="-122"/>
              </a:rPr>
              <a:t>Our approach</a:t>
            </a:r>
            <a:br>
              <a:rPr kumimoji="1" lang="en-US" altLang="zh-CN" dirty="0" smtClean="0">
                <a:latin typeface="Microsoft YaHei" charset="-122"/>
                <a:ea typeface="Microsoft YaHei" charset="-122"/>
                <a:cs typeface="Microsoft YaHei" charset="-122"/>
              </a:rPr>
            </a:br>
            <a:r>
              <a:rPr kumimoji="1" lang="en-US" altLang="zh-CN" dirty="0" smtClean="0">
                <a:latin typeface="Microsoft YaHei" charset="-122"/>
                <a:ea typeface="Microsoft YaHei" charset="-122"/>
                <a:cs typeface="Microsoft YaHei" charset="-122"/>
              </a:rPr>
              <a:t>Evaluation-based Pre-generation</a:t>
            </a:r>
            <a:endParaRPr kumimoji="1" lang="zh-CN" altLang="en-US" dirty="0">
              <a:latin typeface="Microsoft YaHei" charset="-122"/>
              <a:ea typeface="Microsoft YaHei" charset="-122"/>
              <a:cs typeface="Microsoft YaHei" charset="-122"/>
            </a:endParaRPr>
          </a:p>
        </p:txBody>
      </p:sp>
      <p:sp>
        <p:nvSpPr>
          <p:cNvPr id="3" name="文本框 2"/>
          <p:cNvSpPr txBox="1"/>
          <p:nvPr/>
        </p:nvSpPr>
        <p:spPr>
          <a:xfrm>
            <a:off x="5348614" y="6150279"/>
            <a:ext cx="926926" cy="369332"/>
          </a:xfrm>
          <a:prstGeom prst="rect">
            <a:avLst/>
          </a:prstGeom>
          <a:noFill/>
        </p:spPr>
        <p:txBody>
          <a:bodyPr wrap="square" rtlCol="0">
            <a:spAutoFit/>
          </a:bodyPr>
          <a:lstStyle/>
          <a:p>
            <a:r>
              <a:rPr kumimoji="1" lang="en-US" altLang="zh-CN" dirty="0" smtClean="0"/>
              <a:t>(X, Y, Z)</a:t>
            </a:r>
            <a:endParaRPr kumimoji="1" lang="zh-CN" altLang="en-US" dirty="0"/>
          </a:p>
        </p:txBody>
      </p:sp>
      <p:sp>
        <p:nvSpPr>
          <p:cNvPr id="18" name="文本框 17"/>
          <p:cNvSpPr txBox="1"/>
          <p:nvPr/>
        </p:nvSpPr>
        <p:spPr>
          <a:xfrm>
            <a:off x="3584531" y="5288071"/>
            <a:ext cx="926926" cy="369332"/>
          </a:xfrm>
          <a:prstGeom prst="rect">
            <a:avLst/>
          </a:prstGeom>
          <a:noFill/>
        </p:spPr>
        <p:txBody>
          <a:bodyPr wrap="square" rtlCol="0">
            <a:spAutoFit/>
          </a:bodyPr>
          <a:lstStyle/>
          <a:p>
            <a:r>
              <a:rPr kumimoji="1" lang="en-US" altLang="zh-CN" dirty="0" smtClean="0"/>
              <a:t>(-, Y, Z)</a:t>
            </a:r>
            <a:endParaRPr kumimoji="1" lang="zh-CN" altLang="en-US" dirty="0"/>
          </a:p>
        </p:txBody>
      </p:sp>
      <p:sp>
        <p:nvSpPr>
          <p:cNvPr id="19" name="文本框 18"/>
          <p:cNvSpPr txBox="1"/>
          <p:nvPr/>
        </p:nvSpPr>
        <p:spPr>
          <a:xfrm>
            <a:off x="7087645" y="5288071"/>
            <a:ext cx="926926" cy="369332"/>
          </a:xfrm>
          <a:prstGeom prst="rect">
            <a:avLst/>
          </a:prstGeom>
          <a:noFill/>
        </p:spPr>
        <p:txBody>
          <a:bodyPr wrap="square" rtlCol="0">
            <a:spAutoFit/>
          </a:bodyPr>
          <a:lstStyle/>
          <a:p>
            <a:r>
              <a:rPr kumimoji="1" lang="en-US" altLang="zh-CN" dirty="0" smtClean="0"/>
              <a:t>(X, Y, -)</a:t>
            </a:r>
            <a:endParaRPr kumimoji="1" lang="zh-CN" altLang="en-US" dirty="0"/>
          </a:p>
        </p:txBody>
      </p:sp>
      <p:sp>
        <p:nvSpPr>
          <p:cNvPr id="20" name="文本框 19"/>
          <p:cNvSpPr txBox="1"/>
          <p:nvPr/>
        </p:nvSpPr>
        <p:spPr>
          <a:xfrm>
            <a:off x="5336088" y="5288071"/>
            <a:ext cx="926926" cy="369332"/>
          </a:xfrm>
          <a:prstGeom prst="rect">
            <a:avLst/>
          </a:prstGeom>
          <a:noFill/>
        </p:spPr>
        <p:txBody>
          <a:bodyPr wrap="square" rtlCol="0">
            <a:spAutoFit/>
          </a:bodyPr>
          <a:lstStyle/>
          <a:p>
            <a:r>
              <a:rPr kumimoji="1" lang="en-US" altLang="zh-CN" dirty="0" smtClean="0"/>
              <a:t>(X, -, Z)</a:t>
            </a:r>
            <a:endParaRPr kumimoji="1" lang="zh-CN" altLang="en-US" dirty="0"/>
          </a:p>
        </p:txBody>
      </p:sp>
      <p:sp>
        <p:nvSpPr>
          <p:cNvPr id="21" name="文本框 20"/>
          <p:cNvSpPr txBox="1"/>
          <p:nvPr/>
        </p:nvSpPr>
        <p:spPr>
          <a:xfrm>
            <a:off x="3584531" y="4425863"/>
            <a:ext cx="926926" cy="369332"/>
          </a:xfrm>
          <a:prstGeom prst="rect">
            <a:avLst/>
          </a:prstGeom>
          <a:noFill/>
        </p:spPr>
        <p:txBody>
          <a:bodyPr wrap="square" rtlCol="0">
            <a:spAutoFit/>
          </a:bodyPr>
          <a:lstStyle/>
          <a:p>
            <a:r>
              <a:rPr kumimoji="1" lang="en-US" altLang="zh-CN" dirty="0" smtClean="0"/>
              <a:t>(-, -, Z)</a:t>
            </a:r>
            <a:endParaRPr kumimoji="1" lang="zh-CN" altLang="en-US" dirty="0"/>
          </a:p>
        </p:txBody>
      </p:sp>
      <p:sp>
        <p:nvSpPr>
          <p:cNvPr id="22" name="文本框 21"/>
          <p:cNvSpPr txBox="1"/>
          <p:nvPr/>
        </p:nvSpPr>
        <p:spPr>
          <a:xfrm>
            <a:off x="5336088" y="4425863"/>
            <a:ext cx="926926" cy="369332"/>
          </a:xfrm>
          <a:prstGeom prst="rect">
            <a:avLst/>
          </a:prstGeom>
          <a:noFill/>
        </p:spPr>
        <p:txBody>
          <a:bodyPr wrap="square" rtlCol="0">
            <a:spAutoFit/>
          </a:bodyPr>
          <a:lstStyle/>
          <a:p>
            <a:r>
              <a:rPr kumimoji="1" lang="en-US" altLang="zh-CN" dirty="0" smtClean="0"/>
              <a:t>(X, -, -)</a:t>
            </a:r>
            <a:endParaRPr kumimoji="1" lang="zh-CN" altLang="en-US" dirty="0"/>
          </a:p>
        </p:txBody>
      </p:sp>
      <p:sp>
        <p:nvSpPr>
          <p:cNvPr id="23" name="文本框 22"/>
          <p:cNvSpPr txBox="1"/>
          <p:nvPr/>
        </p:nvSpPr>
        <p:spPr>
          <a:xfrm>
            <a:off x="7087645" y="4425863"/>
            <a:ext cx="926926" cy="369332"/>
          </a:xfrm>
          <a:prstGeom prst="rect">
            <a:avLst/>
          </a:prstGeom>
          <a:noFill/>
        </p:spPr>
        <p:txBody>
          <a:bodyPr wrap="square" rtlCol="0">
            <a:spAutoFit/>
          </a:bodyPr>
          <a:lstStyle/>
          <a:p>
            <a:r>
              <a:rPr kumimoji="1" lang="en-US" altLang="zh-CN" dirty="0" smtClean="0"/>
              <a:t>(-, -, Y)</a:t>
            </a:r>
            <a:endParaRPr kumimoji="1" lang="zh-CN" altLang="en-US" dirty="0"/>
          </a:p>
        </p:txBody>
      </p:sp>
      <p:sp>
        <p:nvSpPr>
          <p:cNvPr id="24" name="文本框 23"/>
          <p:cNvSpPr txBox="1"/>
          <p:nvPr/>
        </p:nvSpPr>
        <p:spPr>
          <a:xfrm>
            <a:off x="5336088" y="3563655"/>
            <a:ext cx="926926" cy="369332"/>
          </a:xfrm>
          <a:prstGeom prst="rect">
            <a:avLst/>
          </a:prstGeom>
          <a:noFill/>
        </p:spPr>
        <p:txBody>
          <a:bodyPr wrap="square" rtlCol="0">
            <a:spAutoFit/>
          </a:bodyPr>
          <a:lstStyle/>
          <a:p>
            <a:r>
              <a:rPr kumimoji="1" lang="en-US" altLang="zh-CN" dirty="0" smtClean="0"/>
              <a:t>(-, -, -)</a:t>
            </a:r>
            <a:endParaRPr kumimoji="1" lang="zh-CN" altLang="en-US" dirty="0"/>
          </a:p>
        </p:txBody>
      </p:sp>
      <p:cxnSp>
        <p:nvCxnSpPr>
          <p:cNvPr id="25" name="直线箭头连接符 24"/>
          <p:cNvCxnSpPr>
            <a:stCxn id="3" idx="0"/>
            <a:endCxn id="18" idx="2"/>
          </p:cNvCxnSpPr>
          <p:nvPr/>
        </p:nvCxnSpPr>
        <p:spPr>
          <a:xfrm flipH="1" flipV="1">
            <a:off x="4047994" y="5657403"/>
            <a:ext cx="1764083" cy="4928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5"/>
          <p:cNvCxnSpPr>
            <a:stCxn id="3" idx="0"/>
            <a:endCxn id="20" idx="2"/>
          </p:cNvCxnSpPr>
          <p:nvPr/>
        </p:nvCxnSpPr>
        <p:spPr>
          <a:xfrm flipH="1" flipV="1">
            <a:off x="5799551" y="5657403"/>
            <a:ext cx="12526" cy="4928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线箭头连接符 28"/>
          <p:cNvCxnSpPr>
            <a:stCxn id="3" idx="0"/>
            <a:endCxn id="19" idx="2"/>
          </p:cNvCxnSpPr>
          <p:nvPr/>
        </p:nvCxnSpPr>
        <p:spPr>
          <a:xfrm flipV="1">
            <a:off x="5812077" y="5657403"/>
            <a:ext cx="1739031" cy="4928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线箭头连接符 31"/>
          <p:cNvCxnSpPr>
            <a:stCxn id="18" idx="0"/>
            <a:endCxn id="21" idx="2"/>
          </p:cNvCxnSpPr>
          <p:nvPr/>
        </p:nvCxnSpPr>
        <p:spPr>
          <a:xfrm flipV="1">
            <a:off x="4047994" y="4795195"/>
            <a:ext cx="0" cy="4928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18" idx="0"/>
            <a:endCxn id="23" idx="2"/>
          </p:cNvCxnSpPr>
          <p:nvPr/>
        </p:nvCxnSpPr>
        <p:spPr>
          <a:xfrm flipV="1">
            <a:off x="4047994" y="4795195"/>
            <a:ext cx="3503114" cy="4928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a:stCxn id="20" idx="0"/>
            <a:endCxn id="22" idx="2"/>
          </p:cNvCxnSpPr>
          <p:nvPr/>
        </p:nvCxnSpPr>
        <p:spPr>
          <a:xfrm flipV="1">
            <a:off x="5799551" y="4795195"/>
            <a:ext cx="0" cy="4928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20" idx="0"/>
            <a:endCxn id="21" idx="2"/>
          </p:cNvCxnSpPr>
          <p:nvPr/>
        </p:nvCxnSpPr>
        <p:spPr>
          <a:xfrm flipH="1" flipV="1">
            <a:off x="4047994" y="4795195"/>
            <a:ext cx="1751557" cy="4928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9" idx="0"/>
            <a:endCxn id="22" idx="2"/>
          </p:cNvCxnSpPr>
          <p:nvPr/>
        </p:nvCxnSpPr>
        <p:spPr>
          <a:xfrm flipH="1" flipV="1">
            <a:off x="5799551" y="4795195"/>
            <a:ext cx="1751557" cy="4928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线箭头连接符 47"/>
          <p:cNvCxnSpPr>
            <a:stCxn id="19" idx="0"/>
            <a:endCxn id="23" idx="2"/>
          </p:cNvCxnSpPr>
          <p:nvPr/>
        </p:nvCxnSpPr>
        <p:spPr>
          <a:xfrm flipV="1">
            <a:off x="7551108" y="4795195"/>
            <a:ext cx="0" cy="4928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22" idx="0"/>
            <a:endCxn id="24" idx="2"/>
          </p:cNvCxnSpPr>
          <p:nvPr/>
        </p:nvCxnSpPr>
        <p:spPr>
          <a:xfrm flipV="1">
            <a:off x="5799551" y="3932987"/>
            <a:ext cx="0" cy="4928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线箭头连接符 53"/>
          <p:cNvCxnSpPr>
            <a:stCxn id="23" idx="0"/>
            <a:endCxn id="24" idx="2"/>
          </p:cNvCxnSpPr>
          <p:nvPr/>
        </p:nvCxnSpPr>
        <p:spPr>
          <a:xfrm flipH="1" flipV="1">
            <a:off x="5799551" y="3932987"/>
            <a:ext cx="1751557" cy="4928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线箭头连接符 56"/>
          <p:cNvCxnSpPr>
            <a:stCxn id="21" idx="0"/>
            <a:endCxn id="24" idx="2"/>
          </p:cNvCxnSpPr>
          <p:nvPr/>
        </p:nvCxnSpPr>
        <p:spPr>
          <a:xfrm flipV="1">
            <a:off x="4047994" y="3932987"/>
            <a:ext cx="1751557" cy="4928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8116866" y="2968668"/>
            <a:ext cx="3387746" cy="1200329"/>
          </a:xfrm>
          <a:prstGeom prst="rect">
            <a:avLst/>
          </a:prstGeom>
          <a:noFill/>
        </p:spPr>
        <p:txBody>
          <a:bodyPr wrap="square" rtlCol="0">
            <a:spAutoFit/>
          </a:bodyPr>
          <a:lstStyle/>
          <a:p>
            <a:r>
              <a:rPr kumimoji="1" lang="en-US" altLang="zh-CN" dirty="0" smtClean="0"/>
              <a:t>Limit space</a:t>
            </a:r>
          </a:p>
          <a:p>
            <a:r>
              <a:rPr kumimoji="1" lang="en-US" altLang="zh-CN" dirty="0" smtClean="0"/>
              <a:t>Limit cuboids to be stored</a:t>
            </a:r>
          </a:p>
          <a:p>
            <a:r>
              <a:rPr kumimoji="1" lang="en-US" altLang="zh-CN" dirty="0" smtClean="0"/>
              <a:t>How we choose which cuboid is needed?</a:t>
            </a:r>
            <a:endParaRPr kumimoji="1" lang="zh-CN" altLang="en-US" dirty="0"/>
          </a:p>
        </p:txBody>
      </p:sp>
    </p:spTree>
    <p:extLst>
      <p:ext uri="{BB962C8B-B14F-4D97-AF65-F5344CB8AC3E}">
        <p14:creationId xmlns:p14="http://schemas.microsoft.com/office/powerpoint/2010/main" val="16612401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Microsoft YaHei" charset="-122"/>
                <a:ea typeface="Microsoft YaHei" charset="-122"/>
                <a:cs typeface="Microsoft YaHei" charset="-122"/>
              </a:rPr>
              <a:t>Our approach</a:t>
            </a:r>
            <a:br>
              <a:rPr kumimoji="1" lang="en-US" altLang="zh-CN" dirty="0" smtClean="0">
                <a:latin typeface="Microsoft YaHei" charset="-122"/>
                <a:ea typeface="Microsoft YaHei" charset="-122"/>
                <a:cs typeface="Microsoft YaHei" charset="-122"/>
              </a:rPr>
            </a:br>
            <a:r>
              <a:rPr kumimoji="1" lang="en-US" altLang="zh-CN" dirty="0" smtClean="0">
                <a:latin typeface="Microsoft YaHei" charset="-122"/>
                <a:ea typeface="Microsoft YaHei" charset="-122"/>
                <a:cs typeface="Microsoft YaHei" charset="-122"/>
              </a:rPr>
              <a:t>Evaluation-based Pre-generation</a:t>
            </a:r>
            <a:endParaRPr kumimoji="1" lang="zh-CN" altLang="en-US" dirty="0">
              <a:latin typeface="Microsoft YaHei" charset="-122"/>
              <a:ea typeface="Microsoft YaHei" charset="-122"/>
              <a:cs typeface="Microsoft YaHei" charset="-122"/>
            </a:endParaRPr>
          </a:p>
        </p:txBody>
      </p:sp>
      <p:sp>
        <p:nvSpPr>
          <p:cNvPr id="4" name="文本框 3"/>
          <p:cNvSpPr txBox="1"/>
          <p:nvPr/>
        </p:nvSpPr>
        <p:spPr>
          <a:xfrm>
            <a:off x="3457184" y="2793304"/>
            <a:ext cx="6638794" cy="369332"/>
          </a:xfrm>
          <a:prstGeom prst="rect">
            <a:avLst/>
          </a:prstGeom>
          <a:noFill/>
        </p:spPr>
        <p:txBody>
          <a:bodyPr wrap="square" rtlCol="0">
            <a:spAutoFit/>
          </a:bodyPr>
          <a:lstStyle/>
          <a:p>
            <a:r>
              <a:rPr kumimoji="1" lang="en-US" altLang="zh-CN" dirty="0" smtClean="0"/>
              <a:t>Cost function</a:t>
            </a:r>
            <a:endParaRPr kumimoji="1" lang="zh-CN" altLang="en-US" dirty="0"/>
          </a:p>
        </p:txBody>
      </p:sp>
      <p:sp>
        <p:nvSpPr>
          <p:cNvPr id="27" name="文本框 26"/>
          <p:cNvSpPr txBox="1"/>
          <p:nvPr/>
        </p:nvSpPr>
        <p:spPr>
          <a:xfrm>
            <a:off x="3457184" y="3162636"/>
            <a:ext cx="6638794" cy="923330"/>
          </a:xfrm>
          <a:prstGeom prst="rect">
            <a:avLst/>
          </a:prstGeom>
          <a:noFill/>
        </p:spPr>
        <p:txBody>
          <a:bodyPr wrap="square" rtlCol="0">
            <a:spAutoFit/>
          </a:bodyPr>
          <a:lstStyle/>
          <a:p>
            <a:r>
              <a:rPr kumimoji="1" lang="en-US" altLang="zh-CN" dirty="0" smtClean="0"/>
              <a:t>Traditional approach: disk &lt;-&gt; memory I/O is the bottleneck</a:t>
            </a:r>
          </a:p>
          <a:p>
            <a:r>
              <a:rPr kumimoji="1" lang="en-US" altLang="zh-CN" dirty="0" smtClean="0"/>
              <a:t>-&gt;Cost function only considers the size of the cuboid</a:t>
            </a:r>
            <a:endParaRPr kumimoji="1" lang="zh-CN" altLang="en-US" dirty="0"/>
          </a:p>
        </p:txBody>
      </p:sp>
    </p:spTree>
    <p:extLst>
      <p:ext uri="{BB962C8B-B14F-4D97-AF65-F5344CB8AC3E}">
        <p14:creationId xmlns:p14="http://schemas.microsoft.com/office/powerpoint/2010/main" val="7897086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Microsoft YaHei" charset="-122"/>
                <a:ea typeface="Microsoft YaHei" charset="-122"/>
                <a:cs typeface="Microsoft YaHei" charset="-122"/>
              </a:rPr>
              <a:t>Our approach</a:t>
            </a:r>
            <a:br>
              <a:rPr kumimoji="1" lang="en-US" altLang="zh-CN" dirty="0" smtClean="0">
                <a:latin typeface="Microsoft YaHei" charset="-122"/>
                <a:ea typeface="Microsoft YaHei" charset="-122"/>
                <a:cs typeface="Microsoft YaHei" charset="-122"/>
              </a:rPr>
            </a:br>
            <a:r>
              <a:rPr kumimoji="1" lang="en-US" altLang="zh-CN" dirty="0" smtClean="0">
                <a:latin typeface="Microsoft YaHei" charset="-122"/>
                <a:ea typeface="Microsoft YaHei" charset="-122"/>
                <a:cs typeface="Microsoft YaHei" charset="-122"/>
              </a:rPr>
              <a:t>Evaluation-based Pre-generation</a:t>
            </a:r>
            <a:endParaRPr kumimoji="1" lang="zh-CN" altLang="en-US" dirty="0">
              <a:latin typeface="Microsoft YaHei" charset="-122"/>
              <a:ea typeface="Microsoft YaHei" charset="-122"/>
              <a:cs typeface="Microsoft YaHei" charset="-122"/>
            </a:endParaRPr>
          </a:p>
        </p:txBody>
      </p:sp>
      <p:sp>
        <p:nvSpPr>
          <p:cNvPr id="4" name="文本框 3"/>
          <p:cNvSpPr txBox="1"/>
          <p:nvPr/>
        </p:nvSpPr>
        <p:spPr>
          <a:xfrm>
            <a:off x="3457184" y="2793304"/>
            <a:ext cx="6638794" cy="369332"/>
          </a:xfrm>
          <a:prstGeom prst="rect">
            <a:avLst/>
          </a:prstGeom>
          <a:noFill/>
        </p:spPr>
        <p:txBody>
          <a:bodyPr wrap="square" rtlCol="0">
            <a:spAutoFit/>
          </a:bodyPr>
          <a:lstStyle/>
          <a:p>
            <a:r>
              <a:rPr kumimoji="1" lang="en-US" altLang="zh-CN" dirty="0" smtClean="0"/>
              <a:t>Cost function</a:t>
            </a:r>
            <a:endParaRPr kumimoji="1" lang="zh-CN" altLang="en-US" dirty="0"/>
          </a:p>
        </p:txBody>
      </p:sp>
      <p:sp>
        <p:nvSpPr>
          <p:cNvPr id="27" name="文本框 26"/>
          <p:cNvSpPr txBox="1"/>
          <p:nvPr/>
        </p:nvSpPr>
        <p:spPr>
          <a:xfrm>
            <a:off x="3457184" y="3162636"/>
            <a:ext cx="6638794" cy="923330"/>
          </a:xfrm>
          <a:prstGeom prst="rect">
            <a:avLst/>
          </a:prstGeom>
          <a:noFill/>
        </p:spPr>
        <p:txBody>
          <a:bodyPr wrap="square" rtlCol="0">
            <a:spAutoFit/>
          </a:bodyPr>
          <a:lstStyle/>
          <a:p>
            <a:r>
              <a:rPr kumimoji="1" lang="en-US" altLang="zh-CN" dirty="0" smtClean="0">
                <a:solidFill>
                  <a:schemeClr val="bg1">
                    <a:lumMod val="85000"/>
                  </a:schemeClr>
                </a:solidFill>
              </a:rPr>
              <a:t>Traditional approach: disk &lt;-&gt; memory I/O is the bottleneck</a:t>
            </a:r>
          </a:p>
          <a:p>
            <a:r>
              <a:rPr kumimoji="1" lang="en-US" altLang="zh-CN" dirty="0" smtClean="0">
                <a:solidFill>
                  <a:schemeClr val="bg1">
                    <a:lumMod val="85000"/>
                  </a:schemeClr>
                </a:solidFill>
              </a:rPr>
              <a:t>-&gt;Cost function only considers the size of the cuboid</a:t>
            </a:r>
            <a:endParaRPr kumimoji="1" lang="zh-CN" altLang="en-US" dirty="0">
              <a:solidFill>
                <a:schemeClr val="bg1">
                  <a:lumMod val="85000"/>
                </a:schemeClr>
              </a:solidFill>
            </a:endParaRPr>
          </a:p>
        </p:txBody>
      </p:sp>
      <p:sp>
        <p:nvSpPr>
          <p:cNvPr id="5" name="文本框 4"/>
          <p:cNvSpPr txBox="1"/>
          <p:nvPr/>
        </p:nvSpPr>
        <p:spPr>
          <a:xfrm>
            <a:off x="3457184" y="4085966"/>
            <a:ext cx="6638794" cy="2308324"/>
          </a:xfrm>
          <a:prstGeom prst="rect">
            <a:avLst/>
          </a:prstGeom>
          <a:noFill/>
        </p:spPr>
        <p:txBody>
          <a:bodyPr wrap="square" rtlCol="0">
            <a:spAutoFit/>
          </a:bodyPr>
          <a:lstStyle/>
          <a:p>
            <a:r>
              <a:rPr kumimoji="1" lang="en-US" altLang="zh-CN" dirty="0" smtClean="0"/>
              <a:t>Our approach: </a:t>
            </a:r>
          </a:p>
          <a:p>
            <a:r>
              <a:rPr kumimoji="1" lang="en-US" altLang="zh-CN" dirty="0" smtClean="0"/>
              <a:t>Consider 3 parts:</a:t>
            </a:r>
          </a:p>
          <a:p>
            <a:r>
              <a:rPr kumimoji="1" lang="en-US" altLang="zh-CN" dirty="0"/>
              <a:t>	</a:t>
            </a:r>
            <a:r>
              <a:rPr kumimoji="1" lang="en-US" altLang="zh-CN" dirty="0" smtClean="0"/>
              <a:t>disk </a:t>
            </a:r>
            <a:r>
              <a:rPr kumimoji="1" lang="en-US" altLang="zh-CN" dirty="0"/>
              <a:t>&lt;-&gt; memory </a:t>
            </a:r>
            <a:r>
              <a:rPr kumimoji="1" lang="en-US" altLang="zh-CN" dirty="0" smtClean="0"/>
              <a:t>I/O</a:t>
            </a:r>
          </a:p>
          <a:p>
            <a:r>
              <a:rPr kumimoji="1" lang="en-US" altLang="zh-CN" dirty="0"/>
              <a:t>	</a:t>
            </a:r>
            <a:r>
              <a:rPr kumimoji="1" lang="en-US" altLang="zh-CN" dirty="0" smtClean="0"/>
              <a:t>memory &lt;-&gt; device I/O</a:t>
            </a:r>
          </a:p>
          <a:p>
            <a:r>
              <a:rPr kumimoji="1" lang="en-US" altLang="zh-CN" dirty="0"/>
              <a:t>	</a:t>
            </a:r>
            <a:r>
              <a:rPr kumimoji="1" lang="en-US" altLang="zh-CN" dirty="0" smtClean="0"/>
              <a:t>calculation</a:t>
            </a:r>
          </a:p>
          <a:p>
            <a:r>
              <a:rPr kumimoji="1" lang="en-US" altLang="zh-CN" dirty="0" smtClean="0"/>
              <a:t>And we use some experiment-based factors to unify this 3 parts into a time expression</a:t>
            </a:r>
          </a:p>
          <a:p>
            <a:r>
              <a:rPr kumimoji="1" lang="en-US" altLang="zh-CN" dirty="0"/>
              <a:t>	</a:t>
            </a:r>
            <a:r>
              <a:rPr kumimoji="1" lang="en-US" altLang="zh-CN" dirty="0" smtClean="0"/>
              <a:t>Factors differs between platforms</a:t>
            </a:r>
            <a:endParaRPr kumimoji="1" lang="zh-CN" altLang="en-US" dirty="0"/>
          </a:p>
        </p:txBody>
      </p:sp>
    </p:spTree>
    <p:extLst>
      <p:ext uri="{BB962C8B-B14F-4D97-AF65-F5344CB8AC3E}">
        <p14:creationId xmlns:p14="http://schemas.microsoft.com/office/powerpoint/2010/main" val="7874307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Microsoft YaHei" charset="-122"/>
                <a:ea typeface="Microsoft YaHei" charset="-122"/>
                <a:cs typeface="Microsoft YaHei" charset="-122"/>
              </a:rPr>
              <a:t>Background</a:t>
            </a:r>
            <a:endParaRPr kumimoji="1" lang="zh-CN" altLang="en-US" dirty="0">
              <a:latin typeface="Microsoft YaHei" charset="-122"/>
              <a:ea typeface="Microsoft YaHei" charset="-122"/>
              <a:cs typeface="Microsoft YaHei" charset="-122"/>
            </a:endParaRPr>
          </a:p>
        </p:txBody>
      </p:sp>
      <p:graphicFrame>
        <p:nvGraphicFramePr>
          <p:cNvPr id="10" name="图表 9"/>
          <p:cNvGraphicFramePr/>
          <p:nvPr>
            <p:extLst>
              <p:ext uri="{D42A27DB-BD31-4B8C-83A1-F6EECF244321}">
                <p14:modId xmlns:p14="http://schemas.microsoft.com/office/powerpoint/2010/main" val="1874606357"/>
              </p:ext>
            </p:extLst>
          </p:nvPr>
        </p:nvGraphicFramePr>
        <p:xfrm>
          <a:off x="969319" y="3163329"/>
          <a:ext cx="4887784" cy="33086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1753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Microsoft YaHei" charset="-122"/>
                <a:ea typeface="Microsoft YaHei" charset="-122"/>
                <a:cs typeface="Microsoft YaHei" charset="-122"/>
              </a:rPr>
              <a:t>Our approach</a:t>
            </a:r>
            <a:br>
              <a:rPr kumimoji="1" lang="en-US" altLang="zh-CN" dirty="0" smtClean="0">
                <a:latin typeface="Microsoft YaHei" charset="-122"/>
                <a:ea typeface="Microsoft YaHei" charset="-122"/>
                <a:cs typeface="Microsoft YaHei" charset="-122"/>
              </a:rPr>
            </a:br>
            <a:r>
              <a:rPr kumimoji="1" lang="en-US" altLang="zh-CN" dirty="0" smtClean="0">
                <a:latin typeface="Microsoft YaHei" charset="-122"/>
                <a:ea typeface="Microsoft YaHei" charset="-122"/>
                <a:cs typeface="Microsoft YaHei" charset="-122"/>
              </a:rPr>
              <a:t>Experiments</a:t>
            </a:r>
            <a:endParaRPr kumimoji="1" lang="zh-CN" altLang="en-US" dirty="0">
              <a:latin typeface="Microsoft YaHei" charset="-122"/>
              <a:ea typeface="Microsoft YaHei" charset="-122"/>
              <a:cs typeface="Microsoft YaHei" charset="-122"/>
            </a:endParaRPr>
          </a:p>
        </p:txBody>
      </p:sp>
      <p:sp>
        <p:nvSpPr>
          <p:cNvPr id="6" name="文本框 5"/>
          <p:cNvSpPr txBox="1"/>
          <p:nvPr/>
        </p:nvSpPr>
        <p:spPr>
          <a:xfrm>
            <a:off x="3457183" y="2793304"/>
            <a:ext cx="8392439" cy="3970318"/>
          </a:xfrm>
          <a:prstGeom prst="rect">
            <a:avLst/>
          </a:prstGeom>
          <a:noFill/>
        </p:spPr>
        <p:txBody>
          <a:bodyPr wrap="square" rtlCol="0">
            <a:spAutoFit/>
          </a:bodyPr>
          <a:lstStyle/>
          <a:p>
            <a:r>
              <a:rPr kumimoji="1" lang="en-US" altLang="zh-CN" dirty="0" smtClean="0"/>
              <a:t>Bottom cuboid generation: </a:t>
            </a:r>
            <a:r>
              <a:rPr kumimoji="1" lang="en-US" altLang="zh-CN" dirty="0" smtClean="0">
                <a:solidFill>
                  <a:srgbClr val="FF0000"/>
                </a:solidFill>
              </a:rPr>
              <a:t>2-4x</a:t>
            </a:r>
            <a:r>
              <a:rPr kumimoji="1" lang="en-US" altLang="zh-CN" dirty="0" smtClean="0"/>
              <a:t> faster than the approach that don’t use parallel technique on average</a:t>
            </a:r>
          </a:p>
          <a:p>
            <a:endParaRPr kumimoji="1" lang="en-US" altLang="zh-CN" dirty="0" smtClean="0"/>
          </a:p>
          <a:p>
            <a:r>
              <a:rPr kumimoji="1" lang="en-US" altLang="zh-CN" dirty="0"/>
              <a:t>From-cuboid-to-cuboid </a:t>
            </a:r>
            <a:r>
              <a:rPr kumimoji="1" lang="en-US" altLang="zh-CN" dirty="0" smtClean="0"/>
              <a:t>calculation: Also </a:t>
            </a:r>
            <a:r>
              <a:rPr kumimoji="1" lang="en-US" altLang="zh-CN" dirty="0" smtClean="0">
                <a:solidFill>
                  <a:srgbClr val="FF0000"/>
                </a:solidFill>
              </a:rPr>
              <a:t>2-4x</a:t>
            </a:r>
            <a:r>
              <a:rPr kumimoji="1" lang="en-US" altLang="zh-CN" dirty="0" smtClean="0"/>
              <a:t> faster than the approach that don’t use parallel technique on average</a:t>
            </a:r>
          </a:p>
          <a:p>
            <a:endParaRPr kumimoji="1" lang="en-US" altLang="zh-CN" dirty="0"/>
          </a:p>
          <a:p>
            <a:r>
              <a:rPr kumimoji="1" lang="en-US" altLang="zh-CN" dirty="0"/>
              <a:t>Aggregation route </a:t>
            </a:r>
            <a:r>
              <a:rPr kumimoji="1" lang="en-US" altLang="zh-CN" dirty="0" smtClean="0"/>
              <a:t>optimization: At least </a:t>
            </a:r>
            <a:r>
              <a:rPr kumimoji="1" lang="en-US" altLang="zh-CN" dirty="0" smtClean="0">
                <a:solidFill>
                  <a:srgbClr val="FF0000"/>
                </a:solidFill>
              </a:rPr>
              <a:t>5x</a:t>
            </a:r>
            <a:r>
              <a:rPr kumimoji="1" lang="en-US" altLang="zh-CN" dirty="0" smtClean="0"/>
              <a:t> faster than the one which doesn’t use the optimization from the </a:t>
            </a:r>
            <a:r>
              <a:rPr kumimoji="1" lang="en-US" altLang="zh-CN" dirty="0" smtClean="0">
                <a:solidFill>
                  <a:srgbClr val="FF0000"/>
                </a:solidFill>
              </a:rPr>
              <a:t>2</a:t>
            </a:r>
            <a:r>
              <a:rPr kumimoji="1" lang="en-US" altLang="zh-CN" baseline="30000" dirty="0" smtClean="0">
                <a:solidFill>
                  <a:srgbClr val="FF0000"/>
                </a:solidFill>
              </a:rPr>
              <a:t>nd</a:t>
            </a:r>
            <a:r>
              <a:rPr kumimoji="1" lang="en-US" altLang="zh-CN" dirty="0" smtClean="0">
                <a:solidFill>
                  <a:srgbClr val="FF0000"/>
                </a:solidFill>
              </a:rPr>
              <a:t> step</a:t>
            </a:r>
            <a:r>
              <a:rPr kumimoji="1" lang="en-US" altLang="zh-CN" dirty="0" smtClean="0"/>
              <a:t>, and </a:t>
            </a:r>
            <a:r>
              <a:rPr kumimoji="1" lang="en-US" altLang="zh-CN" dirty="0" smtClean="0">
                <a:solidFill>
                  <a:srgbClr val="00B0F0"/>
                </a:solidFill>
              </a:rPr>
              <a:t>at least 10-15% </a:t>
            </a:r>
            <a:r>
              <a:rPr kumimoji="1" lang="en-US" altLang="zh-CN" dirty="0" smtClean="0"/>
              <a:t>faster than the one </a:t>
            </a:r>
            <a:r>
              <a:rPr kumimoji="1" lang="en-US" altLang="zh-CN" dirty="0"/>
              <a:t>which doesn’t use the optimization </a:t>
            </a:r>
            <a:r>
              <a:rPr kumimoji="1" lang="en-US" altLang="zh-CN" dirty="0" smtClean="0">
                <a:solidFill>
                  <a:srgbClr val="00B0F0"/>
                </a:solidFill>
              </a:rPr>
              <a:t>overall</a:t>
            </a:r>
          </a:p>
          <a:p>
            <a:endParaRPr kumimoji="1" lang="en-US" altLang="zh-CN" dirty="0" smtClean="0"/>
          </a:p>
          <a:p>
            <a:r>
              <a:rPr kumimoji="1" lang="en-US" altLang="zh-CN" dirty="0"/>
              <a:t>Evaluation-based </a:t>
            </a:r>
            <a:r>
              <a:rPr kumimoji="1" lang="en-US" altLang="zh-CN" dirty="0" smtClean="0"/>
              <a:t>Pre-generation: At least </a:t>
            </a:r>
            <a:r>
              <a:rPr kumimoji="1" lang="en-US" altLang="zh-CN" dirty="0" smtClean="0">
                <a:solidFill>
                  <a:srgbClr val="FF0000"/>
                </a:solidFill>
              </a:rPr>
              <a:t>4-5x</a:t>
            </a:r>
            <a:r>
              <a:rPr kumimoji="1" lang="en-US" altLang="zh-CN" dirty="0" smtClean="0"/>
              <a:t> faster than the approach </a:t>
            </a:r>
            <a:r>
              <a:rPr kumimoji="1" lang="en-US" altLang="zh-CN" dirty="0" smtClean="0">
                <a:solidFill>
                  <a:srgbClr val="FF0000"/>
                </a:solidFill>
              </a:rPr>
              <a:t>without per-generation</a:t>
            </a:r>
            <a:r>
              <a:rPr kumimoji="1" lang="en-US" altLang="zh-CN" dirty="0" smtClean="0"/>
              <a:t>, and </a:t>
            </a:r>
            <a:r>
              <a:rPr kumimoji="1" lang="en-US" altLang="zh-CN" dirty="0" smtClean="0">
                <a:solidFill>
                  <a:srgbClr val="00B0F0"/>
                </a:solidFill>
              </a:rPr>
              <a:t>1-1.3x</a:t>
            </a:r>
            <a:r>
              <a:rPr kumimoji="1" lang="en-US" altLang="zh-CN" dirty="0" smtClean="0"/>
              <a:t> faster than the </a:t>
            </a:r>
            <a:r>
              <a:rPr kumimoji="1" lang="en-US" altLang="zh-CN" dirty="0" smtClean="0">
                <a:solidFill>
                  <a:srgbClr val="00B0F0"/>
                </a:solidFill>
              </a:rPr>
              <a:t>traditional approach </a:t>
            </a:r>
            <a:r>
              <a:rPr kumimoji="1" lang="en-US" altLang="zh-CN" dirty="0" smtClean="0"/>
              <a:t>(Because sometimes the result our approach calculated is the same as the traditional approach)</a:t>
            </a:r>
            <a:endParaRPr kumimoji="1" lang="zh-CN" altLang="en-US" dirty="0"/>
          </a:p>
        </p:txBody>
      </p:sp>
    </p:spTree>
    <p:extLst>
      <p:ext uri="{BB962C8B-B14F-4D97-AF65-F5344CB8AC3E}">
        <p14:creationId xmlns:p14="http://schemas.microsoft.com/office/powerpoint/2010/main" val="15079491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Microsoft YaHei" charset="-122"/>
                <a:ea typeface="Microsoft YaHei" charset="-122"/>
                <a:cs typeface="Microsoft YaHei" charset="-122"/>
              </a:rPr>
              <a:t>Our approach</a:t>
            </a:r>
            <a:br>
              <a:rPr kumimoji="1" lang="en-US" altLang="zh-CN" dirty="0" smtClean="0">
                <a:latin typeface="Microsoft YaHei" charset="-122"/>
                <a:ea typeface="Microsoft YaHei" charset="-122"/>
                <a:cs typeface="Microsoft YaHei" charset="-122"/>
              </a:rPr>
            </a:br>
            <a:r>
              <a:rPr kumimoji="1" lang="en-US" altLang="zh-CN" dirty="0" smtClean="0">
                <a:latin typeface="Microsoft YaHei" charset="-122"/>
                <a:ea typeface="Microsoft YaHei" charset="-122"/>
                <a:cs typeface="Microsoft YaHei" charset="-122"/>
              </a:rPr>
              <a:t>Future work</a:t>
            </a:r>
            <a:endParaRPr kumimoji="1" lang="zh-CN" altLang="en-US" dirty="0">
              <a:latin typeface="Microsoft YaHei" charset="-122"/>
              <a:ea typeface="Microsoft YaHei" charset="-122"/>
              <a:cs typeface="Microsoft YaHei" charset="-122"/>
            </a:endParaRPr>
          </a:p>
        </p:txBody>
      </p:sp>
      <p:sp>
        <p:nvSpPr>
          <p:cNvPr id="6" name="文本框 5"/>
          <p:cNvSpPr txBox="1"/>
          <p:nvPr/>
        </p:nvSpPr>
        <p:spPr>
          <a:xfrm>
            <a:off x="3457183" y="2793304"/>
            <a:ext cx="8392439" cy="646331"/>
          </a:xfrm>
          <a:prstGeom prst="rect">
            <a:avLst/>
          </a:prstGeom>
          <a:noFill/>
        </p:spPr>
        <p:txBody>
          <a:bodyPr wrap="square" rtlCol="0">
            <a:spAutoFit/>
          </a:bodyPr>
          <a:lstStyle/>
          <a:p>
            <a:r>
              <a:rPr kumimoji="1" lang="en-US" altLang="zh-CN" dirty="0" smtClean="0"/>
              <a:t>To make the evaluation function better</a:t>
            </a:r>
          </a:p>
          <a:p>
            <a:r>
              <a:rPr kumimoji="1" lang="en-US" altLang="zh-CN" dirty="0" smtClean="0"/>
              <a:t>To aggregate these algorithm into a whole database system</a:t>
            </a:r>
            <a:endParaRPr kumimoji="1" lang="zh-CN" altLang="en-US" dirty="0"/>
          </a:p>
        </p:txBody>
      </p:sp>
    </p:spTree>
    <p:extLst>
      <p:ext uri="{BB962C8B-B14F-4D97-AF65-F5344CB8AC3E}">
        <p14:creationId xmlns:p14="http://schemas.microsoft.com/office/powerpoint/2010/main" val="4800840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Microsoft YaHei" charset="-122"/>
                <a:ea typeface="Microsoft YaHei" charset="-122"/>
                <a:cs typeface="Microsoft YaHei" charset="-122"/>
              </a:rPr>
              <a:t>THX</a:t>
            </a:r>
            <a:endParaRPr kumimoji="1" lang="zh-CN" altLang="en-US"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288316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Microsoft YaHei" charset="-122"/>
                <a:ea typeface="Microsoft YaHei" charset="-122"/>
                <a:cs typeface="Microsoft YaHei" charset="-122"/>
              </a:rPr>
              <a:t>Background</a:t>
            </a:r>
            <a:endParaRPr kumimoji="1" lang="zh-CN" altLang="en-US" dirty="0">
              <a:latin typeface="Microsoft YaHei" charset="-122"/>
              <a:ea typeface="Microsoft YaHei" charset="-122"/>
              <a:cs typeface="Microsoft YaHei" charset="-122"/>
            </a:endParaRPr>
          </a:p>
        </p:txBody>
      </p:sp>
      <p:graphicFrame>
        <p:nvGraphicFramePr>
          <p:cNvPr id="8" name="图表 7"/>
          <p:cNvGraphicFramePr/>
          <p:nvPr>
            <p:extLst>
              <p:ext uri="{D42A27DB-BD31-4B8C-83A1-F6EECF244321}">
                <p14:modId xmlns:p14="http://schemas.microsoft.com/office/powerpoint/2010/main" val="1908831667"/>
              </p:ext>
            </p:extLst>
          </p:nvPr>
        </p:nvGraphicFramePr>
        <p:xfrm>
          <a:off x="969319" y="3163329"/>
          <a:ext cx="4887784" cy="33086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图表 8"/>
          <p:cNvGraphicFramePr/>
          <p:nvPr>
            <p:extLst>
              <p:ext uri="{D42A27DB-BD31-4B8C-83A1-F6EECF244321}">
                <p14:modId xmlns:p14="http://schemas.microsoft.com/office/powerpoint/2010/main" val="861154466"/>
              </p:ext>
            </p:extLst>
          </p:nvPr>
        </p:nvGraphicFramePr>
        <p:xfrm>
          <a:off x="7809471" y="3175685"/>
          <a:ext cx="4382530" cy="330863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702988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Microsoft YaHei" charset="-122"/>
                <a:ea typeface="Microsoft YaHei" charset="-122"/>
                <a:cs typeface="Microsoft YaHei" charset="-122"/>
              </a:rPr>
              <a:t>Background</a:t>
            </a:r>
            <a:endParaRPr kumimoji="1" lang="zh-CN" altLang="en-US" dirty="0">
              <a:latin typeface="Microsoft YaHei" charset="-122"/>
              <a:ea typeface="Microsoft YaHei" charset="-122"/>
              <a:cs typeface="Microsoft YaHei" charset="-122"/>
            </a:endParaRPr>
          </a:p>
        </p:txBody>
      </p:sp>
      <p:graphicFrame>
        <p:nvGraphicFramePr>
          <p:cNvPr id="4" name="图表 3"/>
          <p:cNvGraphicFramePr/>
          <p:nvPr>
            <p:extLst>
              <p:ext uri="{D42A27DB-BD31-4B8C-83A1-F6EECF244321}">
                <p14:modId xmlns:p14="http://schemas.microsoft.com/office/powerpoint/2010/main" val="953140822"/>
              </p:ext>
            </p:extLst>
          </p:nvPr>
        </p:nvGraphicFramePr>
        <p:xfrm>
          <a:off x="969319" y="3163329"/>
          <a:ext cx="4887784" cy="33086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矩形 2"/>
          <p:cNvSpPr/>
          <p:nvPr/>
        </p:nvSpPr>
        <p:spPr>
          <a:xfrm>
            <a:off x="5857103" y="3163329"/>
            <a:ext cx="1952367" cy="15693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zh-CN" altLang="en-US"/>
          </a:p>
        </p:txBody>
      </p:sp>
      <p:sp>
        <p:nvSpPr>
          <p:cNvPr id="5" name="矩形 4"/>
          <p:cNvSpPr/>
          <p:nvPr/>
        </p:nvSpPr>
        <p:spPr>
          <a:xfrm>
            <a:off x="5857103" y="4732638"/>
            <a:ext cx="1952367" cy="102561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zh-CN" altLang="en-US"/>
          </a:p>
        </p:txBody>
      </p:sp>
      <p:sp>
        <p:nvSpPr>
          <p:cNvPr id="7" name="文本框 6"/>
          <p:cNvSpPr txBox="1"/>
          <p:nvPr/>
        </p:nvSpPr>
        <p:spPr>
          <a:xfrm>
            <a:off x="6005383" y="3209319"/>
            <a:ext cx="1655806" cy="1477328"/>
          </a:xfrm>
          <a:prstGeom prst="rect">
            <a:avLst/>
          </a:prstGeom>
          <a:noFill/>
        </p:spPr>
        <p:txBody>
          <a:bodyPr wrap="square" rtlCol="0">
            <a:spAutoFit/>
          </a:bodyPr>
          <a:lstStyle/>
          <a:p>
            <a:r>
              <a:rPr kumimoji="1" lang="en-US" altLang="zh-CN" smtClean="0"/>
              <a:t>(Maybe) Optimized OLAP calculation task</a:t>
            </a:r>
            <a:endParaRPr kumimoji="1" lang="zh-CN" altLang="en-US" dirty="0"/>
          </a:p>
        </p:txBody>
      </p:sp>
      <p:sp>
        <p:nvSpPr>
          <p:cNvPr id="8" name="文本框 7"/>
          <p:cNvSpPr txBox="1"/>
          <p:nvPr/>
        </p:nvSpPr>
        <p:spPr>
          <a:xfrm>
            <a:off x="5807676" y="4766271"/>
            <a:ext cx="2051222" cy="923330"/>
          </a:xfrm>
          <a:prstGeom prst="rect">
            <a:avLst/>
          </a:prstGeom>
          <a:noFill/>
        </p:spPr>
        <p:txBody>
          <a:bodyPr wrap="square" rtlCol="0">
            <a:spAutoFit/>
          </a:bodyPr>
          <a:lstStyle/>
          <a:p>
            <a:r>
              <a:rPr kumimoji="1" lang="en-US" altLang="zh-CN" dirty="0" smtClean="0"/>
              <a:t>(As a base)Data cube generation</a:t>
            </a:r>
            <a:endParaRPr kumimoji="1" lang="zh-CN" altLang="en-US" dirty="0"/>
          </a:p>
        </p:txBody>
      </p:sp>
      <p:graphicFrame>
        <p:nvGraphicFramePr>
          <p:cNvPr id="9" name="图表 8"/>
          <p:cNvGraphicFramePr/>
          <p:nvPr>
            <p:extLst>
              <p:ext uri="{D42A27DB-BD31-4B8C-83A1-F6EECF244321}">
                <p14:modId xmlns:p14="http://schemas.microsoft.com/office/powerpoint/2010/main" val="1592620659"/>
              </p:ext>
            </p:extLst>
          </p:nvPr>
        </p:nvGraphicFramePr>
        <p:xfrm>
          <a:off x="7809471" y="3175685"/>
          <a:ext cx="4382530" cy="330863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9040753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Microsoft YaHei" charset="-122"/>
                <a:ea typeface="Microsoft YaHei" charset="-122"/>
                <a:cs typeface="Microsoft YaHei" charset="-122"/>
              </a:rPr>
              <a:t>Background</a:t>
            </a:r>
            <a:endParaRPr kumimoji="1" lang="zh-CN" altLang="en-US" dirty="0">
              <a:latin typeface="Microsoft YaHei" charset="-122"/>
              <a:ea typeface="Microsoft YaHei" charset="-122"/>
              <a:cs typeface="Microsoft YaHei" charset="-122"/>
            </a:endParaRPr>
          </a:p>
        </p:txBody>
      </p:sp>
      <p:sp>
        <p:nvSpPr>
          <p:cNvPr id="5" name="矩形 4"/>
          <p:cNvSpPr/>
          <p:nvPr/>
        </p:nvSpPr>
        <p:spPr>
          <a:xfrm>
            <a:off x="5857103" y="4732638"/>
            <a:ext cx="1952367" cy="102561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zh-CN" altLang="en-US"/>
          </a:p>
        </p:txBody>
      </p:sp>
      <p:sp>
        <p:nvSpPr>
          <p:cNvPr id="8" name="文本框 7"/>
          <p:cNvSpPr txBox="1"/>
          <p:nvPr/>
        </p:nvSpPr>
        <p:spPr>
          <a:xfrm>
            <a:off x="5807676" y="4766271"/>
            <a:ext cx="2051222" cy="923330"/>
          </a:xfrm>
          <a:prstGeom prst="rect">
            <a:avLst/>
          </a:prstGeom>
          <a:noFill/>
        </p:spPr>
        <p:txBody>
          <a:bodyPr wrap="square" rtlCol="0">
            <a:spAutoFit/>
          </a:bodyPr>
          <a:lstStyle/>
          <a:p>
            <a:r>
              <a:rPr kumimoji="1" lang="en-US" altLang="zh-CN" dirty="0" smtClean="0"/>
              <a:t>(As a base)Data cube generation</a:t>
            </a:r>
            <a:endParaRPr kumimoji="1" lang="zh-CN" altLang="en-US" dirty="0"/>
          </a:p>
        </p:txBody>
      </p:sp>
    </p:spTree>
    <p:extLst>
      <p:ext uri="{BB962C8B-B14F-4D97-AF65-F5344CB8AC3E}">
        <p14:creationId xmlns:p14="http://schemas.microsoft.com/office/powerpoint/2010/main" val="11163408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Microsoft YaHei" charset="-122"/>
                <a:ea typeface="Microsoft YaHei" charset="-122"/>
                <a:cs typeface="Microsoft YaHei" charset="-122"/>
              </a:rPr>
              <a:t>What is data cube?</a:t>
            </a:r>
            <a:endParaRPr kumimoji="1" lang="zh-CN" altLang="en-US" dirty="0">
              <a:latin typeface="Microsoft YaHei" charset="-122"/>
              <a:ea typeface="Microsoft YaHei" charset="-122"/>
              <a:cs typeface="Microsoft YaHei" charset="-122"/>
            </a:endParaRPr>
          </a:p>
        </p:txBody>
      </p:sp>
      <p:sp>
        <p:nvSpPr>
          <p:cNvPr id="3" name="内容占位符 2"/>
          <p:cNvSpPr>
            <a:spLocks noGrp="1"/>
          </p:cNvSpPr>
          <p:nvPr>
            <p:ph idx="1"/>
          </p:nvPr>
        </p:nvSpPr>
        <p:spPr/>
        <p:txBody>
          <a:bodyPr/>
          <a:lstStyle/>
          <a:p>
            <a:endParaRPr kumimoji="1" lang="zh-CN" altLang="en-US" dirty="0"/>
          </a:p>
        </p:txBody>
      </p:sp>
    </p:spTree>
    <p:extLst>
      <p:ext uri="{BB962C8B-B14F-4D97-AF65-F5344CB8AC3E}">
        <p14:creationId xmlns:p14="http://schemas.microsoft.com/office/powerpoint/2010/main" val="1028727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Microsoft YaHei" charset="-122"/>
                <a:ea typeface="Microsoft YaHei" charset="-122"/>
                <a:cs typeface="Microsoft YaHei" charset="-122"/>
              </a:rPr>
              <a:t>Data structure</a:t>
            </a:r>
            <a:endParaRPr kumimoji="1" lang="zh-CN" altLang="en-US" dirty="0">
              <a:latin typeface="Microsoft YaHei" charset="-122"/>
              <a:ea typeface="Microsoft YaHei" charset="-122"/>
              <a:cs typeface="Microsoft YaHei"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507602217"/>
              </p:ext>
            </p:extLst>
          </p:nvPr>
        </p:nvGraphicFramePr>
        <p:xfrm>
          <a:off x="2229708" y="2128337"/>
          <a:ext cx="8128000" cy="370840"/>
        </p:xfrm>
        <a:graphic>
          <a:graphicData uri="http://schemas.openxmlformats.org/drawingml/2006/table">
            <a:tbl>
              <a:tblPr>
                <a:tableStyleId>{FABFCF23-3B69-468F-B69F-88F6DE6A72F2}</a:tableStyleId>
              </a:tblPr>
              <a:tblGrid>
                <a:gridCol w="8128000"/>
              </a:tblGrid>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椭圆 7"/>
          <p:cNvSpPr/>
          <p:nvPr/>
        </p:nvSpPr>
        <p:spPr>
          <a:xfrm>
            <a:off x="2842054" y="3336324"/>
            <a:ext cx="691978" cy="71669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文本框 61"/>
          <p:cNvSpPr txBox="1"/>
          <p:nvPr/>
        </p:nvSpPr>
        <p:spPr>
          <a:xfrm>
            <a:off x="950026" y="2128337"/>
            <a:ext cx="1068779" cy="370840"/>
          </a:xfrm>
          <a:prstGeom prst="rect">
            <a:avLst/>
          </a:prstGeom>
          <a:noFill/>
        </p:spPr>
        <p:txBody>
          <a:bodyPr wrap="square" rtlCol="0">
            <a:spAutoFit/>
          </a:bodyPr>
          <a:lstStyle/>
          <a:p>
            <a:r>
              <a:rPr kumimoji="1" lang="en-US" altLang="zh-CN" dirty="0" smtClean="0"/>
              <a:t>Dataset</a:t>
            </a:r>
            <a:endParaRPr kumimoji="1" lang="zh-CN" altLang="en-US" dirty="0"/>
          </a:p>
        </p:txBody>
      </p:sp>
      <p:sp>
        <p:nvSpPr>
          <p:cNvPr id="90" name="文本框 89"/>
          <p:cNvSpPr txBox="1"/>
          <p:nvPr/>
        </p:nvSpPr>
        <p:spPr>
          <a:xfrm>
            <a:off x="2768590" y="3510004"/>
            <a:ext cx="927938" cy="369332"/>
          </a:xfrm>
          <a:prstGeom prst="rect">
            <a:avLst/>
          </a:prstGeom>
          <a:noFill/>
        </p:spPr>
        <p:txBody>
          <a:bodyPr wrap="square" rtlCol="0">
            <a:spAutoFit/>
          </a:bodyPr>
          <a:lstStyle/>
          <a:p>
            <a:pPr algn="ctr"/>
            <a:r>
              <a:rPr kumimoji="1" lang="en-US" altLang="zh-CN" smtClean="0"/>
              <a:t>data1</a:t>
            </a:r>
            <a:endParaRPr kumimoji="1" lang="zh-CN" altLang="en-US" dirty="0"/>
          </a:p>
        </p:txBody>
      </p:sp>
      <p:cxnSp>
        <p:nvCxnSpPr>
          <p:cNvPr id="50" name="直线箭头连接符 49"/>
          <p:cNvCxnSpPr/>
          <p:nvPr/>
        </p:nvCxnSpPr>
        <p:spPr>
          <a:xfrm flipH="1">
            <a:off x="3188043" y="2499177"/>
            <a:ext cx="3105665" cy="837147"/>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2" name="直线箭头连接符 31"/>
          <p:cNvCxnSpPr>
            <a:stCxn id="8" idx="5"/>
          </p:cNvCxnSpPr>
          <p:nvPr/>
        </p:nvCxnSpPr>
        <p:spPr>
          <a:xfrm>
            <a:off x="3432694" y="3948059"/>
            <a:ext cx="1234070" cy="104957"/>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graphicFrame>
        <p:nvGraphicFramePr>
          <p:cNvPr id="7" name="表格 6"/>
          <p:cNvGraphicFramePr>
            <a:graphicFrameLocks noGrp="1"/>
          </p:cNvGraphicFramePr>
          <p:nvPr>
            <p:extLst>
              <p:ext uri="{D42A27DB-BD31-4B8C-83A1-F6EECF244321}">
                <p14:modId xmlns:p14="http://schemas.microsoft.com/office/powerpoint/2010/main" val="2072487275"/>
              </p:ext>
            </p:extLst>
          </p:nvPr>
        </p:nvGraphicFramePr>
        <p:xfrm>
          <a:off x="4666764" y="3827041"/>
          <a:ext cx="945140" cy="2595880"/>
        </p:xfrm>
        <a:graphic>
          <a:graphicData uri="http://schemas.openxmlformats.org/drawingml/2006/table">
            <a:tbl>
              <a:tblPr firstRow="1" bandRow="1">
                <a:tableStyleId>{16D9F66E-5EB9-4882-86FB-DCBF35E3C3E4}</a:tableStyleId>
              </a:tblPr>
              <a:tblGrid>
                <a:gridCol w="945140"/>
              </a:tblGrid>
              <a:tr h="370840">
                <a:tc>
                  <a:txBody>
                    <a:bodyPr/>
                    <a:lstStyle/>
                    <a:p>
                      <a:r>
                        <a:rPr lang="en-US" altLang="zh-CN" b="0" dirty="0" smtClean="0"/>
                        <a:t>Dim1</a:t>
                      </a:r>
                      <a:endParaRPr lang="zh-CN" altLang="en-US" b="0" dirty="0"/>
                    </a:p>
                  </a:txBody>
                  <a:tcPr/>
                </a:tc>
              </a:tr>
              <a:tr h="370840">
                <a:tc>
                  <a:txBody>
                    <a:bodyPr/>
                    <a:lstStyle/>
                    <a:p>
                      <a:r>
                        <a:rPr lang="en-US" altLang="zh-CN" dirty="0" smtClean="0"/>
                        <a:t>Dim2</a:t>
                      </a:r>
                      <a:endParaRPr lang="zh-CN" altLang="en-US" dirty="0"/>
                    </a:p>
                  </a:txBody>
                  <a:tcPr/>
                </a:tc>
              </a:tr>
              <a:tr h="370840">
                <a:tc>
                  <a:txBody>
                    <a:bodyPr/>
                    <a:lstStyle/>
                    <a:p>
                      <a:r>
                        <a:rPr lang="en-US" altLang="zh-CN" dirty="0" smtClean="0"/>
                        <a:t>Dim3</a:t>
                      </a:r>
                      <a:endParaRPr lang="zh-CN" altLang="en-US" dirty="0"/>
                    </a:p>
                  </a:txBody>
                  <a:tcPr/>
                </a:tc>
              </a:tr>
              <a:tr h="370840">
                <a:tc>
                  <a:txBody>
                    <a:bodyPr/>
                    <a:lstStyle/>
                    <a:p>
                      <a:r>
                        <a:rPr lang="en-US" altLang="zh-CN" dirty="0" smtClean="0"/>
                        <a:t>Dim4</a:t>
                      </a:r>
                      <a:endParaRPr lang="zh-CN" altLang="en-US" dirty="0"/>
                    </a:p>
                  </a:txBody>
                  <a:tcPr/>
                </a:tc>
              </a:tr>
              <a:tr h="370840">
                <a:tc>
                  <a:txBody>
                    <a:bodyPr/>
                    <a:lstStyle/>
                    <a:p>
                      <a:r>
                        <a:rPr lang="mr-IN" altLang="zh-CN" dirty="0" smtClean="0"/>
                        <a:t>…</a:t>
                      </a:r>
                      <a:endParaRPr lang="zh-CN" altLang="en-US" dirty="0"/>
                    </a:p>
                  </a:txBody>
                  <a:tcPr/>
                </a:tc>
              </a:tr>
              <a:tr h="370840">
                <a:tc>
                  <a:txBody>
                    <a:bodyPr/>
                    <a:lstStyle/>
                    <a:p>
                      <a:r>
                        <a:rPr lang="en-US" altLang="zh-CN" dirty="0" smtClean="0"/>
                        <a:t>val1</a:t>
                      </a:r>
                      <a:endParaRPr lang="zh-CN" altLang="en-US" dirty="0"/>
                    </a:p>
                  </a:txBody>
                  <a:tcPr/>
                </a:tc>
              </a:tr>
              <a:tr h="370840">
                <a:tc>
                  <a:txBody>
                    <a:bodyPr/>
                    <a:lstStyle/>
                    <a:p>
                      <a:r>
                        <a:rPr lang="mr-IN" altLang="zh-CN" dirty="0" smtClean="0"/>
                        <a:t>…</a:t>
                      </a:r>
                      <a:endParaRPr lang="zh-CN" altLang="en-US" dirty="0"/>
                    </a:p>
                  </a:txBody>
                  <a:tcPr/>
                </a:tc>
              </a:tr>
            </a:tbl>
          </a:graphicData>
        </a:graphic>
      </p:graphicFrame>
    </p:spTree>
    <p:extLst>
      <p:ext uri="{BB962C8B-B14F-4D97-AF65-F5344CB8AC3E}">
        <p14:creationId xmlns:p14="http://schemas.microsoft.com/office/powerpoint/2010/main" val="6807225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Microsoft YaHei" charset="-122"/>
                <a:ea typeface="Microsoft YaHei" charset="-122"/>
                <a:cs typeface="Microsoft YaHei" charset="-122"/>
              </a:rPr>
              <a:t>How does data be aggregated</a:t>
            </a:r>
            <a:endParaRPr kumimoji="1" lang="zh-CN" altLang="en-US" dirty="0">
              <a:latin typeface="Microsoft YaHei" charset="-122"/>
              <a:ea typeface="Microsoft YaHei" charset="-122"/>
              <a:cs typeface="Microsoft YaHei" charset="-122"/>
            </a:endParaRPr>
          </a:p>
        </p:txBody>
      </p:sp>
      <p:sp>
        <p:nvSpPr>
          <p:cNvPr id="8" name="椭圆 7"/>
          <p:cNvSpPr/>
          <p:nvPr/>
        </p:nvSpPr>
        <p:spPr>
          <a:xfrm>
            <a:off x="2842054" y="3336324"/>
            <a:ext cx="691978" cy="71669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0" name="文本框 89"/>
          <p:cNvSpPr txBox="1"/>
          <p:nvPr/>
        </p:nvSpPr>
        <p:spPr>
          <a:xfrm>
            <a:off x="2768590" y="3510004"/>
            <a:ext cx="927938" cy="369332"/>
          </a:xfrm>
          <a:prstGeom prst="rect">
            <a:avLst/>
          </a:prstGeom>
          <a:noFill/>
        </p:spPr>
        <p:txBody>
          <a:bodyPr wrap="square" rtlCol="0">
            <a:spAutoFit/>
          </a:bodyPr>
          <a:lstStyle/>
          <a:p>
            <a:pPr algn="ctr"/>
            <a:r>
              <a:rPr kumimoji="1" lang="en-US" altLang="zh-CN" smtClean="0"/>
              <a:t>data1</a:t>
            </a:r>
            <a:endParaRPr kumimoji="1" lang="zh-CN" altLang="en-US" dirty="0"/>
          </a:p>
        </p:txBody>
      </p:sp>
      <p:cxnSp>
        <p:nvCxnSpPr>
          <p:cNvPr id="32" name="直线箭头连接符 31"/>
          <p:cNvCxnSpPr>
            <a:stCxn id="8" idx="5"/>
          </p:cNvCxnSpPr>
          <p:nvPr/>
        </p:nvCxnSpPr>
        <p:spPr>
          <a:xfrm>
            <a:off x="3432694" y="3948059"/>
            <a:ext cx="1234070" cy="104957"/>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graphicFrame>
        <p:nvGraphicFramePr>
          <p:cNvPr id="7" name="表格 6"/>
          <p:cNvGraphicFramePr>
            <a:graphicFrameLocks noGrp="1"/>
          </p:cNvGraphicFramePr>
          <p:nvPr>
            <p:extLst>
              <p:ext uri="{D42A27DB-BD31-4B8C-83A1-F6EECF244321}">
                <p14:modId xmlns:p14="http://schemas.microsoft.com/office/powerpoint/2010/main" val="1067026075"/>
              </p:ext>
            </p:extLst>
          </p:nvPr>
        </p:nvGraphicFramePr>
        <p:xfrm>
          <a:off x="4666764" y="3827041"/>
          <a:ext cx="945140" cy="2595880"/>
        </p:xfrm>
        <a:graphic>
          <a:graphicData uri="http://schemas.openxmlformats.org/drawingml/2006/table">
            <a:tbl>
              <a:tblPr firstRow="1" bandRow="1">
                <a:tableStyleId>{16D9F66E-5EB9-4882-86FB-DCBF35E3C3E4}</a:tableStyleId>
              </a:tblPr>
              <a:tblGrid>
                <a:gridCol w="945140"/>
              </a:tblGrid>
              <a:tr h="370840">
                <a:tc>
                  <a:txBody>
                    <a:bodyPr/>
                    <a:lstStyle/>
                    <a:p>
                      <a:r>
                        <a:rPr lang="en-US" altLang="zh-CN" b="0" dirty="0" smtClean="0"/>
                        <a:t>11</a:t>
                      </a:r>
                      <a:endParaRPr lang="zh-CN" altLang="en-US" b="0" dirty="0"/>
                    </a:p>
                  </a:txBody>
                  <a:tcPr/>
                </a:tc>
              </a:tr>
              <a:tr h="370840">
                <a:tc>
                  <a:txBody>
                    <a:bodyPr/>
                    <a:lstStyle/>
                    <a:p>
                      <a:r>
                        <a:rPr lang="en-US" altLang="zh-CN" dirty="0" smtClean="0"/>
                        <a:t>45</a:t>
                      </a:r>
                      <a:endParaRPr lang="zh-CN" altLang="en-US" dirty="0"/>
                    </a:p>
                  </a:txBody>
                  <a:tcPr/>
                </a:tc>
              </a:tr>
              <a:tr h="370840">
                <a:tc>
                  <a:txBody>
                    <a:bodyPr/>
                    <a:lstStyle/>
                    <a:p>
                      <a:r>
                        <a:rPr lang="en-US" altLang="zh-CN" dirty="0" smtClean="0"/>
                        <a:t>14</a:t>
                      </a:r>
                      <a:endParaRPr lang="zh-CN" altLang="en-US" dirty="0"/>
                    </a:p>
                  </a:txBody>
                  <a:tcPr/>
                </a:tc>
              </a:tr>
              <a:tr h="370840">
                <a:tc>
                  <a:txBody>
                    <a:bodyPr/>
                    <a:lstStyle/>
                    <a:p>
                      <a:r>
                        <a:rPr lang="en-US" altLang="zh-CN" dirty="0" smtClean="0"/>
                        <a:t>1919</a:t>
                      </a:r>
                      <a:endParaRPr lang="zh-CN" altLang="en-US" dirty="0"/>
                    </a:p>
                  </a:txBody>
                  <a:tcPr/>
                </a:tc>
              </a:tr>
              <a:tr h="370840">
                <a:tc>
                  <a:txBody>
                    <a:bodyPr/>
                    <a:lstStyle/>
                    <a:p>
                      <a:r>
                        <a:rPr lang="mr-IN" altLang="zh-CN" dirty="0" smtClean="0"/>
                        <a:t>…</a:t>
                      </a:r>
                      <a:endParaRPr lang="zh-CN" altLang="en-US" dirty="0"/>
                    </a:p>
                  </a:txBody>
                  <a:tcPr/>
                </a:tc>
              </a:tr>
              <a:tr h="370840">
                <a:tc>
                  <a:txBody>
                    <a:bodyPr/>
                    <a:lstStyle/>
                    <a:p>
                      <a:r>
                        <a:rPr lang="en-US" altLang="zh-CN" dirty="0" smtClean="0"/>
                        <a:t>810</a:t>
                      </a:r>
                      <a:endParaRPr lang="zh-CN" altLang="en-US" dirty="0"/>
                    </a:p>
                  </a:txBody>
                  <a:tcPr/>
                </a:tc>
              </a:tr>
              <a:tr h="370840">
                <a:tc>
                  <a:txBody>
                    <a:bodyPr/>
                    <a:lstStyle/>
                    <a:p>
                      <a:r>
                        <a:rPr lang="mr-IN" altLang="zh-CN" dirty="0" smtClean="0"/>
                        <a:t>…</a:t>
                      </a:r>
                      <a:endParaRPr lang="zh-CN" altLang="en-US" dirty="0"/>
                    </a:p>
                  </a:txBody>
                  <a:tcPr/>
                </a:tc>
              </a:tr>
            </a:tbl>
          </a:graphicData>
        </a:graphic>
      </p:graphicFrame>
      <p:sp>
        <p:nvSpPr>
          <p:cNvPr id="10" name="立方体 9"/>
          <p:cNvSpPr/>
          <p:nvPr/>
        </p:nvSpPr>
        <p:spPr>
          <a:xfrm>
            <a:off x="6107513" y="2248930"/>
            <a:ext cx="477793" cy="486032"/>
          </a:xfrm>
          <a:prstGeom prst="cube">
            <a:avLst>
              <a:gd name="adj" fmla="val 22510"/>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11" name="直线箭头连接符 10"/>
          <p:cNvCxnSpPr>
            <a:stCxn id="8" idx="7"/>
            <a:endCxn id="10" idx="2"/>
          </p:cNvCxnSpPr>
          <p:nvPr/>
        </p:nvCxnSpPr>
        <p:spPr>
          <a:xfrm flipV="1">
            <a:off x="3432694" y="2545722"/>
            <a:ext cx="2674819" cy="895559"/>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9" name="椭圆形标注 8"/>
          <p:cNvSpPr/>
          <p:nvPr/>
        </p:nvSpPr>
        <p:spPr>
          <a:xfrm>
            <a:off x="6585306" y="2734962"/>
            <a:ext cx="3235099" cy="2400709"/>
          </a:xfrm>
          <a:prstGeom prst="wedgeEllipseCallout">
            <a:avLst>
              <a:gd name="adj1" fmla="val -52144"/>
              <a:gd name="adj2" fmla="val -48265"/>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2" name="文本框 11"/>
          <p:cNvSpPr txBox="1"/>
          <p:nvPr/>
        </p:nvSpPr>
        <p:spPr>
          <a:xfrm>
            <a:off x="7093171" y="2919653"/>
            <a:ext cx="2219368" cy="2031325"/>
          </a:xfrm>
          <a:prstGeom prst="rect">
            <a:avLst/>
          </a:prstGeom>
          <a:noFill/>
        </p:spPr>
        <p:txBody>
          <a:bodyPr wrap="square" rtlCol="0">
            <a:spAutoFit/>
          </a:bodyPr>
          <a:lstStyle/>
          <a:p>
            <a:r>
              <a:rPr kumimoji="1" lang="en-US" altLang="zh-CN" dirty="0" smtClean="0"/>
              <a:t>Let me check if your dimension set fits the form (11, 45, 14, any) </a:t>
            </a:r>
            <a:r>
              <a:rPr kumimoji="1" lang="mr-IN" altLang="zh-CN" dirty="0" smtClean="0"/>
              <a:t>…</a:t>
            </a:r>
            <a:r>
              <a:rPr kumimoji="1" lang="en-US" altLang="zh-CN" dirty="0" smtClean="0"/>
              <a:t> Okay, no problem, I will aggregate your value inside</a:t>
            </a:r>
            <a:endParaRPr kumimoji="1" lang="zh-CN" altLang="en-US" dirty="0"/>
          </a:p>
        </p:txBody>
      </p:sp>
    </p:spTree>
    <p:extLst>
      <p:ext uri="{BB962C8B-B14F-4D97-AF65-F5344CB8AC3E}">
        <p14:creationId xmlns:p14="http://schemas.microsoft.com/office/powerpoint/2010/main" val="541518555"/>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lnDef>
      <a:spPr>
        <a:ln w="7620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2524</TotalTime>
  <Words>2065</Words>
  <Application>Microsoft Macintosh PowerPoint</Application>
  <PresentationFormat>宽屏</PresentationFormat>
  <Paragraphs>296</Paragraphs>
  <Slides>32</Slides>
  <Notes>32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32</vt:i4>
      </vt:variant>
    </vt:vector>
  </HeadingPairs>
  <TitlesOfParts>
    <vt:vector size="40" baseType="lpstr">
      <vt:lpstr>Century Gothic</vt:lpstr>
      <vt:lpstr>DengXian</vt:lpstr>
      <vt:lpstr>Mangal</vt:lpstr>
      <vt:lpstr>Microsoft YaHei</vt:lpstr>
      <vt:lpstr>Wingdings 3</vt:lpstr>
      <vt:lpstr>幼圆</vt:lpstr>
      <vt:lpstr>Arial</vt:lpstr>
      <vt:lpstr>丝状</vt:lpstr>
      <vt:lpstr>A parallel approach and its optimization for data cubes </vt:lpstr>
      <vt:lpstr>Content</vt:lpstr>
      <vt:lpstr>Background</vt:lpstr>
      <vt:lpstr>Background</vt:lpstr>
      <vt:lpstr>Background</vt:lpstr>
      <vt:lpstr>Background</vt:lpstr>
      <vt:lpstr>What is data cube?</vt:lpstr>
      <vt:lpstr>Data structure</vt:lpstr>
      <vt:lpstr>How does data be aggregated</vt:lpstr>
      <vt:lpstr>Cell</vt:lpstr>
      <vt:lpstr>Cuboid</vt:lpstr>
      <vt:lpstr>A set of cuboid</vt:lpstr>
      <vt:lpstr>Cube: The set of all cuboids</vt:lpstr>
      <vt:lpstr>Lattice structure</vt:lpstr>
      <vt:lpstr>Our approach Bottom cuboid generation</vt:lpstr>
      <vt:lpstr>Our approach Bottom cuboid generation</vt:lpstr>
      <vt:lpstr>Our approach Bottom cuboid generation</vt:lpstr>
      <vt:lpstr>Our approach From-cuboid-to-cuboid calculation</vt:lpstr>
      <vt:lpstr>Our approach From-cuboid-to-cuboid calculation</vt:lpstr>
      <vt:lpstr>Our approach From-cuboid-to-cuboid calculation</vt:lpstr>
      <vt:lpstr>Our approach From-cuboid-to-cuboid calculation</vt:lpstr>
      <vt:lpstr>Our approach From-cuboid-to-cuboid calculation</vt:lpstr>
      <vt:lpstr>Our approach Aggregation route optimization</vt:lpstr>
      <vt:lpstr>Our approach Aggregation route optimization</vt:lpstr>
      <vt:lpstr>Our approach Aggregation route optimization</vt:lpstr>
      <vt:lpstr>Our approach Evaluation-based Pre-generation</vt:lpstr>
      <vt:lpstr>Our approach Evaluation-based Pre-generation</vt:lpstr>
      <vt:lpstr>Our approach Evaluation-based Pre-generation</vt:lpstr>
      <vt:lpstr>Our approach Evaluation-based Pre-generation</vt:lpstr>
      <vt:lpstr>Our approach Experiments</vt:lpstr>
      <vt:lpstr>Our approach Future work</vt:lpstr>
      <vt:lpstr>THX</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Thoh Testarossa</dc:creator>
  <cp:lastModifiedBy>Thoh Testarossa</cp:lastModifiedBy>
  <cp:revision>109</cp:revision>
  <dcterms:created xsi:type="dcterms:W3CDTF">2017-05-14T05:04:12Z</dcterms:created>
  <dcterms:modified xsi:type="dcterms:W3CDTF">2017-06-08T04:09:35Z</dcterms:modified>
</cp:coreProperties>
</file>