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3" r:id="rId27"/>
    <p:sldId id="284"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44"/>
    <p:restoredTop sz="94665"/>
  </p:normalViewPr>
  <p:slideViewPr>
    <p:cSldViewPr snapToGrid="0" snapToObjects="1">
      <p:cViewPr>
        <p:scale>
          <a:sx n="121" d="100"/>
          <a:sy n="121" d="100"/>
        </p:scale>
        <p:origin x="472"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CN" altLang="en-US" smtClean="0"/>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Spark-GPU: An Accelerated In-Memory Data Processing Engine on </a:t>
            </a:r>
            <a:r>
              <a:rPr lang="en-US" altLang="zh-CN" dirty="0" smtClean="0"/>
              <a:t>Clusters</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25224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GPU Processing with </a:t>
            </a:r>
            <a:r>
              <a:rPr lang="en-US" altLang="zh-CN" dirty="0" smtClean="0"/>
              <a:t>GPU-RDDs</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b="1" dirty="0">
                <a:solidFill>
                  <a:srgbClr val="92D050"/>
                </a:solidFill>
              </a:rPr>
              <a:t>Spark-GPU</a:t>
            </a:r>
            <a:r>
              <a:rPr lang="en-US" altLang="zh-CN" dirty="0"/>
              <a:t> </a:t>
            </a:r>
            <a:r>
              <a:rPr lang="en-US" altLang="zh-CN" b="1" dirty="0">
                <a:solidFill>
                  <a:srgbClr val="FF0000"/>
                </a:solidFill>
              </a:rPr>
              <a:t>supports</a:t>
            </a:r>
            <a:r>
              <a:rPr lang="en-US" altLang="zh-CN" dirty="0"/>
              <a:t> </a:t>
            </a:r>
            <a:r>
              <a:rPr lang="en-US" altLang="zh-CN" b="1" dirty="0">
                <a:solidFill>
                  <a:srgbClr val="00B0F0"/>
                </a:solidFill>
              </a:rPr>
              <a:t>several built-in GPU-RDD operations </a:t>
            </a:r>
            <a:r>
              <a:rPr lang="en-US" altLang="zh-CN" dirty="0"/>
              <a:t>such as filter and map that are executed on GPUs. These built-in operations have data parallelism and are usually used in data preprocessing.</a:t>
            </a:r>
          </a:p>
          <a:p>
            <a:pPr lvl="1"/>
            <a:r>
              <a:rPr lang="en-US" altLang="zh-CN" dirty="0"/>
              <a:t>To conduct more complex GPU-RDD operations on GPUs, users need to implement their own customized functions, each of which computes one partition of data in the RDD (represented by one </a:t>
            </a:r>
            <a:r>
              <a:rPr lang="en-US" altLang="zh-CN" i="1" dirty="0" err="1"/>
              <a:t>BlockRecord</a:t>
            </a:r>
            <a:r>
              <a:rPr lang="en-US" altLang="zh-CN" dirty="0"/>
              <a:t>).</a:t>
            </a:r>
          </a:p>
          <a:p>
            <a:r>
              <a:rPr lang="en-US" altLang="zh-CN" dirty="0"/>
              <a:t>Each GPU customized function must consist of </a:t>
            </a:r>
            <a:r>
              <a:rPr lang="en-US" altLang="zh-CN" b="1" dirty="0">
                <a:solidFill>
                  <a:srgbClr val="00B0F0"/>
                </a:solidFill>
              </a:rPr>
              <a:t>a native function that is implemented in CUDA or OpenCL</a:t>
            </a:r>
            <a:r>
              <a:rPr lang="en-US" altLang="zh-CN" dirty="0"/>
              <a:t>, and </a:t>
            </a:r>
            <a:r>
              <a:rPr lang="en-US" altLang="zh-CN" b="1" dirty="0">
                <a:solidFill>
                  <a:srgbClr val="00B0F0"/>
                </a:solidFill>
              </a:rPr>
              <a:t>a Scala wrapper on top of the native function</a:t>
            </a:r>
            <a:r>
              <a:rPr lang="en-US" altLang="zh-CN" dirty="0"/>
              <a:t>.</a:t>
            </a:r>
          </a:p>
          <a:p>
            <a:pPr lvl="1"/>
            <a:r>
              <a:rPr lang="en-US" altLang="zh-CN" dirty="0"/>
              <a:t>The native function utilizes GPUs to implement the core functionality of the customized function. </a:t>
            </a:r>
          </a:p>
          <a:p>
            <a:pPr lvl="1"/>
            <a:r>
              <a:rPr lang="en-US" altLang="zh-CN" dirty="0" smtClean="0"/>
              <a:t>The </a:t>
            </a:r>
            <a:r>
              <a:rPr lang="en-US" altLang="zh-CN" dirty="0"/>
              <a:t>Scala wrapper provides an interface that can be executed in Spark- GPU and interacts with the native function through Java Native Interface (JNI</a:t>
            </a:r>
            <a:r>
              <a:rPr lang="en-US" altLang="zh-CN" dirty="0" smtClean="0"/>
              <a:t>).</a:t>
            </a:r>
            <a:endParaRPr lang="en-US" altLang="zh-CN" dirty="0"/>
          </a:p>
        </p:txBody>
      </p:sp>
    </p:spTree>
    <p:extLst>
      <p:ext uri="{BB962C8B-B14F-4D97-AF65-F5344CB8AC3E}">
        <p14:creationId xmlns:p14="http://schemas.microsoft.com/office/powerpoint/2010/main" val="43521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GPU Processing with </a:t>
            </a:r>
            <a:r>
              <a:rPr lang="en-US" altLang="zh-CN" dirty="0" smtClean="0"/>
              <a:t>GPU-RDDs</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dirty="0"/>
              <a:t>In general, </a:t>
            </a:r>
            <a:r>
              <a:rPr lang="en-US" altLang="zh-CN" b="1" dirty="0">
                <a:solidFill>
                  <a:srgbClr val="FF0000"/>
                </a:solidFill>
              </a:rPr>
              <a:t>the following steps are needed to offload an operation on GPU-RDD to GPUs:</a:t>
            </a:r>
          </a:p>
          <a:p>
            <a:pPr lvl="1"/>
            <a:r>
              <a:rPr lang="en-US" altLang="zh-CN" dirty="0"/>
              <a:t>(1) copying data from Java heap to native memory to create the GPU-RDD</a:t>
            </a:r>
          </a:p>
          <a:p>
            <a:pPr lvl="1"/>
            <a:r>
              <a:rPr lang="en-US" altLang="zh-CN" dirty="0"/>
              <a:t>(2) transferring data to GPU device memory</a:t>
            </a:r>
          </a:p>
          <a:p>
            <a:pPr lvl="1"/>
            <a:r>
              <a:rPr lang="en-US" altLang="zh-CN" dirty="0"/>
              <a:t>(3) computing on GPUs</a:t>
            </a:r>
          </a:p>
          <a:p>
            <a:pPr lvl="1"/>
            <a:r>
              <a:rPr lang="en-US" altLang="zh-CN" dirty="0"/>
              <a:t>(4) transferring results from GPU device memory to native memory</a:t>
            </a:r>
          </a:p>
          <a:p>
            <a:pPr lvl="1"/>
            <a:r>
              <a:rPr lang="en-US" altLang="zh-CN" dirty="0"/>
              <a:t>(5) copying results from native memory to Java heap</a:t>
            </a:r>
          </a:p>
          <a:p>
            <a:pPr lvl="2"/>
            <a:r>
              <a:rPr lang="en-US" altLang="zh-CN" dirty="0"/>
              <a:t>-&gt; Note that step 5 only happens when the GPU-RDD’s standard data access interface is called. </a:t>
            </a:r>
          </a:p>
          <a:p>
            <a:r>
              <a:rPr lang="en-US" altLang="zh-CN" dirty="0"/>
              <a:t>To </a:t>
            </a:r>
            <a:r>
              <a:rPr lang="en-US" altLang="zh-CN" b="1" dirty="0">
                <a:solidFill>
                  <a:srgbClr val="FF0000"/>
                </a:solidFill>
              </a:rPr>
              <a:t>decide if an operation can benefit from GPUs</a:t>
            </a:r>
            <a:r>
              <a:rPr lang="en-US" altLang="zh-CN" dirty="0"/>
              <a:t>, three factors should be considered</a:t>
            </a:r>
          </a:p>
          <a:p>
            <a:pPr lvl="1"/>
            <a:r>
              <a:rPr lang="en-US" altLang="zh-CN" dirty="0"/>
              <a:t>(1) whether the operation is compute-intensive</a:t>
            </a:r>
          </a:p>
          <a:p>
            <a:pPr lvl="1"/>
            <a:r>
              <a:rPr lang="en-US" altLang="zh-CN" dirty="0"/>
              <a:t>(2) whether the operation accesses the same data multiple times</a:t>
            </a:r>
          </a:p>
          <a:p>
            <a:pPr lvl="1"/>
            <a:r>
              <a:rPr lang="en-US" altLang="zh-CN" dirty="0"/>
              <a:t>(3) whether there are multiple consecutive GPU operations on the data</a:t>
            </a:r>
          </a:p>
          <a:p>
            <a:pPr lvl="1"/>
            <a:r>
              <a:rPr lang="en-US" altLang="zh-CN" dirty="0" smtClean="0"/>
              <a:t>If </a:t>
            </a:r>
            <a:r>
              <a:rPr lang="en-US" altLang="zh-CN" dirty="0"/>
              <a:t>any of the three factors hold, the operation should be considered to be offloaded to GPUs. </a:t>
            </a:r>
          </a:p>
          <a:p>
            <a:endParaRPr lang="en-US" altLang="zh-CN" dirty="0"/>
          </a:p>
        </p:txBody>
      </p:sp>
    </p:spTree>
    <p:extLst>
      <p:ext uri="{BB962C8B-B14F-4D97-AF65-F5344CB8AC3E}">
        <p14:creationId xmlns:p14="http://schemas.microsoft.com/office/powerpoint/2010/main" val="903332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scan</a:t>
            </a:r>
          </a:p>
          <a:p>
            <a:pPr lvl="1"/>
            <a:r>
              <a:rPr lang="en-US" altLang="zh-CN" dirty="0"/>
              <a:t>GPU scan operator implements selection operation on in-memory data, which will return all data that satisfy the query predicates. </a:t>
            </a:r>
          </a:p>
          <a:p>
            <a:pPr lvl="2"/>
            <a:r>
              <a:rPr lang="en-US" altLang="zh-CN" dirty="0" smtClean="0"/>
              <a:t>To </a:t>
            </a:r>
            <a:r>
              <a:rPr lang="en-US" altLang="zh-CN" dirty="0"/>
              <a:t>use the GPU scan operator, data must be either explicitly cached in Java heap memory or stored in native memory.</a:t>
            </a:r>
          </a:p>
          <a:p>
            <a:r>
              <a:rPr lang="en-US" altLang="zh-CN" b="1" dirty="0">
                <a:solidFill>
                  <a:srgbClr val="FF0000"/>
                </a:solidFill>
              </a:rPr>
              <a:t>3 steps to compute the major selection operation</a:t>
            </a:r>
          </a:p>
          <a:p>
            <a:pPr lvl="1"/>
            <a:r>
              <a:rPr lang="en-US" altLang="zh-CN" dirty="0"/>
              <a:t>(1) evaluating query predicates</a:t>
            </a:r>
          </a:p>
          <a:p>
            <a:pPr lvl="2"/>
            <a:r>
              <a:rPr lang="en-US" altLang="zh-CN" dirty="0" smtClean="0"/>
              <a:t>query </a:t>
            </a:r>
            <a:r>
              <a:rPr lang="en-US" altLang="zh-CN" dirty="0"/>
              <a:t>predicates are evaluated and a 0/1 vector is maintained to keep track of data that satisfy the predicates. </a:t>
            </a:r>
          </a:p>
          <a:p>
            <a:pPr lvl="1"/>
            <a:r>
              <a:rPr lang="en-US" altLang="zh-CN" dirty="0"/>
              <a:t>(2) calculating output position</a:t>
            </a:r>
          </a:p>
          <a:p>
            <a:pPr lvl="2"/>
            <a:r>
              <a:rPr lang="en-US" altLang="zh-CN" dirty="0" smtClean="0"/>
              <a:t>a </a:t>
            </a:r>
            <a:r>
              <a:rPr lang="en-US" altLang="zh-CN" dirty="0"/>
              <a:t>prefix sum is calculated on the 0/1 vector to decide the start writing positions for GPU threads in the result buffer to avoid synchronizations when writing the results.</a:t>
            </a:r>
          </a:p>
          <a:p>
            <a:pPr lvl="1"/>
            <a:r>
              <a:rPr lang="en-US" altLang="zh-CN" dirty="0"/>
              <a:t>(3) projecting the results</a:t>
            </a:r>
          </a:p>
          <a:p>
            <a:pPr lvl="2"/>
            <a:r>
              <a:rPr lang="en-US" altLang="zh-CN" dirty="0" smtClean="0"/>
              <a:t>based </a:t>
            </a:r>
            <a:r>
              <a:rPr lang="en-US" altLang="zh-CN" dirty="0"/>
              <a:t>on the 0/1 vector and prefix sum, data that satisfy the query predicates are generated. </a:t>
            </a:r>
          </a:p>
          <a:p>
            <a:endParaRPr kumimoji="1" lang="zh-CN" altLang="en-US" dirty="0"/>
          </a:p>
        </p:txBody>
      </p:sp>
    </p:spTree>
    <p:extLst>
      <p:ext uri="{BB962C8B-B14F-4D97-AF65-F5344CB8AC3E}">
        <p14:creationId xmlns:p14="http://schemas.microsoft.com/office/powerpoint/2010/main" val="9792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00B0F0"/>
                </a:solidFill>
              </a:rPr>
              <a:t>Broadcast join:</a:t>
            </a:r>
            <a:r>
              <a:rPr lang="en-US" altLang="zh-CN" dirty="0"/>
              <a:t> </a:t>
            </a:r>
          </a:p>
          <a:p>
            <a:pPr lvl="1"/>
            <a:r>
              <a:rPr lang="en-US" altLang="zh-CN" dirty="0"/>
              <a:t>(1) broadcasts the smaller one of the two input tables </a:t>
            </a:r>
          </a:p>
          <a:p>
            <a:pPr lvl="1"/>
            <a:r>
              <a:rPr lang="en-US" altLang="zh-CN" dirty="0"/>
              <a:t>(2) it joins the broadcasted table with each data partition of the other table.</a:t>
            </a:r>
          </a:p>
          <a:p>
            <a:r>
              <a:rPr lang="en-US" altLang="zh-CN" b="1" dirty="0" smtClean="0">
                <a:solidFill>
                  <a:srgbClr val="00B0F0"/>
                </a:solidFill>
              </a:rPr>
              <a:t>Hash </a:t>
            </a:r>
            <a:r>
              <a:rPr lang="en-US" altLang="zh-CN" b="1" dirty="0">
                <a:solidFill>
                  <a:srgbClr val="00B0F0"/>
                </a:solidFill>
              </a:rPr>
              <a:t>join:</a:t>
            </a:r>
            <a:r>
              <a:rPr lang="en-US" altLang="zh-CN" dirty="0"/>
              <a:t> </a:t>
            </a:r>
          </a:p>
          <a:p>
            <a:pPr lvl="1"/>
            <a:r>
              <a:rPr lang="en-US" altLang="zh-CN" dirty="0"/>
              <a:t>(1) it repartitions the data based on the hash values of join keys, which will shuffle data in both tables </a:t>
            </a:r>
          </a:p>
          <a:p>
            <a:pPr lvl="1"/>
            <a:r>
              <a:rPr lang="en-US" altLang="zh-CN" dirty="0"/>
              <a:t>(2) it joins each pair of repartitioned data </a:t>
            </a:r>
          </a:p>
          <a:p>
            <a:endParaRPr kumimoji="1" lang="zh-CN" altLang="en-US" dirty="0"/>
          </a:p>
        </p:txBody>
      </p:sp>
    </p:spTree>
    <p:extLst>
      <p:ext uri="{BB962C8B-B14F-4D97-AF65-F5344CB8AC3E}">
        <p14:creationId xmlns:p14="http://schemas.microsoft.com/office/powerpoint/2010/main" val="541928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92D050"/>
                </a:solidFill>
              </a:rPr>
              <a:t>Spark-GPU hash join:</a:t>
            </a:r>
          </a:p>
          <a:p>
            <a:pPr lvl="1"/>
            <a:r>
              <a:rPr lang="en-US" altLang="zh-CN" b="1" dirty="0">
                <a:solidFill>
                  <a:srgbClr val="FF0000"/>
                </a:solidFill>
              </a:rPr>
              <a:t>Phase 1: </a:t>
            </a:r>
            <a:r>
              <a:rPr lang="en-US" altLang="zh-CN" b="1" dirty="0" smtClean="0">
                <a:solidFill>
                  <a:srgbClr val="FF0000"/>
                </a:solidFill>
              </a:rPr>
              <a:t>build</a:t>
            </a:r>
            <a:endParaRPr lang="en-US" altLang="zh-CN" dirty="0"/>
          </a:p>
          <a:p>
            <a:pPr lvl="2"/>
            <a:r>
              <a:rPr lang="en-US" altLang="zh-CN" dirty="0" smtClean="0"/>
              <a:t>In </a:t>
            </a:r>
            <a:r>
              <a:rPr lang="en-US" altLang="zh-CN" dirty="0"/>
              <a:t>the build phase, a hash table is built on one table. We </a:t>
            </a:r>
            <a:r>
              <a:rPr lang="en-US" altLang="zh-CN" b="1" dirty="0">
                <a:solidFill>
                  <a:srgbClr val="FF0000"/>
                </a:solidFill>
              </a:rPr>
              <a:t>store the hash table </a:t>
            </a:r>
            <a:r>
              <a:rPr lang="en-US" altLang="zh-CN" dirty="0"/>
              <a:t>in </a:t>
            </a:r>
            <a:r>
              <a:rPr lang="en-US" altLang="zh-CN" b="1" dirty="0">
                <a:solidFill>
                  <a:srgbClr val="00B0F0"/>
                </a:solidFill>
              </a:rPr>
              <a:t>a continuous memory inside GPU</a:t>
            </a:r>
            <a:r>
              <a:rPr lang="en-US" altLang="zh-CN" dirty="0"/>
              <a:t> such that it can be searched efficiently. </a:t>
            </a:r>
          </a:p>
          <a:p>
            <a:pPr lvl="2"/>
            <a:r>
              <a:rPr lang="en-US" altLang="zh-CN" b="1" dirty="0" smtClean="0">
                <a:solidFill>
                  <a:srgbClr val="00B0F0"/>
                </a:solidFill>
              </a:rPr>
              <a:t>Each </a:t>
            </a:r>
            <a:r>
              <a:rPr lang="en-US" altLang="zh-CN" b="1" dirty="0">
                <a:solidFill>
                  <a:srgbClr val="00B0F0"/>
                </a:solidFill>
              </a:rPr>
              <a:t>hash table entry is a </a:t>
            </a:r>
            <a:r>
              <a:rPr lang="en-US" altLang="zh-CN" b="1" i="1" dirty="0">
                <a:solidFill>
                  <a:srgbClr val="92D050"/>
                </a:solidFill>
              </a:rPr>
              <a:t>(id, value) </a:t>
            </a:r>
            <a:r>
              <a:rPr lang="en-US" altLang="zh-CN" b="1" dirty="0">
                <a:solidFill>
                  <a:srgbClr val="92D050"/>
                </a:solidFill>
              </a:rPr>
              <a:t>pair </a:t>
            </a:r>
            <a:r>
              <a:rPr lang="en-US" altLang="zh-CN" dirty="0"/>
              <a:t>where </a:t>
            </a:r>
            <a:r>
              <a:rPr lang="en-US" altLang="zh-CN" b="1" i="1" dirty="0">
                <a:solidFill>
                  <a:srgbClr val="92D050"/>
                </a:solidFill>
              </a:rPr>
              <a:t>id</a:t>
            </a:r>
            <a:r>
              <a:rPr lang="en-US" altLang="zh-CN" i="1" dirty="0"/>
              <a:t> </a:t>
            </a:r>
            <a:r>
              <a:rPr lang="en-US" altLang="zh-CN" dirty="0"/>
              <a:t>denotes the </a:t>
            </a:r>
            <a:r>
              <a:rPr lang="en-US" altLang="zh-CN" b="1" dirty="0">
                <a:solidFill>
                  <a:srgbClr val="00B0F0"/>
                </a:solidFill>
              </a:rPr>
              <a:t>hash key </a:t>
            </a:r>
            <a:r>
              <a:rPr lang="en-US" altLang="zh-CN" dirty="0"/>
              <a:t>and </a:t>
            </a:r>
            <a:r>
              <a:rPr lang="en-US" altLang="zh-CN" b="1" i="1" dirty="0">
                <a:solidFill>
                  <a:srgbClr val="92D050"/>
                </a:solidFill>
              </a:rPr>
              <a:t>value</a:t>
            </a:r>
            <a:r>
              <a:rPr lang="en-US" altLang="zh-CN" i="1" dirty="0"/>
              <a:t> </a:t>
            </a:r>
            <a:r>
              <a:rPr lang="en-US" altLang="zh-CN" dirty="0"/>
              <a:t>denotes </a:t>
            </a:r>
            <a:r>
              <a:rPr lang="en-US" altLang="zh-CN" b="1" dirty="0">
                <a:solidFill>
                  <a:srgbClr val="00B0F0"/>
                </a:solidFill>
              </a:rPr>
              <a:t>the position of data in the partition</a:t>
            </a:r>
            <a:r>
              <a:rPr lang="en-US" altLang="zh-CN" dirty="0"/>
              <a:t>. </a:t>
            </a:r>
          </a:p>
          <a:p>
            <a:pPr lvl="2"/>
            <a:r>
              <a:rPr lang="en-US" altLang="zh-CN" dirty="0" smtClean="0"/>
              <a:t>We </a:t>
            </a:r>
            <a:r>
              <a:rPr lang="en-US" altLang="zh-CN" b="1" dirty="0">
                <a:solidFill>
                  <a:srgbClr val="00B0F0"/>
                </a:solidFill>
              </a:rPr>
              <a:t>scan the build table twice</a:t>
            </a:r>
            <a:r>
              <a:rPr lang="en-US" altLang="zh-CN" dirty="0"/>
              <a:t> to </a:t>
            </a:r>
            <a:r>
              <a:rPr lang="en-US" altLang="zh-CN" b="1" dirty="0">
                <a:solidFill>
                  <a:srgbClr val="FF0000"/>
                </a:solidFill>
              </a:rPr>
              <a:t>avoid synchronizations when building the hash </a:t>
            </a:r>
            <a:r>
              <a:rPr lang="en-US" altLang="zh-CN" b="1" dirty="0" smtClean="0">
                <a:solidFill>
                  <a:srgbClr val="FF0000"/>
                </a:solidFill>
              </a:rPr>
              <a:t>table</a:t>
            </a:r>
            <a:endParaRPr lang="en-US" altLang="zh-CN" dirty="0"/>
          </a:p>
          <a:p>
            <a:pPr lvl="3"/>
            <a:r>
              <a:rPr lang="en-US" altLang="zh-CN" dirty="0" smtClean="0"/>
              <a:t>The </a:t>
            </a:r>
            <a:r>
              <a:rPr lang="en-US" altLang="zh-CN" dirty="0"/>
              <a:t>first scan simply counts the number of keys that are hashed to each hash value </a:t>
            </a:r>
          </a:p>
          <a:p>
            <a:pPr lvl="3"/>
            <a:r>
              <a:rPr lang="en-US" altLang="zh-CN" dirty="0" smtClean="0"/>
              <a:t>The </a:t>
            </a:r>
            <a:r>
              <a:rPr lang="en-US" altLang="zh-CN" dirty="0"/>
              <a:t>second scan directly to writes to the hash table memory without synchronizations based on the prefix sum of the first scan </a:t>
            </a:r>
            <a:r>
              <a:rPr lang="en-US" altLang="zh-CN" dirty="0" smtClean="0"/>
              <a:t>results</a:t>
            </a:r>
            <a:endParaRPr lang="en-US" altLang="zh-CN" dirty="0"/>
          </a:p>
        </p:txBody>
      </p:sp>
    </p:spTree>
    <p:extLst>
      <p:ext uri="{BB962C8B-B14F-4D97-AF65-F5344CB8AC3E}">
        <p14:creationId xmlns:p14="http://schemas.microsoft.com/office/powerpoint/2010/main" val="1078721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broadcast Join and Hash Join</a:t>
            </a:r>
          </a:p>
          <a:p>
            <a:r>
              <a:rPr lang="en-US" altLang="zh-CN" b="1" dirty="0">
                <a:solidFill>
                  <a:srgbClr val="92D050"/>
                </a:solidFill>
              </a:rPr>
              <a:t>Spark-GPU hash join</a:t>
            </a:r>
            <a:r>
              <a:rPr lang="en-US" altLang="zh-CN" b="1" dirty="0" smtClean="0">
                <a:solidFill>
                  <a:srgbClr val="92D050"/>
                </a:solidFill>
              </a:rPr>
              <a:t>:</a:t>
            </a:r>
          </a:p>
          <a:p>
            <a:pPr lvl="1"/>
            <a:r>
              <a:rPr lang="en-US" altLang="zh-CN" b="1" dirty="0">
                <a:solidFill>
                  <a:srgbClr val="FF0000"/>
                </a:solidFill>
              </a:rPr>
              <a:t>Phase 2: probe</a:t>
            </a:r>
          </a:p>
          <a:p>
            <a:pPr lvl="2"/>
            <a:r>
              <a:rPr lang="en-US" altLang="zh-CN" dirty="0" smtClean="0"/>
              <a:t>The </a:t>
            </a:r>
            <a:r>
              <a:rPr lang="en-US" altLang="zh-CN" b="1" dirty="0">
                <a:solidFill>
                  <a:srgbClr val="FF0000"/>
                </a:solidFill>
              </a:rPr>
              <a:t>join key column from the other table is scanned to probe the hash table</a:t>
            </a:r>
            <a:r>
              <a:rPr lang="en-US" altLang="zh-CN" dirty="0"/>
              <a:t> and </a:t>
            </a:r>
            <a:r>
              <a:rPr lang="en-US" altLang="zh-CN" b="1" dirty="0">
                <a:solidFill>
                  <a:srgbClr val="FF0000"/>
                </a:solidFill>
              </a:rPr>
              <a:t>a 0/1 vector is maintained to indicate which data should be projected</a:t>
            </a:r>
            <a:r>
              <a:rPr lang="en-US" altLang="zh-CN" dirty="0"/>
              <a:t>. </a:t>
            </a:r>
          </a:p>
          <a:p>
            <a:pPr lvl="2"/>
            <a:r>
              <a:rPr lang="en-US" altLang="zh-CN" dirty="0" smtClean="0"/>
              <a:t>Similar </a:t>
            </a:r>
            <a:r>
              <a:rPr lang="en-US" altLang="zh-CN" dirty="0"/>
              <a:t>to GPU scan operator, a prefix sum is calculated on the vector such that the results can be generated without synchronizations.</a:t>
            </a:r>
          </a:p>
          <a:p>
            <a:endParaRPr lang="en-US" altLang="zh-CN" dirty="0"/>
          </a:p>
        </p:txBody>
      </p:sp>
    </p:spTree>
    <p:extLst>
      <p:ext uri="{BB962C8B-B14F-4D97-AF65-F5344CB8AC3E}">
        <p14:creationId xmlns:p14="http://schemas.microsoft.com/office/powerpoint/2010/main" val="62853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Aggregation</a:t>
            </a:r>
          </a:p>
          <a:p>
            <a:r>
              <a:rPr lang="en-US" altLang="zh-CN" dirty="0"/>
              <a:t>The GPU aggregation operator is implemented as </a:t>
            </a:r>
            <a:r>
              <a:rPr lang="en-US" altLang="zh-CN" b="1" dirty="0">
                <a:solidFill>
                  <a:srgbClr val="00B0F0"/>
                </a:solidFill>
              </a:rPr>
              <a:t>a partial aggregation followed by a global aggregation</a:t>
            </a:r>
            <a:r>
              <a:rPr lang="en-US" altLang="zh-CN" dirty="0"/>
              <a:t>. </a:t>
            </a:r>
          </a:p>
          <a:p>
            <a:pPr lvl="1"/>
            <a:r>
              <a:rPr lang="en-US" altLang="zh-CN" dirty="0" smtClean="0"/>
              <a:t>The </a:t>
            </a:r>
            <a:r>
              <a:rPr lang="en-US" altLang="zh-CN" b="1" dirty="0">
                <a:solidFill>
                  <a:srgbClr val="00B0F0"/>
                </a:solidFill>
              </a:rPr>
              <a:t>partial aggregation </a:t>
            </a:r>
            <a:r>
              <a:rPr lang="en-US" altLang="zh-CN" dirty="0"/>
              <a:t>directly </a:t>
            </a:r>
            <a:r>
              <a:rPr lang="en-US" altLang="zh-CN" b="1" dirty="0">
                <a:solidFill>
                  <a:srgbClr val="FF0000"/>
                </a:solidFill>
              </a:rPr>
              <a:t>aggregates each partition of the input data</a:t>
            </a:r>
            <a:r>
              <a:rPr lang="en-US" altLang="zh-CN" dirty="0"/>
              <a:t>, which significantly reduces the amount of data to be shuffled. </a:t>
            </a:r>
          </a:p>
          <a:p>
            <a:pPr lvl="1"/>
            <a:r>
              <a:rPr lang="en-US" altLang="zh-CN" dirty="0" smtClean="0"/>
              <a:t>After </a:t>
            </a:r>
            <a:r>
              <a:rPr lang="en-US" altLang="zh-CN" dirty="0"/>
              <a:t>that, </a:t>
            </a:r>
            <a:r>
              <a:rPr lang="en-US" altLang="zh-CN" b="1" dirty="0">
                <a:solidFill>
                  <a:srgbClr val="FF0000"/>
                </a:solidFill>
              </a:rPr>
              <a:t>the aggregation results of each partition is shuffled</a:t>
            </a:r>
            <a:r>
              <a:rPr lang="en-US" altLang="zh-CN" dirty="0"/>
              <a:t> and </a:t>
            </a:r>
            <a:r>
              <a:rPr lang="en-US" altLang="zh-CN" b="1" dirty="0">
                <a:solidFill>
                  <a:srgbClr val="FF0000"/>
                </a:solidFill>
              </a:rPr>
              <a:t>the final aggregation results are calculated</a:t>
            </a:r>
            <a:r>
              <a:rPr lang="en-US" altLang="zh-CN" dirty="0"/>
              <a:t>. </a:t>
            </a:r>
          </a:p>
          <a:p>
            <a:pPr lvl="1"/>
            <a:r>
              <a:rPr lang="en-US" altLang="zh-CN" dirty="0" smtClean="0"/>
              <a:t>Spark-GPU </a:t>
            </a:r>
            <a:r>
              <a:rPr lang="en-US" altLang="zh-CN" sz="1700" b="1" i="1" u="sng" dirty="0">
                <a:solidFill>
                  <a:srgbClr val="FF0000"/>
                </a:solidFill>
              </a:rPr>
              <a:t>only</a:t>
            </a:r>
            <a:r>
              <a:rPr lang="en-US" altLang="zh-CN" dirty="0"/>
              <a:t> </a:t>
            </a:r>
            <a:r>
              <a:rPr lang="en-US" altLang="zh-CN" b="1" dirty="0">
                <a:solidFill>
                  <a:srgbClr val="FF0000"/>
                </a:solidFill>
              </a:rPr>
              <a:t>executes partial aggregation </a:t>
            </a:r>
            <a:r>
              <a:rPr lang="en-US" altLang="zh-CN" b="1" dirty="0">
                <a:solidFill>
                  <a:srgbClr val="00B0F0"/>
                </a:solidFill>
              </a:rPr>
              <a:t>on GPUs </a:t>
            </a:r>
            <a:r>
              <a:rPr lang="en-US" altLang="zh-CN" dirty="0"/>
              <a:t>since the number of data elements to be aggregated in global aggregation is usually small. </a:t>
            </a:r>
          </a:p>
          <a:p>
            <a:endParaRPr lang="en-US" altLang="zh-CN" dirty="0"/>
          </a:p>
        </p:txBody>
      </p:sp>
    </p:spTree>
    <p:extLst>
      <p:ext uri="{BB962C8B-B14F-4D97-AF65-F5344CB8AC3E}">
        <p14:creationId xmlns:p14="http://schemas.microsoft.com/office/powerpoint/2010/main" val="61946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Aggregation</a:t>
            </a:r>
          </a:p>
          <a:p>
            <a:r>
              <a:rPr lang="en-US" altLang="zh-CN" b="1" dirty="0">
                <a:solidFill>
                  <a:srgbClr val="92D050"/>
                </a:solidFill>
              </a:rPr>
              <a:t>Hash aggregation in GPU:</a:t>
            </a:r>
            <a:r>
              <a:rPr lang="en-US" altLang="zh-CN" dirty="0"/>
              <a:t> </a:t>
            </a:r>
          </a:p>
          <a:p>
            <a:pPr lvl="1"/>
            <a:r>
              <a:rPr lang="en-US" altLang="zh-CN" b="1" dirty="0" smtClean="0">
                <a:solidFill>
                  <a:srgbClr val="00B0F0"/>
                </a:solidFill>
              </a:rPr>
              <a:t>All </a:t>
            </a:r>
            <a:r>
              <a:rPr lang="en-US" altLang="zh-CN" b="1" dirty="0">
                <a:solidFill>
                  <a:srgbClr val="00B0F0"/>
                </a:solidFill>
              </a:rPr>
              <a:t>group-by keys </a:t>
            </a:r>
            <a:r>
              <a:rPr lang="en-US" altLang="zh-CN" dirty="0"/>
              <a:t>are </a:t>
            </a:r>
            <a:r>
              <a:rPr lang="en-US" altLang="zh-CN" b="1" dirty="0">
                <a:solidFill>
                  <a:srgbClr val="FF0000"/>
                </a:solidFill>
              </a:rPr>
              <a:t>converted into strings </a:t>
            </a:r>
            <a:r>
              <a:rPr lang="en-US" altLang="zh-CN" dirty="0"/>
              <a:t>to calculate hash values. </a:t>
            </a:r>
          </a:p>
          <a:p>
            <a:pPr lvl="1"/>
            <a:r>
              <a:rPr lang="en-US" altLang="zh-CN" dirty="0" smtClean="0"/>
              <a:t>When </a:t>
            </a:r>
            <a:r>
              <a:rPr lang="en-US" altLang="zh-CN" dirty="0"/>
              <a:t>calculating the aggregation results, we use standard GPU library’s atomic operations to synchronize GPU threads when they are updating aggregation results for the same group. </a:t>
            </a:r>
          </a:p>
          <a:p>
            <a:pPr lvl="1"/>
            <a:r>
              <a:rPr lang="en-US" altLang="zh-CN" dirty="0" smtClean="0"/>
              <a:t>Since </a:t>
            </a:r>
            <a:r>
              <a:rPr lang="en-US" altLang="zh-CN" dirty="0"/>
              <a:t>atomic operations on 64-bit words with type long and double are not supported on many GPUs, Spark- GPU converts data with type </a:t>
            </a:r>
            <a:r>
              <a:rPr lang="en-US" altLang="zh-CN" i="1" dirty="0"/>
              <a:t>long </a:t>
            </a:r>
            <a:r>
              <a:rPr lang="en-US" altLang="zh-CN" dirty="0"/>
              <a:t>or </a:t>
            </a:r>
            <a:r>
              <a:rPr lang="en-US" altLang="zh-CN" i="1" dirty="0"/>
              <a:t>double </a:t>
            </a:r>
            <a:r>
              <a:rPr lang="en-US" altLang="zh-CN" dirty="0"/>
              <a:t>to </a:t>
            </a:r>
            <a:r>
              <a:rPr lang="en-US" altLang="zh-CN" i="1" dirty="0"/>
              <a:t>float </a:t>
            </a:r>
            <a:r>
              <a:rPr lang="en-US" altLang="zh-CN" dirty="0"/>
              <a:t>before aggregation on GPUs and converts the result type back when aggregation finishes.</a:t>
            </a:r>
          </a:p>
          <a:p>
            <a:endParaRPr lang="en-US" altLang="zh-CN" dirty="0"/>
          </a:p>
        </p:txBody>
      </p:sp>
    </p:spTree>
    <p:extLst>
      <p:ext uri="{BB962C8B-B14F-4D97-AF65-F5344CB8AC3E}">
        <p14:creationId xmlns:p14="http://schemas.microsoft.com/office/powerpoint/2010/main" val="1334723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 Query </a:t>
            </a:r>
            <a:r>
              <a:rPr lang="en-US" altLang="zh-CN" dirty="0" smtClean="0"/>
              <a:t>Operators</a:t>
            </a:r>
            <a:endParaRPr kumimoji="1" lang="zh-CN" altLang="en-US"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a:solidFill>
                  <a:srgbClr val="92D050"/>
                </a:solidFill>
              </a:rPr>
              <a:t>GPU </a:t>
            </a:r>
            <a:r>
              <a:rPr lang="en-US" altLang="zh-CN" b="1" dirty="0" smtClean="0">
                <a:solidFill>
                  <a:srgbClr val="92D050"/>
                </a:solidFill>
              </a:rPr>
              <a:t>Sort</a:t>
            </a:r>
          </a:p>
          <a:p>
            <a:pPr lvl="1"/>
            <a:r>
              <a:rPr lang="en-US" altLang="zh-CN" dirty="0"/>
              <a:t>GPU sort operator </a:t>
            </a:r>
            <a:r>
              <a:rPr lang="en-US" altLang="zh-CN" b="1" dirty="0">
                <a:solidFill>
                  <a:srgbClr val="FF0000"/>
                </a:solidFill>
              </a:rPr>
              <a:t>first sorts </a:t>
            </a:r>
            <a:r>
              <a:rPr lang="en-US" altLang="zh-CN" b="1" dirty="0">
                <a:solidFill>
                  <a:srgbClr val="00B0F0"/>
                </a:solidFill>
              </a:rPr>
              <a:t>each data partition on GPUs</a:t>
            </a:r>
            <a:r>
              <a:rPr lang="en-US" altLang="zh-CN" dirty="0"/>
              <a:t>. Then it </a:t>
            </a:r>
            <a:r>
              <a:rPr lang="en-US" altLang="zh-CN" b="1" dirty="0">
                <a:solidFill>
                  <a:srgbClr val="FF0000"/>
                </a:solidFill>
              </a:rPr>
              <a:t>shuffle-sorts</a:t>
            </a:r>
            <a:r>
              <a:rPr lang="en-US" altLang="zh-CN" dirty="0"/>
              <a:t> </a:t>
            </a:r>
            <a:r>
              <a:rPr lang="en-US" altLang="zh-CN" b="1" dirty="0">
                <a:solidFill>
                  <a:srgbClr val="00B0F0"/>
                </a:solidFill>
              </a:rPr>
              <a:t>data in all partitions</a:t>
            </a:r>
            <a:r>
              <a:rPr lang="en-US" altLang="zh-CN" dirty="0"/>
              <a:t>. </a:t>
            </a:r>
          </a:p>
          <a:p>
            <a:pPr lvl="1"/>
            <a:r>
              <a:rPr lang="en-US" altLang="zh-CN" dirty="0" smtClean="0"/>
              <a:t>Since </a:t>
            </a:r>
            <a:r>
              <a:rPr lang="en-US" altLang="zh-CN" dirty="0"/>
              <a:t>sort is usually executed after aggregation in SQL queries, the number of data elements to sort is relatively small. In this case, GPU shared memory can be used for sorting. Keys (i.e. columns in query’s order-by clause) are sorted first on GPUs. </a:t>
            </a:r>
          </a:p>
          <a:p>
            <a:pPr lvl="1"/>
            <a:r>
              <a:rPr lang="en-US" altLang="zh-CN" dirty="0" smtClean="0"/>
              <a:t>If </a:t>
            </a:r>
            <a:r>
              <a:rPr lang="en-US" altLang="zh-CN" dirty="0"/>
              <a:t>there are multiple order by columns in the query, data will be sorted by each column one by one. After the keys are sorted, the results can be generated using a gather operation </a:t>
            </a:r>
          </a:p>
          <a:p>
            <a:endParaRPr lang="en-US" altLang="zh-CN" dirty="0"/>
          </a:p>
        </p:txBody>
      </p:sp>
    </p:spTree>
    <p:extLst>
      <p:ext uri="{BB962C8B-B14F-4D97-AF65-F5344CB8AC3E}">
        <p14:creationId xmlns:p14="http://schemas.microsoft.com/office/powerpoint/2010/main" val="1330649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GPU-Aware Query Optimizer</a:t>
            </a:r>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dirty="0"/>
              <a:t>Given an SQL query, the </a:t>
            </a:r>
            <a:r>
              <a:rPr lang="en-US" altLang="zh-CN" b="1" dirty="0">
                <a:solidFill>
                  <a:srgbClr val="92D050"/>
                </a:solidFill>
              </a:rPr>
              <a:t>query optimizer</a:t>
            </a:r>
            <a:r>
              <a:rPr lang="en-US" altLang="zh-CN" dirty="0"/>
              <a:t> </a:t>
            </a:r>
            <a:r>
              <a:rPr lang="en-US" altLang="zh-CN" b="1" dirty="0">
                <a:solidFill>
                  <a:srgbClr val="FF0000"/>
                </a:solidFill>
              </a:rPr>
              <a:t>finds</a:t>
            </a:r>
            <a:r>
              <a:rPr lang="en-US" altLang="zh-CN" dirty="0"/>
              <a:t> </a:t>
            </a:r>
            <a:r>
              <a:rPr lang="en-US" altLang="zh-CN" b="1" dirty="0">
                <a:solidFill>
                  <a:srgbClr val="00B0F0"/>
                </a:solidFill>
              </a:rPr>
              <a:t>the best execution plan</a:t>
            </a:r>
            <a:r>
              <a:rPr lang="en-US" altLang="zh-CN" dirty="0"/>
              <a:t> with existing query operators. </a:t>
            </a:r>
          </a:p>
          <a:p>
            <a:r>
              <a:rPr lang="en-US" altLang="zh-CN" b="1" dirty="0" smtClean="0">
                <a:solidFill>
                  <a:srgbClr val="92D050"/>
                </a:solidFill>
              </a:rPr>
              <a:t>Spark’s </a:t>
            </a:r>
            <a:r>
              <a:rPr lang="en-US" altLang="zh-CN" b="1" dirty="0">
                <a:solidFill>
                  <a:srgbClr val="92D050"/>
                </a:solidFill>
              </a:rPr>
              <a:t>query optimizer </a:t>
            </a:r>
            <a:r>
              <a:rPr lang="en-US" altLang="zh-CN" dirty="0"/>
              <a:t>is designed with </a:t>
            </a:r>
            <a:r>
              <a:rPr lang="en-US" altLang="zh-CN" b="1" dirty="0">
                <a:solidFill>
                  <a:srgbClr val="00B0F0"/>
                </a:solidFill>
              </a:rPr>
              <a:t>a set of rules and strategies</a:t>
            </a:r>
            <a:r>
              <a:rPr lang="en-US" altLang="zh-CN" dirty="0"/>
              <a:t>. </a:t>
            </a:r>
          </a:p>
          <a:p>
            <a:pPr lvl="1"/>
            <a:r>
              <a:rPr lang="en-US" altLang="zh-CN" b="1" dirty="0" smtClean="0">
                <a:solidFill>
                  <a:srgbClr val="92D050"/>
                </a:solidFill>
              </a:rPr>
              <a:t>Rules</a:t>
            </a:r>
            <a:r>
              <a:rPr lang="en-US" altLang="zh-CN" dirty="0" smtClean="0"/>
              <a:t> </a:t>
            </a:r>
            <a:r>
              <a:rPr lang="en-US" altLang="zh-CN" dirty="0"/>
              <a:t>are used to generate </a:t>
            </a:r>
            <a:r>
              <a:rPr lang="en-US" altLang="zh-CN" b="1" dirty="0">
                <a:solidFill>
                  <a:srgbClr val="00B0F0"/>
                </a:solidFill>
              </a:rPr>
              <a:t>optimized </a:t>
            </a:r>
            <a:r>
              <a:rPr lang="en-US" altLang="zh-CN" sz="1700" b="1" i="1" u="sng" dirty="0">
                <a:solidFill>
                  <a:srgbClr val="00B0F0"/>
                </a:solidFill>
              </a:rPr>
              <a:t>logical </a:t>
            </a:r>
            <a:r>
              <a:rPr lang="en-US" altLang="zh-CN" b="1" dirty="0">
                <a:solidFill>
                  <a:srgbClr val="00B0F0"/>
                </a:solidFill>
              </a:rPr>
              <a:t>query plan</a:t>
            </a:r>
            <a:r>
              <a:rPr lang="en-US" altLang="zh-CN" dirty="0"/>
              <a:t> </a:t>
            </a:r>
          </a:p>
          <a:p>
            <a:pPr lvl="1"/>
            <a:r>
              <a:rPr lang="en-US" altLang="zh-CN" b="1" dirty="0" smtClean="0">
                <a:solidFill>
                  <a:srgbClr val="92D050"/>
                </a:solidFill>
              </a:rPr>
              <a:t>Strategies</a:t>
            </a:r>
            <a:r>
              <a:rPr lang="en-US" altLang="zh-CN" dirty="0" smtClean="0"/>
              <a:t> </a:t>
            </a:r>
            <a:r>
              <a:rPr lang="en-US" altLang="zh-CN" dirty="0"/>
              <a:t>are used to generate </a:t>
            </a:r>
            <a:r>
              <a:rPr lang="en-US" altLang="zh-CN" b="1" dirty="0">
                <a:solidFill>
                  <a:srgbClr val="00B0F0"/>
                </a:solidFill>
              </a:rPr>
              <a:t>optimized </a:t>
            </a:r>
            <a:r>
              <a:rPr lang="en-US" altLang="zh-CN" sz="1700" b="1" i="1" u="sng" dirty="0">
                <a:solidFill>
                  <a:srgbClr val="00B0F0"/>
                </a:solidFill>
              </a:rPr>
              <a:t>execution</a:t>
            </a:r>
            <a:r>
              <a:rPr lang="en-US" altLang="zh-CN" b="1" dirty="0">
                <a:solidFill>
                  <a:srgbClr val="00B0F0"/>
                </a:solidFill>
              </a:rPr>
              <a:t> </a:t>
            </a:r>
            <a:r>
              <a:rPr lang="en-US" altLang="zh-CN" b="1" dirty="0" smtClean="0">
                <a:solidFill>
                  <a:srgbClr val="00B0F0"/>
                </a:solidFill>
              </a:rPr>
              <a:t>plan</a:t>
            </a:r>
            <a:endParaRPr lang="en-US" altLang="zh-CN" dirty="0"/>
          </a:p>
          <a:p>
            <a:r>
              <a:rPr lang="en-US" altLang="zh-CN" dirty="0" smtClean="0"/>
              <a:t>To </a:t>
            </a:r>
            <a:r>
              <a:rPr lang="en-US" altLang="zh-CN" dirty="0"/>
              <a:t>generate query execution plans with both CPU operators and GPU operators, </a:t>
            </a:r>
            <a:r>
              <a:rPr lang="en-US" altLang="zh-CN" b="1" dirty="0">
                <a:solidFill>
                  <a:srgbClr val="92D050"/>
                </a:solidFill>
              </a:rPr>
              <a:t>Spark-GPU</a:t>
            </a:r>
            <a:r>
              <a:rPr lang="en-US" altLang="zh-CN" dirty="0"/>
              <a:t> </a:t>
            </a:r>
            <a:r>
              <a:rPr lang="en-US" altLang="zh-CN" b="1" dirty="0">
                <a:solidFill>
                  <a:srgbClr val="FF0000"/>
                </a:solidFill>
              </a:rPr>
              <a:t>extends</a:t>
            </a:r>
            <a:r>
              <a:rPr lang="en-US" altLang="zh-CN" dirty="0"/>
              <a:t> </a:t>
            </a:r>
            <a:r>
              <a:rPr lang="en-US" altLang="zh-CN" b="1" dirty="0">
                <a:solidFill>
                  <a:srgbClr val="00B0F0"/>
                </a:solidFill>
              </a:rPr>
              <a:t>Spark’s query optimizer </a:t>
            </a:r>
            <a:r>
              <a:rPr lang="en-US" altLang="zh-CN" dirty="0"/>
              <a:t>by </a:t>
            </a:r>
            <a:r>
              <a:rPr lang="en-US" altLang="zh-CN" b="1" dirty="0">
                <a:solidFill>
                  <a:srgbClr val="FF0000"/>
                </a:solidFill>
              </a:rPr>
              <a:t>adding a set of </a:t>
            </a:r>
            <a:r>
              <a:rPr lang="en-US" altLang="zh-CN" b="1" dirty="0">
                <a:solidFill>
                  <a:srgbClr val="00B0F0"/>
                </a:solidFill>
              </a:rPr>
              <a:t>new </a:t>
            </a:r>
            <a:r>
              <a:rPr lang="en-US" altLang="zh-CN" b="1" i="1" dirty="0">
                <a:solidFill>
                  <a:srgbClr val="00B0F0"/>
                </a:solidFill>
              </a:rPr>
              <a:t>GPU </a:t>
            </a:r>
            <a:r>
              <a:rPr lang="en-US" altLang="zh-CN" sz="1900" b="1" i="1" u="sng" dirty="0">
                <a:solidFill>
                  <a:srgbClr val="00B0F0"/>
                </a:solidFill>
              </a:rPr>
              <a:t>strategies</a:t>
            </a:r>
            <a:r>
              <a:rPr lang="en-US" altLang="zh-CN" dirty="0"/>
              <a:t>. </a:t>
            </a:r>
          </a:p>
          <a:p>
            <a:r>
              <a:rPr lang="en-US" altLang="zh-CN" dirty="0" smtClean="0"/>
              <a:t>Given </a:t>
            </a:r>
            <a:r>
              <a:rPr lang="en-US" altLang="zh-CN" dirty="0"/>
              <a:t>a logical plan, the criteria to determine whether to use a GPU query operator are</a:t>
            </a:r>
          </a:p>
          <a:p>
            <a:pPr lvl="1"/>
            <a:r>
              <a:rPr lang="en-US" altLang="zh-CN" dirty="0"/>
              <a:t>(1) GPU can improve the operator’s performance; </a:t>
            </a:r>
          </a:p>
          <a:p>
            <a:pPr lvl="1"/>
            <a:r>
              <a:rPr lang="en-US" altLang="zh-CN" dirty="0"/>
              <a:t>(2) there exist a chain of GPU query operators that process the data in native memory before copying the data back to Java heap. </a:t>
            </a:r>
          </a:p>
          <a:p>
            <a:pPr lvl="1"/>
            <a:r>
              <a:rPr lang="en-US" altLang="zh-CN" dirty="0" smtClean="0"/>
              <a:t>If </a:t>
            </a:r>
            <a:r>
              <a:rPr lang="en-US" altLang="zh-CN" dirty="0"/>
              <a:t>either of the above criteria holds, the query optimizer will choose a GPU query operator. Otherwise it will use Spark’s existing CPU query operators.</a:t>
            </a:r>
          </a:p>
          <a:p>
            <a:endParaRPr lang="en-US" altLang="zh-CN" dirty="0"/>
          </a:p>
        </p:txBody>
      </p:sp>
    </p:spTree>
    <p:extLst>
      <p:ext uri="{BB962C8B-B14F-4D97-AF65-F5344CB8AC3E}">
        <p14:creationId xmlns:p14="http://schemas.microsoft.com/office/powerpoint/2010/main" val="262360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Abstract</a:t>
            </a:r>
            <a:endParaRPr kumimoji="1" lang="zh-CN" altLang="en-US" dirty="0"/>
          </a:p>
        </p:txBody>
      </p:sp>
      <p:sp>
        <p:nvSpPr>
          <p:cNvPr id="3" name="内容占位符 2"/>
          <p:cNvSpPr>
            <a:spLocks noGrp="1"/>
          </p:cNvSpPr>
          <p:nvPr>
            <p:ph idx="1"/>
          </p:nvPr>
        </p:nvSpPr>
        <p:spPr/>
        <p:txBody>
          <a:bodyPr anchor="t"/>
          <a:lstStyle/>
          <a:p>
            <a:r>
              <a:rPr lang="en-US" altLang="zh-CN" b="1" dirty="0">
                <a:solidFill>
                  <a:srgbClr val="92D050"/>
                </a:solidFill>
              </a:rPr>
              <a:t>Apache Spark </a:t>
            </a:r>
            <a:r>
              <a:rPr lang="en-US" altLang="zh-CN" dirty="0"/>
              <a:t>is </a:t>
            </a:r>
            <a:r>
              <a:rPr lang="en-US" altLang="zh-CN" b="1" dirty="0">
                <a:solidFill>
                  <a:srgbClr val="FF0000"/>
                </a:solidFill>
              </a:rPr>
              <a:t>an in-memory data processing system</a:t>
            </a:r>
            <a:r>
              <a:rPr lang="en-US" altLang="zh-CN" dirty="0"/>
              <a:t> that supports both SQL queries and advanced analytics over large data sets</a:t>
            </a:r>
          </a:p>
          <a:p>
            <a:r>
              <a:rPr lang="en-US" altLang="zh-CN" b="1" dirty="0">
                <a:solidFill>
                  <a:srgbClr val="92D050"/>
                </a:solidFill>
              </a:rPr>
              <a:t>Spark-GPU</a:t>
            </a:r>
            <a:r>
              <a:rPr lang="en-US" altLang="zh-CN" dirty="0"/>
              <a:t> </a:t>
            </a:r>
            <a:r>
              <a:rPr lang="en-US" altLang="zh-CN" b="1" dirty="0">
                <a:solidFill>
                  <a:srgbClr val="FF0000"/>
                </a:solidFill>
              </a:rPr>
              <a:t>transforms</a:t>
            </a:r>
            <a:r>
              <a:rPr lang="en-US" altLang="zh-CN" dirty="0"/>
              <a:t> a </a:t>
            </a:r>
            <a:r>
              <a:rPr lang="en-US" altLang="zh-CN" b="1" dirty="0">
                <a:solidFill>
                  <a:srgbClr val="00B0F0"/>
                </a:solidFill>
              </a:rPr>
              <a:t>general-purpose data processing system </a:t>
            </a:r>
            <a:r>
              <a:rPr lang="en-US" altLang="zh-CN" dirty="0"/>
              <a:t>into </a:t>
            </a:r>
            <a:r>
              <a:rPr lang="en-US" altLang="zh-CN" b="1" dirty="0">
                <a:solidFill>
                  <a:srgbClr val="00B0F0"/>
                </a:solidFill>
              </a:rPr>
              <a:t>a GPU-supported system</a:t>
            </a:r>
          </a:p>
          <a:p>
            <a:r>
              <a:rPr lang="en-US" altLang="zh-CN" b="1" dirty="0">
                <a:solidFill>
                  <a:srgbClr val="92D050"/>
                </a:solidFill>
              </a:rPr>
              <a:t>Spark-GPU</a:t>
            </a:r>
            <a:r>
              <a:rPr lang="en-US" altLang="zh-CN" dirty="0"/>
              <a:t> </a:t>
            </a:r>
            <a:r>
              <a:rPr lang="en-US" altLang="zh-CN" b="1" dirty="0">
                <a:solidFill>
                  <a:srgbClr val="FF0000"/>
                </a:solidFill>
              </a:rPr>
              <a:t>determines</a:t>
            </a:r>
            <a:r>
              <a:rPr lang="en-US" altLang="zh-CN" dirty="0"/>
              <a:t> the suitability of workloads for GPU with a task scheduling capability </a:t>
            </a:r>
            <a:r>
              <a:rPr lang="en-US" altLang="zh-CN" b="1" dirty="0">
                <a:solidFill>
                  <a:srgbClr val="00B0F0"/>
                </a:solidFill>
              </a:rPr>
              <a:t>between CPU and </a:t>
            </a:r>
            <a:r>
              <a:rPr lang="en-US" altLang="zh-CN" b="1" dirty="0" smtClean="0">
                <a:solidFill>
                  <a:srgbClr val="00B0F0"/>
                </a:solidFill>
              </a:rPr>
              <a:t>GPU</a:t>
            </a:r>
            <a:endParaRPr lang="en-US" altLang="zh-CN" b="1" dirty="0">
              <a:solidFill>
                <a:srgbClr val="00B0F0"/>
              </a:solidFill>
            </a:endParaRPr>
          </a:p>
        </p:txBody>
      </p:sp>
    </p:spTree>
    <p:extLst>
      <p:ext uri="{BB962C8B-B14F-4D97-AF65-F5344CB8AC3E}">
        <p14:creationId xmlns:p14="http://schemas.microsoft.com/office/powerpoint/2010/main" val="2791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a:t>GPU-Aware Query Optimizer</a:t>
            </a:r>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smtClean="0">
                <a:solidFill>
                  <a:srgbClr val="92D050"/>
                </a:solidFill>
              </a:rPr>
              <a:t>Strategies</a:t>
            </a:r>
            <a:endParaRPr lang="en-US" altLang="zh-CN" dirty="0"/>
          </a:p>
          <a:p>
            <a:pPr lvl="1"/>
            <a:r>
              <a:rPr lang="en-US" altLang="zh-CN" b="1" dirty="0" smtClean="0">
                <a:solidFill>
                  <a:srgbClr val="FF0000"/>
                </a:solidFill>
              </a:rPr>
              <a:t>Join </a:t>
            </a:r>
            <a:r>
              <a:rPr lang="en-US" altLang="zh-CN" b="1" dirty="0">
                <a:solidFill>
                  <a:srgbClr val="FF0000"/>
                </a:solidFill>
              </a:rPr>
              <a:t>operators are offloaded to GPUs</a:t>
            </a:r>
            <a:r>
              <a:rPr lang="en-US" altLang="zh-CN" dirty="0"/>
              <a:t>. If the size of one join table is smaller than Spark’s broadcast threshold, GPU broadcast join operator is used. Otherwise GPU hash join operator is used. The rationale is that the performance of join operator is bounded by memory accesses. It can benefit from GPU’s high memory bandwidth, thus GPU join operators will always be used. </a:t>
            </a:r>
          </a:p>
          <a:p>
            <a:pPr lvl="1"/>
            <a:r>
              <a:rPr lang="en-US" altLang="zh-CN" b="1" dirty="0" smtClean="0">
                <a:solidFill>
                  <a:srgbClr val="FF0000"/>
                </a:solidFill>
              </a:rPr>
              <a:t>The </a:t>
            </a:r>
            <a:r>
              <a:rPr lang="en-US" altLang="zh-CN" b="1" dirty="0">
                <a:solidFill>
                  <a:srgbClr val="FF0000"/>
                </a:solidFill>
              </a:rPr>
              <a:t>children of GPU broadcast join should use GPU operators whenever possible</a:t>
            </a:r>
            <a:r>
              <a:rPr lang="en-US" altLang="zh-CN" dirty="0"/>
              <a:t>. The rationale is to push as many operations as possible to GPUs when data are in native memory. Note that this doesn’t work for other join operators since they will shuffle data from both tables. </a:t>
            </a:r>
          </a:p>
          <a:p>
            <a:pPr lvl="1"/>
            <a:r>
              <a:rPr lang="en-US" altLang="zh-CN" b="1" dirty="0" smtClean="0">
                <a:solidFill>
                  <a:srgbClr val="FF0000"/>
                </a:solidFill>
              </a:rPr>
              <a:t>If </a:t>
            </a:r>
            <a:r>
              <a:rPr lang="en-US" altLang="zh-CN" b="1" dirty="0">
                <a:solidFill>
                  <a:srgbClr val="FF0000"/>
                </a:solidFill>
              </a:rPr>
              <a:t>an aggregation can be divided into a partial aggregation and a global aggregation, GPU aggregation operator will be used because aggregation is compute intensive operation</a:t>
            </a:r>
            <a:r>
              <a:rPr lang="en-US" altLang="zh-CN" dirty="0"/>
              <a:t>. The child of the GPU aggregation will also be executed with GPU query operators if possible. </a:t>
            </a:r>
            <a:endParaRPr lang="en-US" altLang="zh-CN" dirty="0" smtClean="0"/>
          </a:p>
          <a:p>
            <a:pPr lvl="1"/>
            <a:r>
              <a:rPr lang="en-US" altLang="zh-CN" b="1" dirty="0" smtClean="0">
                <a:solidFill>
                  <a:srgbClr val="FF0000"/>
                </a:solidFill>
              </a:rPr>
              <a:t>If </a:t>
            </a:r>
            <a:r>
              <a:rPr lang="en-US" altLang="zh-CN" b="1" dirty="0">
                <a:solidFill>
                  <a:srgbClr val="FF0000"/>
                </a:solidFill>
              </a:rPr>
              <a:t>the child of sort is a GPU operator, GPU sort operator will be used</a:t>
            </a:r>
            <a:r>
              <a:rPr lang="en-US" altLang="zh-CN" dirty="0"/>
              <a:t>. The rational is to push as many operations as possible to GPUs when data are in native memory. </a:t>
            </a:r>
          </a:p>
          <a:p>
            <a:r>
              <a:rPr lang="en-US" altLang="zh-CN" dirty="0" smtClean="0"/>
              <a:t>Note </a:t>
            </a:r>
            <a:r>
              <a:rPr lang="en-US" altLang="zh-CN" dirty="0"/>
              <a:t>that </a:t>
            </a:r>
            <a:r>
              <a:rPr lang="en-US" altLang="zh-CN" b="1" dirty="0">
                <a:solidFill>
                  <a:srgbClr val="FF0000"/>
                </a:solidFill>
              </a:rPr>
              <a:t>not all query operations are suitable for GPUs</a:t>
            </a:r>
            <a:r>
              <a:rPr lang="en-US" altLang="zh-CN" dirty="0"/>
              <a:t>. For example, if a query only contains a simple scan operator, it will be executed on CPUs</a:t>
            </a:r>
            <a:r>
              <a:rPr lang="en-US" altLang="zh-CN" dirty="0" smtClean="0"/>
              <a:t>.</a:t>
            </a:r>
            <a:endParaRPr lang="en-US" altLang="zh-CN" dirty="0"/>
          </a:p>
        </p:txBody>
      </p:sp>
    </p:spTree>
    <p:extLst>
      <p:ext uri="{BB962C8B-B14F-4D97-AF65-F5344CB8AC3E}">
        <p14:creationId xmlns:p14="http://schemas.microsoft.com/office/powerpoint/2010/main" val="665061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Query Processing on GPUs</a:t>
            </a:r>
            <a:br>
              <a:rPr lang="en-US" altLang="zh-CN" dirty="0"/>
            </a:br>
            <a:r>
              <a:rPr lang="en-US" altLang="zh-CN" dirty="0" smtClean="0"/>
              <a:t>Optimizations</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a:bodyPr>
          <a:lstStyle/>
          <a:p>
            <a:endParaRPr lang="en-US" altLang="zh-CN" dirty="0"/>
          </a:p>
        </p:txBody>
      </p:sp>
    </p:spTree>
    <p:extLst>
      <p:ext uri="{BB962C8B-B14F-4D97-AF65-F5344CB8AC3E}">
        <p14:creationId xmlns:p14="http://schemas.microsoft.com/office/powerpoint/2010/main" val="179203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The advances </a:t>
            </a:r>
            <a:r>
              <a:rPr lang="en-US" altLang="zh-CN" dirty="0" smtClean="0"/>
              <a:t>&amp; obstacle of GPU Sharing</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a:bodyPr>
          <a:lstStyle/>
          <a:p>
            <a:r>
              <a:rPr lang="en-US" altLang="zh-CN" b="1" dirty="0" smtClean="0">
                <a:solidFill>
                  <a:srgbClr val="00B0F0"/>
                </a:solidFill>
              </a:rPr>
              <a:t>Advances</a:t>
            </a:r>
            <a:endParaRPr lang="en-US" altLang="zh-CN" dirty="0" smtClean="0"/>
          </a:p>
          <a:p>
            <a:pPr lvl="1"/>
            <a:r>
              <a:rPr lang="en-US" altLang="zh-CN" dirty="0"/>
              <a:t>GPU sharing improves the performance of GPU applications on Spark-GPU</a:t>
            </a:r>
          </a:p>
          <a:p>
            <a:pPr lvl="1"/>
            <a:r>
              <a:rPr lang="en-US" altLang="zh-CN" dirty="0"/>
              <a:t>increasing computation/</a:t>
            </a:r>
            <a:r>
              <a:rPr lang="en-US" altLang="zh-CN" dirty="0" err="1"/>
              <a:t>PCIe</a:t>
            </a:r>
            <a:r>
              <a:rPr lang="en-US" altLang="zh-CN" dirty="0"/>
              <a:t> ratio will decrease the performance benefits obtained from sharing </a:t>
            </a:r>
            <a:r>
              <a:rPr lang="en-US" altLang="zh-CN" dirty="0" smtClean="0"/>
              <a:t>GPUs</a:t>
            </a:r>
          </a:p>
          <a:p>
            <a:r>
              <a:rPr lang="en-US" altLang="zh-CN" b="1" dirty="0" smtClean="0">
                <a:solidFill>
                  <a:srgbClr val="00B0F0"/>
                </a:solidFill>
              </a:rPr>
              <a:t>Obstacle</a:t>
            </a:r>
          </a:p>
          <a:p>
            <a:pPr lvl="1"/>
            <a:r>
              <a:rPr lang="en-US" altLang="zh-CN" dirty="0"/>
              <a:t>operating system and GPU drivers lack support of virtual memory management for </a:t>
            </a:r>
            <a:r>
              <a:rPr lang="en-US" altLang="zh-CN" dirty="0" smtClean="0"/>
              <a:t>GPUs</a:t>
            </a:r>
          </a:p>
          <a:p>
            <a:r>
              <a:rPr lang="en-US" altLang="zh-CN" dirty="0" smtClean="0"/>
              <a:t>The way to solve that problem: </a:t>
            </a:r>
            <a:r>
              <a:rPr lang="en-US" altLang="zh-CN" b="1" dirty="0" smtClean="0">
                <a:solidFill>
                  <a:srgbClr val="92D050"/>
                </a:solidFill>
              </a:rPr>
              <a:t>User-Level Management: a library to manage GPU memory</a:t>
            </a:r>
            <a:endParaRPr lang="en-US" altLang="zh-CN" b="1" dirty="0">
              <a:solidFill>
                <a:srgbClr val="92D050"/>
              </a:solidFill>
            </a:endParaRPr>
          </a:p>
        </p:txBody>
      </p:sp>
    </p:spTree>
    <p:extLst>
      <p:ext uri="{BB962C8B-B14F-4D97-AF65-F5344CB8AC3E}">
        <p14:creationId xmlns:p14="http://schemas.microsoft.com/office/powerpoint/2010/main" val="2010183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User-Level </a:t>
            </a:r>
            <a:r>
              <a:rPr lang="en-US" altLang="zh-CN" dirty="0" smtClean="0"/>
              <a:t>Management Library</a:t>
            </a:r>
            <a:endParaRPr lang="en-US" altLang="zh-CN" dirty="0"/>
          </a:p>
        </p:txBody>
      </p:sp>
      <p:sp>
        <p:nvSpPr>
          <p:cNvPr id="3" name="内容占位符 2"/>
          <p:cNvSpPr>
            <a:spLocks noGrp="1"/>
          </p:cNvSpPr>
          <p:nvPr>
            <p:ph idx="1"/>
          </p:nvPr>
        </p:nvSpPr>
        <p:spPr>
          <a:xfrm>
            <a:off x="685801" y="2142067"/>
            <a:ext cx="5992585" cy="4715933"/>
          </a:xfrm>
        </p:spPr>
        <p:txBody>
          <a:bodyPr lIns="90000" anchor="t">
            <a:normAutofit lnSpcReduction="10000"/>
          </a:bodyPr>
          <a:lstStyle/>
          <a:p>
            <a:r>
              <a:rPr lang="en-US" altLang="zh-CN" b="1" dirty="0" smtClean="0">
                <a:solidFill>
                  <a:srgbClr val="92D050"/>
                </a:solidFill>
              </a:rPr>
              <a:t>2 design goals</a:t>
            </a:r>
            <a:r>
              <a:rPr lang="en-US" altLang="zh-CN" dirty="0" smtClean="0"/>
              <a:t>:</a:t>
            </a:r>
          </a:p>
          <a:p>
            <a:pPr lvl="1"/>
            <a:r>
              <a:rPr lang="en-US" altLang="zh-CN" dirty="0"/>
              <a:t>the library should be transparent to both GPU programs and the operating system.</a:t>
            </a:r>
          </a:p>
          <a:p>
            <a:pPr lvl="1"/>
            <a:r>
              <a:rPr lang="en-US" altLang="zh-CN" dirty="0"/>
              <a:t>the overhead of memory management should be as low as possible</a:t>
            </a:r>
          </a:p>
          <a:p>
            <a:r>
              <a:rPr lang="en-US" altLang="zh-CN" dirty="0"/>
              <a:t>The library manages GPU memory based on the concept of </a:t>
            </a:r>
            <a:r>
              <a:rPr lang="en-US" altLang="zh-CN" b="1" i="1" dirty="0">
                <a:solidFill>
                  <a:srgbClr val="92D050"/>
                </a:solidFill>
              </a:rPr>
              <a:t>regions</a:t>
            </a:r>
            <a:r>
              <a:rPr lang="en-US" altLang="zh-CN" dirty="0"/>
              <a:t>. </a:t>
            </a:r>
          </a:p>
          <a:p>
            <a:pPr lvl="1"/>
            <a:r>
              <a:rPr lang="en-US" altLang="zh-CN" dirty="0" smtClean="0"/>
              <a:t>A </a:t>
            </a:r>
            <a:r>
              <a:rPr lang="en-US" altLang="zh-CN" i="1" dirty="0"/>
              <a:t>region </a:t>
            </a:r>
            <a:r>
              <a:rPr lang="en-US" altLang="zh-CN" dirty="0"/>
              <a:t>contains </a:t>
            </a:r>
            <a:r>
              <a:rPr lang="en-US" altLang="zh-CN" b="1" dirty="0">
                <a:solidFill>
                  <a:srgbClr val="00B0F0"/>
                </a:solidFill>
              </a:rPr>
              <a:t>a GPU buffer and a CPU buffer</a:t>
            </a:r>
            <a:r>
              <a:rPr lang="en-US" altLang="zh-CN" dirty="0"/>
              <a:t>. </a:t>
            </a:r>
          </a:p>
          <a:p>
            <a:pPr lvl="1"/>
            <a:r>
              <a:rPr lang="en-US" altLang="zh-CN" dirty="0" smtClean="0"/>
              <a:t>The </a:t>
            </a:r>
            <a:r>
              <a:rPr lang="en-US" altLang="zh-CN" b="1" dirty="0">
                <a:solidFill>
                  <a:srgbClr val="00B0F0"/>
                </a:solidFill>
              </a:rPr>
              <a:t>CPU buffer </a:t>
            </a:r>
            <a:r>
              <a:rPr lang="en-US" altLang="zh-CN" dirty="0"/>
              <a:t>is used for </a:t>
            </a:r>
            <a:r>
              <a:rPr lang="en-US" altLang="zh-CN" b="1" dirty="0">
                <a:solidFill>
                  <a:srgbClr val="FF0000"/>
                </a:solidFill>
              </a:rPr>
              <a:t>storing the data in the GPU buffer </a:t>
            </a:r>
            <a:r>
              <a:rPr lang="en-US" altLang="zh-CN" dirty="0"/>
              <a:t>when </a:t>
            </a:r>
            <a:r>
              <a:rPr lang="en-US" altLang="zh-CN" b="1" dirty="0">
                <a:solidFill>
                  <a:srgbClr val="FF0000"/>
                </a:solidFill>
              </a:rPr>
              <a:t>the library decides to swap out the region</a:t>
            </a:r>
            <a:r>
              <a:rPr lang="en-US" altLang="zh-CN" dirty="0"/>
              <a:t>.</a:t>
            </a:r>
          </a:p>
          <a:p>
            <a:pPr lvl="1"/>
            <a:r>
              <a:rPr lang="en-US" altLang="zh-CN" dirty="0" smtClean="0"/>
              <a:t>When </a:t>
            </a:r>
            <a:r>
              <a:rPr lang="en-US" altLang="zh-CN" dirty="0"/>
              <a:t>a task tries to allocate GPU memory, a new region with a CPU buffer is created. </a:t>
            </a:r>
            <a:r>
              <a:rPr lang="en-US" altLang="zh-CN" b="1" dirty="0">
                <a:solidFill>
                  <a:srgbClr val="FF0000"/>
                </a:solidFill>
              </a:rPr>
              <a:t>The region’s GPU buffer is not created until the task tries to access the data in the buffer in the kernel.</a:t>
            </a:r>
            <a:r>
              <a:rPr lang="en-US" altLang="zh-CN" dirty="0"/>
              <a:t> </a:t>
            </a:r>
          </a:p>
          <a:p>
            <a:pPr lvl="1"/>
            <a:r>
              <a:rPr lang="en-US" altLang="zh-CN" dirty="0" smtClean="0"/>
              <a:t>When </a:t>
            </a:r>
            <a:r>
              <a:rPr lang="en-US" altLang="zh-CN" dirty="0"/>
              <a:t>there are </a:t>
            </a:r>
            <a:r>
              <a:rPr lang="en-US" altLang="zh-CN" b="1" dirty="0">
                <a:solidFill>
                  <a:srgbClr val="00B0F0"/>
                </a:solidFill>
              </a:rPr>
              <a:t>not enough GPU memory</a:t>
            </a:r>
            <a:r>
              <a:rPr lang="en-US" altLang="zh-CN" dirty="0"/>
              <a:t>, the library scans the existing regions and </a:t>
            </a:r>
            <a:r>
              <a:rPr lang="en-US" altLang="zh-CN" b="1" dirty="0">
                <a:solidFill>
                  <a:srgbClr val="FF0000"/>
                </a:solidFill>
              </a:rPr>
              <a:t>swaps out an unused region</a:t>
            </a:r>
            <a:r>
              <a:rPr lang="en-US" altLang="zh-CN" dirty="0"/>
              <a:t>. </a:t>
            </a:r>
          </a:p>
        </p:txBody>
      </p:sp>
      <p:pic>
        <p:nvPicPr>
          <p:cNvPr id="4" name="图片 3"/>
          <p:cNvPicPr>
            <a:picLocks noChangeAspect="1"/>
          </p:cNvPicPr>
          <p:nvPr/>
        </p:nvPicPr>
        <p:blipFill>
          <a:blip r:embed="rId2"/>
          <a:stretch>
            <a:fillRect/>
          </a:stretch>
        </p:blipFill>
        <p:spPr>
          <a:xfrm>
            <a:off x="6678386" y="2803373"/>
            <a:ext cx="5513614" cy="4054627"/>
          </a:xfrm>
          <a:prstGeom prst="rect">
            <a:avLst/>
          </a:prstGeom>
        </p:spPr>
      </p:pic>
    </p:spTree>
    <p:extLst>
      <p:ext uri="{BB962C8B-B14F-4D97-AF65-F5344CB8AC3E}">
        <p14:creationId xmlns:p14="http://schemas.microsoft.com/office/powerpoint/2010/main" val="17671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GPU Resource Management</a:t>
            </a:r>
            <a:br>
              <a:rPr lang="en-US" altLang="zh-CN" dirty="0" smtClean="0"/>
            </a:br>
            <a:r>
              <a:rPr lang="en-US" altLang="zh-CN" dirty="0"/>
              <a:t>GPU Abstraction and Task </a:t>
            </a:r>
            <a:r>
              <a:rPr lang="en-US" altLang="zh-CN" dirty="0" smtClean="0"/>
              <a:t>Scheduling</a:t>
            </a:r>
            <a:endParaRPr lang="en-US" altLang="zh-CN" dirty="0"/>
          </a:p>
        </p:txBody>
      </p:sp>
      <p:sp>
        <p:nvSpPr>
          <p:cNvPr id="3" name="内容占位符 2"/>
          <p:cNvSpPr>
            <a:spLocks noGrp="1"/>
          </p:cNvSpPr>
          <p:nvPr>
            <p:ph idx="1"/>
          </p:nvPr>
        </p:nvSpPr>
        <p:spPr>
          <a:xfrm>
            <a:off x="685801" y="2142067"/>
            <a:ext cx="10131425" cy="4715933"/>
          </a:xfrm>
        </p:spPr>
        <p:txBody>
          <a:bodyPr lIns="90000" anchor="t">
            <a:normAutofit lnSpcReduction="10000"/>
          </a:bodyPr>
          <a:lstStyle/>
          <a:p>
            <a:r>
              <a:rPr lang="en-US" altLang="zh-CN" dirty="0"/>
              <a:t>Spark-GPU </a:t>
            </a:r>
            <a:r>
              <a:rPr lang="en-US" altLang="zh-CN" b="1" dirty="0">
                <a:solidFill>
                  <a:srgbClr val="FF0000"/>
                </a:solidFill>
              </a:rPr>
              <a:t>enables GPU sharing in the cluster</a:t>
            </a:r>
            <a:r>
              <a:rPr lang="en-US" altLang="zh-CN" dirty="0"/>
              <a:t>. </a:t>
            </a:r>
          </a:p>
          <a:p>
            <a:pPr lvl="1"/>
            <a:r>
              <a:rPr lang="en-US" altLang="zh-CN" dirty="0" smtClean="0"/>
              <a:t>It </a:t>
            </a:r>
            <a:r>
              <a:rPr lang="en-US" altLang="zh-CN" dirty="0"/>
              <a:t>abstracts each GPU into multiple logical GPUs. Each logical GPU can run one GPU task. </a:t>
            </a:r>
          </a:p>
          <a:p>
            <a:r>
              <a:rPr lang="en-US" altLang="zh-CN" dirty="0" smtClean="0"/>
              <a:t>GPU’s </a:t>
            </a:r>
            <a:r>
              <a:rPr lang="en-US" altLang="zh-CN" dirty="0"/>
              <a:t>sharing granularity is </a:t>
            </a:r>
            <a:r>
              <a:rPr lang="en-US" altLang="zh-CN" b="1" dirty="0">
                <a:solidFill>
                  <a:srgbClr val="FF0000"/>
                </a:solidFill>
              </a:rPr>
              <a:t>configurable</a:t>
            </a:r>
            <a:r>
              <a:rPr lang="en-US" altLang="zh-CN" dirty="0"/>
              <a:t>. </a:t>
            </a:r>
          </a:p>
          <a:p>
            <a:pPr lvl="1"/>
            <a:r>
              <a:rPr lang="en-US" altLang="zh-CN" dirty="0" smtClean="0"/>
              <a:t>Users </a:t>
            </a:r>
            <a:r>
              <a:rPr lang="en-US" altLang="zh-CN" dirty="0"/>
              <a:t>need to explicitly set the number of available GPUs on each node and how many GPU tasks can be concurrently executed on each GPU. </a:t>
            </a:r>
          </a:p>
          <a:p>
            <a:r>
              <a:rPr lang="en-US" altLang="zh-CN" dirty="0" smtClean="0"/>
              <a:t>Note </a:t>
            </a:r>
            <a:r>
              <a:rPr lang="en-US" altLang="zh-CN" dirty="0"/>
              <a:t>that the total number of GPU tasks that can be concurrently executed on one node cannot exceed the total number of CPU cores on the node</a:t>
            </a:r>
          </a:p>
          <a:p>
            <a:pPr lvl="1"/>
            <a:r>
              <a:rPr lang="en-US" altLang="zh-CN" dirty="0" smtClean="0"/>
              <a:t>each </a:t>
            </a:r>
            <a:r>
              <a:rPr lang="en-US" altLang="zh-CN" dirty="0"/>
              <a:t>GPU task needs a CPU core to initiate the task. </a:t>
            </a:r>
          </a:p>
          <a:p>
            <a:r>
              <a:rPr lang="en-US" altLang="zh-CN" dirty="0" smtClean="0"/>
              <a:t>Spark-GPU </a:t>
            </a:r>
            <a:r>
              <a:rPr lang="en-US" altLang="zh-CN" dirty="0"/>
              <a:t>schedules tasks based on RDD lineage graph </a:t>
            </a:r>
          </a:p>
          <a:p>
            <a:pPr lvl="1"/>
            <a:r>
              <a:rPr lang="en-US" altLang="zh-CN" dirty="0" smtClean="0"/>
              <a:t>To </a:t>
            </a:r>
            <a:r>
              <a:rPr lang="en-US" altLang="zh-CN" dirty="0"/>
              <a:t>schedule tasks to GPUs, the scheduler checks if a stage contains any RDD that is created by a GPU operation (e.g., an SQL GPU operator and a GPU-RDD operation). </a:t>
            </a:r>
          </a:p>
          <a:p>
            <a:pPr lvl="2"/>
            <a:r>
              <a:rPr lang="en-US" altLang="zh-CN" dirty="0" smtClean="0"/>
              <a:t>If </a:t>
            </a:r>
            <a:r>
              <a:rPr lang="en-US" altLang="zh-CN" dirty="0"/>
              <a:t>a stage contains any GPU operation, it will only be scheduled to nodes that have GPUs and that have at least one available CPU core. </a:t>
            </a:r>
          </a:p>
          <a:p>
            <a:pPr lvl="1"/>
            <a:r>
              <a:rPr lang="en-US" altLang="zh-CN" dirty="0" smtClean="0"/>
              <a:t>GPU </a:t>
            </a:r>
            <a:r>
              <a:rPr lang="en-US" altLang="zh-CN" dirty="0"/>
              <a:t>tasks on the same node are scheduled to the GPU in a FIFO </a:t>
            </a:r>
            <a:r>
              <a:rPr lang="en-US" altLang="zh-CN" dirty="0" smtClean="0"/>
              <a:t>way</a:t>
            </a:r>
            <a:endParaRPr lang="en-US" altLang="zh-CN" dirty="0"/>
          </a:p>
        </p:txBody>
      </p:sp>
    </p:spTree>
    <p:extLst>
      <p:ext uri="{BB962C8B-B14F-4D97-AF65-F5344CB8AC3E}">
        <p14:creationId xmlns:p14="http://schemas.microsoft.com/office/powerpoint/2010/main" val="1358093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br>
              <a:rPr lang="en-US" altLang="zh-CN" dirty="0"/>
            </a:br>
            <a:endParaRPr kumimoji="1" lang="zh-CN" altLang="en-US" dirty="0"/>
          </a:p>
        </p:txBody>
      </p:sp>
      <p:pic>
        <p:nvPicPr>
          <p:cNvPr id="11" name="内容占位符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3215" y="1407944"/>
            <a:ext cx="8418786" cy="5450056"/>
          </a:xfrm>
        </p:spPr>
      </p:pic>
    </p:spTree>
    <p:extLst>
      <p:ext uri="{BB962C8B-B14F-4D97-AF65-F5344CB8AC3E}">
        <p14:creationId xmlns:p14="http://schemas.microsoft.com/office/powerpoint/2010/main" val="214072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br>
              <a:rPr lang="en-US" altLang="zh-CN" dirty="0"/>
            </a:b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37733"/>
            <a:ext cx="6028459" cy="3649662"/>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443" y="3142593"/>
            <a:ext cx="6136556" cy="3715406"/>
          </a:xfrm>
          <a:prstGeom prst="rect">
            <a:avLst/>
          </a:prstGeom>
        </p:spPr>
      </p:pic>
    </p:spTree>
    <p:extLst>
      <p:ext uri="{BB962C8B-B14F-4D97-AF65-F5344CB8AC3E}">
        <p14:creationId xmlns:p14="http://schemas.microsoft.com/office/powerpoint/2010/main" val="1910347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t>
            </a:r>
            <a:br>
              <a:rPr lang="en-US" altLang="zh-CN" dirty="0"/>
            </a:br>
            <a:endParaRPr kumimoji="1"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337733"/>
            <a:ext cx="6368370" cy="3465495"/>
          </a:xfr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9792" y="3710152"/>
            <a:ext cx="5792208" cy="3221032"/>
          </a:xfrm>
          <a:prstGeom prst="rect">
            <a:avLst/>
          </a:prstGeom>
        </p:spPr>
      </p:pic>
    </p:spTree>
    <p:extLst>
      <p:ext uri="{BB962C8B-B14F-4D97-AF65-F5344CB8AC3E}">
        <p14:creationId xmlns:p14="http://schemas.microsoft.com/office/powerpoint/2010/main" val="476243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r>
              <a:rPr lang="en-US" altLang="zh-CN" dirty="0"/>
              <a:t/>
            </a:r>
            <a:br>
              <a:rPr lang="en-US" altLang="zh-CN" dirty="0"/>
            </a:br>
            <a:endParaRPr kumimoji="1" lang="zh-CN" altLang="en-US" dirty="0"/>
          </a:p>
        </p:txBody>
      </p:sp>
      <p:sp>
        <p:nvSpPr>
          <p:cNvPr id="3" name="内容占位符 2"/>
          <p:cNvSpPr>
            <a:spLocks noGrp="1"/>
          </p:cNvSpPr>
          <p:nvPr>
            <p:ph idx="1"/>
          </p:nvPr>
        </p:nvSpPr>
        <p:spPr/>
        <p:txBody>
          <a:bodyPr anchor="t"/>
          <a:lstStyle/>
          <a:p>
            <a:r>
              <a:rPr kumimoji="1" lang="en-US" altLang="zh-CN" dirty="0" smtClean="0"/>
              <a:t>This is a better solution of distributed system since it much stronger than normal Spark</a:t>
            </a:r>
          </a:p>
          <a:p>
            <a:r>
              <a:rPr kumimoji="1" lang="en-US" altLang="zh-CN" dirty="0" smtClean="0"/>
              <a:t>GPU is a reasonable choice even in distributed system</a:t>
            </a:r>
            <a:endParaRPr kumimoji="1" lang="zh-CN" altLang="en-US" dirty="0"/>
          </a:p>
        </p:txBody>
      </p:sp>
    </p:spTree>
    <p:extLst>
      <p:ext uri="{BB962C8B-B14F-4D97-AF65-F5344CB8AC3E}">
        <p14:creationId xmlns:p14="http://schemas.microsoft.com/office/powerpoint/2010/main" val="162321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THX</a:t>
            </a:r>
            <a:r>
              <a:rPr lang="en-US" altLang="zh-CN" dirty="0"/>
              <a:t/>
            </a:r>
            <a:br>
              <a:rPr lang="en-US" altLang="zh-CN" dirty="0"/>
            </a:b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67883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Something Impressive</a:t>
            </a:r>
            <a:endParaRPr kumimoji="1" lang="zh-CN" altLang="en-US" dirty="0"/>
          </a:p>
        </p:txBody>
      </p:sp>
      <p:sp>
        <p:nvSpPr>
          <p:cNvPr id="3" name="内容占位符 2"/>
          <p:cNvSpPr>
            <a:spLocks noGrp="1"/>
          </p:cNvSpPr>
          <p:nvPr>
            <p:ph idx="1"/>
          </p:nvPr>
        </p:nvSpPr>
        <p:spPr/>
        <p:txBody>
          <a:bodyPr anchor="t"/>
          <a:lstStyle/>
          <a:p>
            <a:r>
              <a:rPr kumimoji="1" lang="en-US" altLang="zh-CN" dirty="0" smtClean="0"/>
              <a:t>A GPU version’s RDD which becomes the fundamental data structure to </a:t>
            </a:r>
            <a:r>
              <a:rPr lang="en-US" altLang="zh-CN" dirty="0"/>
              <a:t>i</a:t>
            </a:r>
            <a:r>
              <a:rPr lang="en-US" altLang="zh-CN" dirty="0" smtClean="0"/>
              <a:t>ntegrate</a:t>
            </a:r>
            <a:r>
              <a:rPr lang="en-US" altLang="zh-CN" dirty="0"/>
              <a:t> </a:t>
            </a:r>
            <a:r>
              <a:rPr lang="en-US" altLang="zh-CN" dirty="0" smtClean="0"/>
              <a:t>Spark and GPU</a:t>
            </a:r>
          </a:p>
          <a:p>
            <a:r>
              <a:rPr lang="en-US" altLang="zh-CN" dirty="0" smtClean="0"/>
              <a:t>Some basic operators which any other complicated instructions base on</a:t>
            </a:r>
          </a:p>
          <a:p>
            <a:r>
              <a:rPr lang="en-US" altLang="zh-CN" dirty="0" smtClean="0"/>
              <a:t>More convenient GPU sharing to optimize the performance when executing multiple queries</a:t>
            </a:r>
          </a:p>
          <a:p>
            <a:r>
              <a:rPr lang="en-US" altLang="zh-CN" dirty="0" smtClean="0"/>
              <a:t>A reasonable set of strategies that can generate a optimized execution plan for CPU-GPU hybrid structure</a:t>
            </a:r>
          </a:p>
        </p:txBody>
      </p:sp>
    </p:spTree>
    <p:extLst>
      <p:ext uri="{BB962C8B-B14F-4D97-AF65-F5344CB8AC3E}">
        <p14:creationId xmlns:p14="http://schemas.microsoft.com/office/powerpoint/2010/main" val="62735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Introduction</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a:bodyPr>
          <a:lstStyle/>
          <a:p>
            <a:r>
              <a:rPr lang="en-US" altLang="zh-CN" dirty="0"/>
              <a:t>R&amp;D for data processing to handle increasingly big volumes of data has been rapidly advanced in two </a:t>
            </a:r>
            <a:r>
              <a:rPr lang="en-US" altLang="zh-CN" dirty="0" smtClean="0"/>
              <a:t>stages</a:t>
            </a:r>
          </a:p>
          <a:p>
            <a:pPr lvl="1"/>
            <a:r>
              <a:rPr lang="en-US" altLang="zh-CN" dirty="0"/>
              <a:t>Stage 1: </a:t>
            </a:r>
            <a:r>
              <a:rPr lang="en-US" altLang="zh-CN" b="1" dirty="0">
                <a:solidFill>
                  <a:srgbClr val="FF0000"/>
                </a:solidFill>
              </a:rPr>
              <a:t>Scalable systems based on scale-out models have been developed</a:t>
            </a:r>
            <a:r>
              <a:rPr lang="en-US" altLang="zh-CN" dirty="0" smtClean="0"/>
              <a:t>.</a:t>
            </a:r>
          </a:p>
          <a:p>
            <a:pPr lvl="2"/>
            <a:r>
              <a:rPr lang="en-US" altLang="zh-CN" dirty="0"/>
              <a:t>An example is Hadoop, which is an open source implementation of MapReduce</a:t>
            </a:r>
            <a:r>
              <a:rPr lang="en-US" altLang="zh-CN" dirty="0" smtClean="0"/>
              <a:t>.</a:t>
            </a:r>
            <a:endParaRPr lang="en-US" altLang="zh-CN" dirty="0"/>
          </a:p>
          <a:p>
            <a:pPr lvl="1"/>
            <a:r>
              <a:rPr lang="en-US" altLang="zh-CN" dirty="0"/>
              <a:t>Stage 2: </a:t>
            </a:r>
            <a:r>
              <a:rPr lang="en-US" altLang="zh-CN" b="1" dirty="0">
                <a:solidFill>
                  <a:srgbClr val="FF0000"/>
                </a:solidFill>
              </a:rPr>
              <a:t>High performance in data </a:t>
            </a:r>
            <a:r>
              <a:rPr lang="en-US" altLang="zh-CN" b="1" dirty="0" smtClean="0">
                <a:solidFill>
                  <a:srgbClr val="FF0000"/>
                </a:solidFill>
              </a:rPr>
              <a:t>processing</a:t>
            </a:r>
            <a:r>
              <a:rPr lang="en-US" altLang="zh-CN" dirty="0" smtClean="0"/>
              <a:t>.</a:t>
            </a:r>
          </a:p>
          <a:p>
            <a:pPr lvl="2"/>
            <a:r>
              <a:rPr lang="en-US" altLang="zh-CN" dirty="0"/>
              <a:t>The efforts mainly come for best utilizing advanced and low cost commodity devices such as multicores, GPUs and </a:t>
            </a:r>
            <a:r>
              <a:rPr lang="en-US" altLang="zh-CN" dirty="0" smtClean="0"/>
              <a:t>SSDs</a:t>
            </a:r>
            <a:endParaRPr lang="en-US" altLang="zh-CN" dirty="0"/>
          </a:p>
          <a:p>
            <a:r>
              <a:rPr lang="en-US" altLang="zh-CN" dirty="0"/>
              <a:t>Apache Spark is a representative open-source, distributed in-memory data processing system which has gained popularity for its improved performance over Hadoop</a:t>
            </a:r>
          </a:p>
          <a:p>
            <a:r>
              <a:rPr lang="en-US" altLang="zh-CN" b="1" dirty="0">
                <a:solidFill>
                  <a:srgbClr val="00B0F0"/>
                </a:solidFill>
              </a:rPr>
              <a:t>With in-memory data processing</a:t>
            </a:r>
            <a:r>
              <a:rPr lang="en-US" altLang="zh-CN" dirty="0"/>
              <a:t>, the </a:t>
            </a:r>
            <a:r>
              <a:rPr lang="en-US" altLang="zh-CN" b="1" dirty="0">
                <a:solidFill>
                  <a:srgbClr val="92D050"/>
                </a:solidFill>
              </a:rPr>
              <a:t>performance bottleneck of data analytics applications </a:t>
            </a:r>
            <a:r>
              <a:rPr lang="en-US" altLang="zh-CN" dirty="0"/>
              <a:t>has </a:t>
            </a:r>
            <a:r>
              <a:rPr lang="en-US" altLang="zh-CN" b="1" dirty="0">
                <a:solidFill>
                  <a:srgbClr val="FF0000"/>
                </a:solidFill>
              </a:rPr>
              <a:t>shifted</a:t>
            </a:r>
            <a:r>
              <a:rPr lang="en-US" altLang="zh-CN" dirty="0"/>
              <a:t> from disk I/O and network </a:t>
            </a:r>
            <a:r>
              <a:rPr lang="en-US" altLang="zh-CN" b="1" dirty="0">
                <a:solidFill>
                  <a:srgbClr val="FF0000"/>
                </a:solidFill>
              </a:rPr>
              <a:t>to computations</a:t>
            </a:r>
          </a:p>
          <a:p>
            <a:r>
              <a:rPr lang="en-US" altLang="zh-CN" b="1" dirty="0">
                <a:solidFill>
                  <a:srgbClr val="92D050"/>
                </a:solidFill>
              </a:rPr>
              <a:t>Data analytics application </a:t>
            </a:r>
            <a:r>
              <a:rPr lang="en-US" altLang="zh-CN" dirty="0"/>
              <a:t>is of </a:t>
            </a:r>
            <a:r>
              <a:rPr lang="en-US" altLang="zh-CN" b="1" dirty="0">
                <a:solidFill>
                  <a:srgbClr val="00B0F0"/>
                </a:solidFill>
              </a:rPr>
              <a:t>rich data parallelism</a:t>
            </a:r>
            <a:r>
              <a:rPr lang="en-US" altLang="zh-CN" dirty="0"/>
              <a:t>, as well as </a:t>
            </a:r>
            <a:r>
              <a:rPr lang="en-US" altLang="zh-CN" b="1" dirty="0">
                <a:solidFill>
                  <a:srgbClr val="92D050"/>
                </a:solidFill>
              </a:rPr>
              <a:t>GPU</a:t>
            </a:r>
            <a:r>
              <a:rPr lang="en-US" altLang="zh-CN" dirty="0"/>
              <a:t> is </a:t>
            </a:r>
            <a:r>
              <a:rPr lang="en-US" altLang="zh-CN" b="1" dirty="0">
                <a:solidFill>
                  <a:srgbClr val="FF0000"/>
                </a:solidFill>
              </a:rPr>
              <a:t>suitable to execute parallel </a:t>
            </a:r>
            <a:r>
              <a:rPr lang="en-US" altLang="zh-CN" b="1" dirty="0" smtClean="0">
                <a:solidFill>
                  <a:srgbClr val="FF0000"/>
                </a:solidFill>
              </a:rPr>
              <a:t>programs</a:t>
            </a:r>
            <a:endParaRPr lang="en-US" altLang="zh-CN" b="1" dirty="0">
              <a:solidFill>
                <a:srgbClr val="FF0000"/>
              </a:solidFill>
            </a:endParaRPr>
          </a:p>
        </p:txBody>
      </p:sp>
    </p:spTree>
    <p:extLst>
      <p:ext uri="{BB962C8B-B14F-4D97-AF65-F5344CB8AC3E}">
        <p14:creationId xmlns:p14="http://schemas.microsoft.com/office/powerpoint/2010/main" val="66212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Spark-GPU overview</a:t>
            </a:r>
            <a:br>
              <a:rPr lang="en-US" altLang="zh-CN" dirty="0"/>
            </a:br>
            <a:r>
              <a:rPr lang="en-US" altLang="zh-CN" dirty="0" smtClean="0"/>
              <a:t>Challenges</a:t>
            </a:r>
            <a:endParaRPr kumimoji="1" lang="zh-CN" altLang="en-US" dirty="0"/>
          </a:p>
        </p:txBody>
      </p:sp>
      <p:sp>
        <p:nvSpPr>
          <p:cNvPr id="3" name="内容占位符 2"/>
          <p:cNvSpPr>
            <a:spLocks noGrp="1"/>
          </p:cNvSpPr>
          <p:nvPr>
            <p:ph idx="1"/>
          </p:nvPr>
        </p:nvSpPr>
        <p:spPr>
          <a:xfrm>
            <a:off x="685801" y="2142067"/>
            <a:ext cx="10131425" cy="4715933"/>
          </a:xfrm>
        </p:spPr>
        <p:txBody>
          <a:bodyPr anchor="t"/>
          <a:lstStyle/>
          <a:p>
            <a:r>
              <a:rPr kumimoji="1" lang="en-US" altLang="zh-CN" b="1" dirty="0" smtClean="0">
                <a:solidFill>
                  <a:srgbClr val="92D050"/>
                </a:solidFill>
              </a:rPr>
              <a:t>Spark</a:t>
            </a:r>
            <a:r>
              <a:rPr kumimoji="1" lang="en-US" altLang="zh-CN" dirty="0"/>
              <a:t> </a:t>
            </a:r>
            <a:r>
              <a:rPr kumimoji="1" lang="en-US" altLang="zh-CN" dirty="0" smtClean="0"/>
              <a:t>uses the </a:t>
            </a:r>
            <a:r>
              <a:rPr kumimoji="1" lang="en-US" altLang="zh-CN" b="1" dirty="0" smtClean="0">
                <a:solidFill>
                  <a:srgbClr val="00B0F0"/>
                </a:solidFill>
              </a:rPr>
              <a:t>iterator model</a:t>
            </a:r>
            <a:r>
              <a:rPr kumimoji="1" lang="en-US" altLang="zh-CN" dirty="0" smtClean="0"/>
              <a:t> to execute applications</a:t>
            </a:r>
          </a:p>
          <a:p>
            <a:pPr lvl="1"/>
            <a:r>
              <a:rPr lang="en-US" altLang="zh-CN" dirty="0"/>
              <a:t>The one-element-a-time model is simple and flexible but </a:t>
            </a:r>
            <a:r>
              <a:rPr lang="en-US" altLang="zh-CN" b="1" dirty="0">
                <a:solidFill>
                  <a:srgbClr val="FF0000"/>
                </a:solidFill>
              </a:rPr>
              <a:t>it doesn’t match the parallel architecture of </a:t>
            </a:r>
            <a:r>
              <a:rPr lang="en-US" altLang="zh-CN" b="1" dirty="0" smtClean="0">
                <a:solidFill>
                  <a:srgbClr val="FF0000"/>
                </a:solidFill>
              </a:rPr>
              <a:t>GPU</a:t>
            </a:r>
            <a:endParaRPr kumimoji="1" lang="en-US" altLang="zh-CN" b="1" dirty="0" smtClean="0">
              <a:solidFill>
                <a:srgbClr val="FF0000"/>
              </a:solidFill>
            </a:endParaRPr>
          </a:p>
          <a:p>
            <a:r>
              <a:rPr kumimoji="1" lang="en-US" altLang="zh-CN" b="1" dirty="0" smtClean="0">
                <a:solidFill>
                  <a:srgbClr val="92D050"/>
                </a:solidFill>
              </a:rPr>
              <a:t>Spark</a:t>
            </a:r>
            <a:r>
              <a:rPr kumimoji="1" lang="en-US" altLang="zh-CN" dirty="0" smtClean="0"/>
              <a:t> is implemented in a managed language and runs on top of </a:t>
            </a:r>
            <a:r>
              <a:rPr kumimoji="1" lang="en-US" altLang="zh-CN" b="1" dirty="0" smtClean="0">
                <a:solidFill>
                  <a:srgbClr val="00B0F0"/>
                </a:solidFill>
              </a:rPr>
              <a:t>Java Virtual Machine with automatic memory management and garbage collection</a:t>
            </a:r>
          </a:p>
          <a:p>
            <a:pPr lvl="1"/>
            <a:r>
              <a:rPr lang="en-US" altLang="zh-CN" dirty="0"/>
              <a:t>Data in Spark are represented as Java/Scala objects and are stored on the heap memory of </a:t>
            </a:r>
            <a:r>
              <a:rPr lang="en-US" altLang="zh-CN" dirty="0" smtClean="0"/>
              <a:t>JVM</a:t>
            </a:r>
          </a:p>
          <a:p>
            <a:pPr lvl="1"/>
            <a:r>
              <a:rPr lang="en-US" altLang="zh-CN" dirty="0"/>
              <a:t>However, </a:t>
            </a:r>
            <a:r>
              <a:rPr lang="en-US" altLang="zh-CN" b="1" dirty="0">
                <a:solidFill>
                  <a:srgbClr val="92D050"/>
                </a:solidFill>
              </a:rPr>
              <a:t>GPU programs </a:t>
            </a:r>
            <a:r>
              <a:rPr lang="en-US" altLang="zh-CN" dirty="0"/>
              <a:t>are usually implemented with GPU programming models </a:t>
            </a:r>
            <a:r>
              <a:rPr lang="en-US" altLang="zh-CN" b="1" dirty="0">
                <a:solidFill>
                  <a:srgbClr val="FF0000"/>
                </a:solidFill>
              </a:rPr>
              <a:t>which cannot access data stored in Java heap </a:t>
            </a:r>
            <a:r>
              <a:rPr lang="en-US" altLang="zh-CN" b="1" dirty="0" smtClean="0">
                <a:solidFill>
                  <a:srgbClr val="FF0000"/>
                </a:solidFill>
              </a:rPr>
              <a:t>memory</a:t>
            </a:r>
            <a:endParaRPr kumimoji="1" lang="en-US" altLang="zh-CN" b="1" dirty="0" smtClean="0">
              <a:solidFill>
                <a:srgbClr val="FF0000"/>
              </a:solidFill>
            </a:endParaRPr>
          </a:p>
          <a:p>
            <a:r>
              <a:rPr kumimoji="1" lang="en-US" altLang="zh-CN" b="1" dirty="0" smtClean="0">
                <a:solidFill>
                  <a:srgbClr val="92D050"/>
                </a:solidFill>
              </a:rPr>
              <a:t>Existing cluster resource managers</a:t>
            </a:r>
            <a:r>
              <a:rPr kumimoji="1" lang="en-US" altLang="zh-CN" dirty="0" smtClean="0"/>
              <a:t> such as Yarn and </a:t>
            </a:r>
            <a:r>
              <a:rPr kumimoji="1" lang="en-US" altLang="zh-CN" dirty="0" err="1" smtClean="0"/>
              <a:t>Mesos</a:t>
            </a:r>
            <a:r>
              <a:rPr kumimoji="1" lang="en-US" altLang="zh-CN" dirty="0" smtClean="0"/>
              <a:t> manage GPUs in </a:t>
            </a:r>
            <a:r>
              <a:rPr kumimoji="1" lang="en-US" altLang="zh-CN" b="1" dirty="0" smtClean="0">
                <a:solidFill>
                  <a:srgbClr val="00B0F0"/>
                </a:solidFill>
              </a:rPr>
              <a:t>a coarse-grained way, which exclusively assigns a GPU to a task</a:t>
            </a:r>
          </a:p>
          <a:p>
            <a:pPr lvl="1"/>
            <a:r>
              <a:rPr lang="en-US" altLang="zh-CN" b="1" dirty="0">
                <a:solidFill>
                  <a:srgbClr val="92D050"/>
                </a:solidFill>
              </a:rPr>
              <a:t>Operating system </a:t>
            </a:r>
            <a:r>
              <a:rPr lang="en-US" altLang="zh-CN" b="1" dirty="0">
                <a:solidFill>
                  <a:srgbClr val="00B0F0"/>
                </a:solidFill>
              </a:rPr>
              <a:t>doesn’t provide virtual memory management for GPU device memory</a:t>
            </a:r>
          </a:p>
          <a:p>
            <a:pPr lvl="1"/>
            <a:r>
              <a:rPr lang="en-US" altLang="zh-CN" dirty="0"/>
              <a:t>Instead, </a:t>
            </a:r>
            <a:r>
              <a:rPr lang="en-US" altLang="zh-CN" b="1" dirty="0">
                <a:solidFill>
                  <a:srgbClr val="92D050"/>
                </a:solidFill>
              </a:rPr>
              <a:t>each GPU program</a:t>
            </a:r>
            <a:r>
              <a:rPr lang="en-US" altLang="zh-CN" dirty="0"/>
              <a:t> manages </a:t>
            </a:r>
            <a:r>
              <a:rPr lang="en-US" altLang="zh-CN" b="1" dirty="0">
                <a:solidFill>
                  <a:srgbClr val="00B0F0"/>
                </a:solidFill>
              </a:rPr>
              <a:t>GPU device memory </a:t>
            </a:r>
            <a:r>
              <a:rPr lang="en-US" altLang="zh-CN" b="1" dirty="0" smtClean="0">
                <a:solidFill>
                  <a:srgbClr val="FF0000"/>
                </a:solidFill>
              </a:rPr>
              <a:t>itself</a:t>
            </a:r>
            <a:endParaRPr lang="en-US" altLang="zh-CN" dirty="0"/>
          </a:p>
          <a:p>
            <a:pPr lvl="2"/>
            <a:r>
              <a:rPr lang="en-US" altLang="zh-CN" dirty="0"/>
              <a:t>In this case, when </a:t>
            </a:r>
            <a:r>
              <a:rPr lang="en-US" altLang="zh-CN" b="1" dirty="0">
                <a:solidFill>
                  <a:srgbClr val="00B0F0"/>
                </a:solidFill>
              </a:rPr>
              <a:t>multiple GPU programs are running concurrently on GPUs</a:t>
            </a:r>
            <a:r>
              <a:rPr lang="en-US" altLang="zh-CN" dirty="0"/>
              <a:t>, they </a:t>
            </a:r>
            <a:r>
              <a:rPr lang="en-US" altLang="zh-CN" b="1" dirty="0">
                <a:solidFill>
                  <a:srgbClr val="FF0000"/>
                </a:solidFill>
              </a:rPr>
              <a:t>may crash due to insufficient GPU device </a:t>
            </a:r>
            <a:r>
              <a:rPr lang="en-US" altLang="zh-CN" b="1" dirty="0" smtClean="0">
                <a:solidFill>
                  <a:srgbClr val="FF0000"/>
                </a:solidFill>
              </a:rPr>
              <a:t>memory</a:t>
            </a:r>
            <a:endParaRPr lang="en-US" altLang="zh-CN" b="1" dirty="0">
              <a:solidFill>
                <a:srgbClr val="FF0000"/>
              </a:solidFill>
            </a:endParaRPr>
          </a:p>
        </p:txBody>
      </p:sp>
    </p:spTree>
    <p:extLst>
      <p:ext uri="{BB962C8B-B14F-4D97-AF65-F5344CB8AC3E}">
        <p14:creationId xmlns:p14="http://schemas.microsoft.com/office/powerpoint/2010/main" val="143322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Spark-GPU overview</a:t>
            </a:r>
            <a:br>
              <a:rPr lang="en-US" altLang="zh-CN" dirty="0"/>
            </a:br>
            <a:r>
              <a:rPr lang="en-US" altLang="zh-CN" dirty="0"/>
              <a:t>An overview of </a:t>
            </a:r>
            <a:r>
              <a:rPr lang="en-US" altLang="zh-CN" dirty="0" smtClean="0"/>
              <a:t>Spark-GPU</a:t>
            </a:r>
            <a:endParaRPr kumimoji="1" lang="zh-CN" altLang="en-US" dirty="0"/>
          </a:p>
        </p:txBody>
      </p:sp>
      <p:sp>
        <p:nvSpPr>
          <p:cNvPr id="5" name="内容占位符 4"/>
          <p:cNvSpPr>
            <a:spLocks noGrp="1"/>
          </p:cNvSpPr>
          <p:nvPr>
            <p:ph idx="1"/>
          </p:nvPr>
        </p:nvSpPr>
        <p:spPr>
          <a:xfrm>
            <a:off x="685802" y="2142067"/>
            <a:ext cx="4631770" cy="3649133"/>
          </a:xfrm>
        </p:spPr>
        <p:txBody>
          <a:bodyPr anchor="t"/>
          <a:lstStyle/>
          <a:p>
            <a:r>
              <a:rPr lang="en-US" altLang="zh-CN" dirty="0"/>
              <a:t>Spark-GPU extends Spark’s iterator model to support block processing on GPUs, which can better exploit GPU’s massive parallelism and high memory bandwidth</a:t>
            </a:r>
          </a:p>
          <a:p>
            <a:r>
              <a:rPr lang="en-US" altLang="zh-CN" dirty="0"/>
              <a:t>Spark-GPU extends Spark’s SQL module to offload SQL queries to GPUs</a:t>
            </a:r>
          </a:p>
          <a:p>
            <a:r>
              <a:rPr lang="en-US" altLang="zh-CN" dirty="0"/>
              <a:t>Spark-GPU extends Spark’s cluster manager and task scheduler to manage GPUs in the cluster in order to efficiently execute data analytics applications on </a:t>
            </a:r>
            <a:r>
              <a:rPr lang="en-US" altLang="zh-CN" dirty="0" smtClean="0"/>
              <a:t>GPUs</a:t>
            </a:r>
            <a:endParaRPr lang="en-US" altLang="zh-CN" dirty="0"/>
          </a:p>
        </p:txBody>
      </p:sp>
      <p:pic>
        <p:nvPicPr>
          <p:cNvPr id="6" name="图片 5"/>
          <p:cNvPicPr>
            <a:picLocks noChangeAspect="1"/>
          </p:cNvPicPr>
          <p:nvPr/>
        </p:nvPicPr>
        <p:blipFill>
          <a:blip r:embed="rId2"/>
          <a:stretch>
            <a:fillRect/>
          </a:stretch>
        </p:blipFill>
        <p:spPr>
          <a:xfrm>
            <a:off x="5317571" y="2065867"/>
            <a:ext cx="6874429" cy="4792133"/>
          </a:xfrm>
          <a:prstGeom prst="rect">
            <a:avLst/>
          </a:prstGeom>
        </p:spPr>
      </p:pic>
    </p:spTree>
    <p:extLst>
      <p:ext uri="{BB962C8B-B14F-4D97-AF65-F5344CB8AC3E}">
        <p14:creationId xmlns:p14="http://schemas.microsoft.com/office/powerpoint/2010/main" val="193900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a:t>How to maximize GPU’s performance</a:t>
            </a:r>
            <a:r>
              <a:rPr lang="en-US" altLang="zh-CN" dirty="0" smtClean="0"/>
              <a:t>?</a:t>
            </a:r>
            <a:endParaRPr kumimoji="1" lang="zh-CN" altLang="en-US" dirty="0"/>
          </a:p>
        </p:txBody>
      </p:sp>
      <p:sp>
        <p:nvSpPr>
          <p:cNvPr id="3" name="内容占位符 2"/>
          <p:cNvSpPr>
            <a:spLocks noGrp="1"/>
          </p:cNvSpPr>
          <p:nvPr>
            <p:ph idx="1"/>
          </p:nvPr>
        </p:nvSpPr>
        <p:spPr/>
        <p:txBody>
          <a:bodyPr anchor="t"/>
          <a:lstStyle/>
          <a:p>
            <a:r>
              <a:rPr lang="en-US" altLang="zh-CN" dirty="0"/>
              <a:t>Each GPU kernel should be launched </a:t>
            </a:r>
            <a:r>
              <a:rPr lang="en-US" altLang="zh-CN" b="1" dirty="0">
                <a:solidFill>
                  <a:srgbClr val="FF0000"/>
                </a:solidFill>
              </a:rPr>
              <a:t>with a large number of GPU </a:t>
            </a:r>
            <a:r>
              <a:rPr lang="en-US" altLang="zh-CN" b="1" dirty="0" smtClean="0">
                <a:solidFill>
                  <a:srgbClr val="FF0000"/>
                </a:solidFill>
              </a:rPr>
              <a:t>threads</a:t>
            </a:r>
          </a:p>
          <a:p>
            <a:pPr lvl="1"/>
            <a:r>
              <a:rPr lang="en-US" altLang="zh-CN" dirty="0"/>
              <a:t>It can utilize GPU computing resources and hide GPU memory access latency to achieve high </a:t>
            </a:r>
            <a:r>
              <a:rPr lang="en-US" altLang="zh-CN" dirty="0" smtClean="0"/>
              <a:t>throughput</a:t>
            </a:r>
            <a:endParaRPr lang="en-US" altLang="zh-CN" dirty="0"/>
          </a:p>
          <a:p>
            <a:r>
              <a:rPr lang="en-US" altLang="zh-CN" dirty="0"/>
              <a:t>Data should be accessed in a coalesced manner, where </a:t>
            </a:r>
            <a:r>
              <a:rPr lang="en-US" altLang="zh-CN" b="1" dirty="0">
                <a:solidFill>
                  <a:srgbClr val="FF0000"/>
                </a:solidFill>
              </a:rPr>
              <a:t>consecutive GPU threads access consecutive GPU memory locations</a:t>
            </a:r>
            <a:r>
              <a:rPr lang="en-US" altLang="zh-CN" dirty="0"/>
              <a:t> to fully utilize GPU’s memory </a:t>
            </a:r>
            <a:r>
              <a:rPr lang="en-US" altLang="zh-CN" dirty="0" smtClean="0"/>
              <a:t>bandwidth</a:t>
            </a:r>
            <a:endParaRPr lang="en-US" altLang="zh-CN" dirty="0"/>
          </a:p>
        </p:txBody>
      </p:sp>
    </p:spTree>
    <p:extLst>
      <p:ext uri="{BB962C8B-B14F-4D97-AF65-F5344CB8AC3E}">
        <p14:creationId xmlns:p14="http://schemas.microsoft.com/office/powerpoint/2010/main" val="77765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smtClean="0"/>
              <a:t>GPU-RDD</a:t>
            </a:r>
            <a:endParaRPr kumimoji="1" lang="zh-CN" altLang="en-US" dirty="0"/>
          </a:p>
        </p:txBody>
      </p:sp>
      <p:sp>
        <p:nvSpPr>
          <p:cNvPr id="3" name="内容占位符 2"/>
          <p:cNvSpPr>
            <a:spLocks noGrp="1"/>
          </p:cNvSpPr>
          <p:nvPr>
            <p:ph idx="1"/>
          </p:nvPr>
        </p:nvSpPr>
        <p:spPr>
          <a:xfrm>
            <a:off x="685801" y="2142067"/>
            <a:ext cx="10131425" cy="4715933"/>
          </a:xfrm>
        </p:spPr>
        <p:txBody>
          <a:bodyPr anchor="t"/>
          <a:lstStyle/>
          <a:p>
            <a:r>
              <a:rPr lang="en-US" altLang="zh-CN" dirty="0"/>
              <a:t>The concept of </a:t>
            </a:r>
            <a:r>
              <a:rPr lang="en-US" altLang="zh-CN" b="1" dirty="0">
                <a:solidFill>
                  <a:srgbClr val="92D050"/>
                </a:solidFill>
              </a:rPr>
              <a:t>RDD</a:t>
            </a:r>
            <a:r>
              <a:rPr lang="en-US" altLang="zh-CN" dirty="0"/>
              <a:t>: </a:t>
            </a:r>
            <a:endParaRPr lang="en-US" altLang="zh-CN" dirty="0" smtClean="0"/>
          </a:p>
          <a:p>
            <a:pPr lvl="1"/>
            <a:r>
              <a:rPr lang="en-US" altLang="zh-CN" dirty="0" smtClean="0"/>
              <a:t>an </a:t>
            </a:r>
            <a:r>
              <a:rPr lang="en-US" altLang="zh-CN" dirty="0"/>
              <a:t>RDD is </a:t>
            </a:r>
            <a:r>
              <a:rPr lang="en-US" altLang="zh-CN" b="1" dirty="0">
                <a:solidFill>
                  <a:srgbClr val="00B0F0"/>
                </a:solidFill>
              </a:rPr>
              <a:t>a read-only, partitioned collection of records</a:t>
            </a:r>
            <a:r>
              <a:rPr lang="en-US" altLang="zh-CN" dirty="0"/>
              <a:t>. RDDs can be created through deterministic operations on either data on stable storage or other RDDs. RDD is </a:t>
            </a:r>
            <a:r>
              <a:rPr lang="en-US" altLang="zh-CN" b="1" dirty="0">
                <a:solidFill>
                  <a:srgbClr val="00B0F0"/>
                </a:solidFill>
              </a:rPr>
              <a:t>a fault-tolerant collection of elements that can be operated on in parallel</a:t>
            </a:r>
            <a:r>
              <a:rPr lang="en-US" altLang="zh-CN" dirty="0" smtClean="0"/>
              <a:t>.</a:t>
            </a:r>
          </a:p>
          <a:p>
            <a:r>
              <a:rPr lang="en-US" altLang="zh-CN" dirty="0"/>
              <a:t>What about </a:t>
            </a:r>
            <a:r>
              <a:rPr lang="en-US" altLang="zh-CN" b="1" dirty="0">
                <a:solidFill>
                  <a:srgbClr val="92D050"/>
                </a:solidFill>
              </a:rPr>
              <a:t>GPU-RDD</a:t>
            </a:r>
            <a:r>
              <a:rPr lang="en-US" altLang="zh-CN" dirty="0"/>
              <a:t>? It’s the RDD which </a:t>
            </a:r>
            <a:r>
              <a:rPr lang="en-US" altLang="zh-CN" b="1" dirty="0">
                <a:solidFill>
                  <a:srgbClr val="FF0000"/>
                </a:solidFill>
              </a:rPr>
              <a:t>buffers all its data</a:t>
            </a:r>
            <a:r>
              <a:rPr lang="en-US" altLang="zh-CN" dirty="0"/>
              <a:t> in either row format or column format in </a:t>
            </a:r>
            <a:r>
              <a:rPr lang="en-US" altLang="zh-CN" b="1" dirty="0">
                <a:solidFill>
                  <a:srgbClr val="00B0F0"/>
                </a:solidFill>
              </a:rPr>
              <a:t>native </a:t>
            </a:r>
            <a:r>
              <a:rPr lang="en-US" altLang="zh-CN" b="1" dirty="0" smtClean="0">
                <a:solidFill>
                  <a:srgbClr val="00B0F0"/>
                </a:solidFill>
              </a:rPr>
              <a:t>memory</a:t>
            </a:r>
          </a:p>
          <a:p>
            <a:pPr lvl="1"/>
            <a:r>
              <a:rPr lang="en-US" altLang="zh-CN" dirty="0"/>
              <a:t>Each GPU-RDD provides 2 interfaces to access the data: one is the </a:t>
            </a:r>
            <a:r>
              <a:rPr lang="en-US" altLang="zh-CN" b="1" dirty="0">
                <a:solidFill>
                  <a:srgbClr val="00B0F0"/>
                </a:solidFill>
              </a:rPr>
              <a:t>standard RDD interface</a:t>
            </a:r>
            <a:r>
              <a:rPr lang="en-US" altLang="zh-CN" dirty="0"/>
              <a:t>, which returns one element each time the interface is called; the other is a </a:t>
            </a:r>
            <a:r>
              <a:rPr lang="en-US" altLang="zh-CN" b="1" dirty="0">
                <a:solidFill>
                  <a:srgbClr val="00B0F0"/>
                </a:solidFill>
              </a:rPr>
              <a:t>block interface</a:t>
            </a:r>
            <a:r>
              <a:rPr lang="en-US" altLang="zh-CN" dirty="0"/>
              <a:t>, which </a:t>
            </a:r>
            <a:r>
              <a:rPr lang="en-US" altLang="zh-CN" b="1" dirty="0">
                <a:solidFill>
                  <a:srgbClr val="FF0000"/>
                </a:solidFill>
              </a:rPr>
              <a:t>returns the addresses of its buffered data</a:t>
            </a:r>
            <a:r>
              <a:rPr lang="en-US" altLang="zh-CN" dirty="0" smtClean="0"/>
              <a:t>.</a:t>
            </a:r>
            <a:endParaRPr lang="en-US" altLang="zh-CN" dirty="0"/>
          </a:p>
          <a:p>
            <a:r>
              <a:rPr lang="en-US" altLang="zh-CN" dirty="0"/>
              <a:t>GPU-RDDs can be devised from existing RDDs or other GPU-RDDs</a:t>
            </a:r>
          </a:p>
          <a:p>
            <a:r>
              <a:rPr lang="en-US" altLang="zh-CN" dirty="0"/>
              <a:t>By default data in GPU-RDDs are stored in column format since it may better utilize GPU’s memory band- width. However, applications can always choose row format when creating GPU-RDDs if it guarantees better </a:t>
            </a:r>
            <a:r>
              <a:rPr lang="en-US" altLang="zh-CN" dirty="0" smtClean="0"/>
              <a:t>performance</a:t>
            </a:r>
            <a:endParaRPr lang="en-US" altLang="zh-CN" dirty="0"/>
          </a:p>
        </p:txBody>
      </p:sp>
    </p:spTree>
    <p:extLst>
      <p:ext uri="{BB962C8B-B14F-4D97-AF65-F5344CB8AC3E}">
        <p14:creationId xmlns:p14="http://schemas.microsoft.com/office/powerpoint/2010/main" val="1037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Execution model and data format</a:t>
            </a:r>
            <a:br>
              <a:rPr lang="en-US" altLang="zh-CN" dirty="0"/>
            </a:br>
            <a:r>
              <a:rPr lang="en-US" altLang="zh-CN" dirty="0" smtClean="0"/>
              <a:t>GPU-RDD</a:t>
            </a:r>
            <a:endParaRPr kumimoji="1" lang="zh-CN" altLang="en-US" dirty="0"/>
          </a:p>
        </p:txBody>
      </p:sp>
      <p:sp>
        <p:nvSpPr>
          <p:cNvPr id="3" name="内容占位符 2"/>
          <p:cNvSpPr>
            <a:spLocks noGrp="1"/>
          </p:cNvSpPr>
          <p:nvPr>
            <p:ph idx="1"/>
          </p:nvPr>
        </p:nvSpPr>
        <p:spPr>
          <a:xfrm>
            <a:off x="685801" y="2142067"/>
            <a:ext cx="10131425" cy="4715933"/>
          </a:xfrm>
        </p:spPr>
        <p:txBody>
          <a:bodyPr anchor="t">
            <a:normAutofit lnSpcReduction="10000"/>
          </a:bodyPr>
          <a:lstStyle/>
          <a:p>
            <a:r>
              <a:rPr lang="en-US" altLang="zh-CN" b="1" dirty="0" err="1">
                <a:solidFill>
                  <a:srgbClr val="92D050"/>
                </a:solidFill>
              </a:rPr>
              <a:t>BlockRecords</a:t>
            </a:r>
            <a:r>
              <a:rPr lang="en-US" altLang="zh-CN" b="1" dirty="0">
                <a:solidFill>
                  <a:srgbClr val="92D050"/>
                </a:solidFill>
              </a:rPr>
              <a:t>: </a:t>
            </a:r>
            <a:endParaRPr lang="en-US" altLang="zh-CN" b="1" dirty="0" smtClean="0">
              <a:solidFill>
                <a:srgbClr val="92D050"/>
              </a:solidFill>
            </a:endParaRPr>
          </a:p>
          <a:p>
            <a:pPr lvl="1"/>
            <a:r>
              <a:rPr lang="en-US" altLang="zh-CN" dirty="0" smtClean="0"/>
              <a:t>It </a:t>
            </a:r>
            <a:r>
              <a:rPr lang="en-US" altLang="zh-CN" dirty="0"/>
              <a:t>contains both </a:t>
            </a:r>
            <a:r>
              <a:rPr lang="en-US" altLang="zh-CN" b="1" dirty="0">
                <a:solidFill>
                  <a:srgbClr val="00B0F0"/>
                </a:solidFill>
              </a:rPr>
              <a:t>buffered data</a:t>
            </a:r>
            <a:r>
              <a:rPr lang="en-US" altLang="zh-CN" dirty="0"/>
              <a:t> and the </a:t>
            </a:r>
            <a:r>
              <a:rPr lang="en-US" altLang="zh-CN" b="1" dirty="0">
                <a:solidFill>
                  <a:srgbClr val="00B0F0"/>
                </a:solidFill>
              </a:rPr>
              <a:t>corresponding metadata such as the number of elements in the partition, data types and others</a:t>
            </a:r>
            <a:r>
              <a:rPr lang="en-US" altLang="zh-CN" dirty="0"/>
              <a:t>. It </a:t>
            </a:r>
            <a:r>
              <a:rPr lang="en-US" altLang="zh-CN" b="1" dirty="0">
                <a:solidFill>
                  <a:srgbClr val="FF0000"/>
                </a:solidFill>
              </a:rPr>
              <a:t>corresponds to one partition if data in the RDD</a:t>
            </a:r>
            <a:r>
              <a:rPr lang="en-US" altLang="zh-CN" dirty="0"/>
              <a:t>. </a:t>
            </a:r>
            <a:endParaRPr lang="en-US" altLang="zh-CN" dirty="0" smtClean="0"/>
          </a:p>
          <a:p>
            <a:pPr lvl="1"/>
            <a:r>
              <a:rPr lang="en-US" altLang="zh-CN" b="1" dirty="0" smtClean="0">
                <a:solidFill>
                  <a:srgbClr val="92D050"/>
                </a:solidFill>
              </a:rPr>
              <a:t>Spark-GPU</a:t>
            </a:r>
            <a:r>
              <a:rPr lang="en-US" altLang="zh-CN" dirty="0" smtClean="0"/>
              <a:t> </a:t>
            </a:r>
            <a:r>
              <a:rPr lang="en-US" altLang="zh-CN" b="1" dirty="0">
                <a:solidFill>
                  <a:srgbClr val="FF0000"/>
                </a:solidFill>
              </a:rPr>
              <a:t>uses this to represent data in a GPU-RDD</a:t>
            </a:r>
          </a:p>
          <a:p>
            <a:r>
              <a:rPr lang="en-US" altLang="zh-CN" b="1" dirty="0">
                <a:solidFill>
                  <a:srgbClr val="92D050"/>
                </a:solidFill>
              </a:rPr>
              <a:t>Spark-GPU</a:t>
            </a:r>
            <a:r>
              <a:rPr lang="en-US" altLang="zh-CN" dirty="0"/>
              <a:t> </a:t>
            </a:r>
            <a:r>
              <a:rPr lang="en-US" altLang="zh-CN" b="1" dirty="0">
                <a:solidFill>
                  <a:srgbClr val="FF0000"/>
                </a:solidFill>
              </a:rPr>
              <a:t>utilizes </a:t>
            </a:r>
            <a:r>
              <a:rPr lang="en-US" altLang="zh-CN" b="1" dirty="0">
                <a:solidFill>
                  <a:srgbClr val="00B0F0"/>
                </a:solidFill>
              </a:rPr>
              <a:t>native memory</a:t>
            </a:r>
            <a:r>
              <a:rPr lang="en-US" altLang="zh-CN" dirty="0"/>
              <a:t> instead of Java heap memory to buffer data in GPU-RDDs </a:t>
            </a:r>
            <a:endParaRPr lang="en-US" altLang="zh-CN" dirty="0" smtClean="0"/>
          </a:p>
          <a:p>
            <a:pPr lvl="1"/>
            <a:r>
              <a:rPr lang="en-US" altLang="zh-CN" dirty="0"/>
              <a:t>It </a:t>
            </a:r>
            <a:r>
              <a:rPr lang="en-US" altLang="zh-CN" b="1" dirty="0">
                <a:solidFill>
                  <a:srgbClr val="00B0F0"/>
                </a:solidFill>
              </a:rPr>
              <a:t>saves one data copying operation inside Java heap memory</a:t>
            </a:r>
            <a:r>
              <a:rPr lang="en-US" altLang="zh-CN" dirty="0"/>
              <a:t>. Data in native memory </a:t>
            </a:r>
            <a:r>
              <a:rPr lang="en-US" altLang="zh-CN" b="1" dirty="0">
                <a:solidFill>
                  <a:srgbClr val="FF0000"/>
                </a:solidFill>
              </a:rPr>
              <a:t>can be directly transferred</a:t>
            </a:r>
            <a:r>
              <a:rPr lang="en-US" altLang="zh-CN" dirty="0"/>
              <a:t> to GPUs to process</a:t>
            </a:r>
            <a:r>
              <a:rPr lang="en-US" altLang="zh-CN" dirty="0" smtClean="0"/>
              <a:t>.</a:t>
            </a:r>
          </a:p>
          <a:p>
            <a:pPr lvl="1"/>
            <a:r>
              <a:rPr lang="en-US" altLang="zh-CN" dirty="0"/>
              <a:t>It doesn’t increase the overhead of Java memory management.</a:t>
            </a:r>
          </a:p>
          <a:p>
            <a:pPr lvl="2"/>
            <a:r>
              <a:rPr lang="en-US" altLang="zh-CN" dirty="0"/>
              <a:t>Large usage of Java heap memory leads to more frequent garbage collection activities, which can significantly degrade the system’s performance. </a:t>
            </a:r>
          </a:p>
          <a:p>
            <a:r>
              <a:rPr lang="en-US" altLang="zh-CN" dirty="0"/>
              <a:t>GPU-RDD’s native memory is released either by JVM at the time when the object is garbage collected or by applications that explicitly execute memory release function calls</a:t>
            </a:r>
          </a:p>
          <a:p>
            <a:r>
              <a:rPr lang="en-US" altLang="zh-CN" dirty="0"/>
              <a:t>Instead of buffering data for each GPU-RDD, Spark-GPU only keeps the native memory for the last GPU-RDD of the consecutive GPU-RDDs. All native memory used by other GPU-RDDs will be immediately released</a:t>
            </a:r>
            <a:r>
              <a:rPr lang="en-US" altLang="zh-CN" dirty="0" smtClean="0"/>
              <a:t>.</a:t>
            </a:r>
            <a:endParaRPr lang="en-US" altLang="zh-CN" dirty="0"/>
          </a:p>
        </p:txBody>
      </p:sp>
    </p:spTree>
    <p:extLst>
      <p:ext uri="{BB962C8B-B14F-4D97-AF65-F5344CB8AC3E}">
        <p14:creationId xmlns:p14="http://schemas.microsoft.com/office/powerpoint/2010/main" val="1306791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天体</Template>
  <TotalTime>246</TotalTime>
  <Words>1354</Words>
  <Application>Microsoft Macintosh PowerPoint</Application>
  <PresentationFormat>宽屏</PresentationFormat>
  <Paragraphs>176</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Calibri</vt:lpstr>
      <vt:lpstr>Calibri Light</vt:lpstr>
      <vt:lpstr>宋体</vt:lpstr>
      <vt:lpstr>Arial</vt:lpstr>
      <vt:lpstr>天体</vt:lpstr>
      <vt:lpstr>Spark-GPU: An Accelerated In-Memory Data Processing Engine on Clusters</vt:lpstr>
      <vt:lpstr>Abstract</vt:lpstr>
      <vt:lpstr>Something Impressive</vt:lpstr>
      <vt:lpstr>Introduction</vt:lpstr>
      <vt:lpstr>Spark-GPU overview Challenges</vt:lpstr>
      <vt:lpstr>Spark-GPU overview An overview of Spark-GPU</vt:lpstr>
      <vt:lpstr>Execution model and data format How to maximize GPU’s performance?</vt:lpstr>
      <vt:lpstr>Execution model and data format GPU-RDD</vt:lpstr>
      <vt:lpstr>Execution model and data format GPU-RDD</vt:lpstr>
      <vt:lpstr>Execution model and data format GPU Processing with GPU-RDDs</vt:lpstr>
      <vt:lpstr>Execution model and data format GPU Processing with GPU-RDDs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 Query Operators</vt:lpstr>
      <vt:lpstr>Query Processing on GPUs GPU-Aware Query Optimizer</vt:lpstr>
      <vt:lpstr>Query Processing on GPUs GPU-Aware Query Optimizer</vt:lpstr>
      <vt:lpstr>Query Processing on GPUs Optimizations</vt:lpstr>
      <vt:lpstr>GPU Resource Management The advances &amp; obstacle of GPU Sharing</vt:lpstr>
      <vt:lpstr>GPU Resource Management User-Level Management Library</vt:lpstr>
      <vt:lpstr>GPU Resource Management GPU Abstraction and Task Scheduling</vt:lpstr>
      <vt:lpstr>Experiment </vt:lpstr>
      <vt:lpstr>Experiment </vt:lpstr>
      <vt:lpstr>Experiment </vt:lpstr>
      <vt:lpstr>Summary </vt:lpstr>
      <vt:lpstr>THX </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Spark-GPU: An Accelerated In-Memory Data Processing Engine on Clusters</dc:title>
  <dc:creator>Thoh Testarossa</dc:creator>
  <cp:lastModifiedBy>Thoh Testarossa</cp:lastModifiedBy>
  <cp:revision>33</cp:revision>
  <dcterms:created xsi:type="dcterms:W3CDTF">2017-03-09T05:04:12Z</dcterms:created>
  <dcterms:modified xsi:type="dcterms:W3CDTF">2017-03-09T16:41:48Z</dcterms:modified>
</cp:coreProperties>
</file>