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65"/>
  </p:normalViewPr>
  <p:slideViewPr>
    <p:cSldViewPr snapToGrid="0" snapToObjects="1">
      <p:cViewPr varScale="1">
        <p:scale>
          <a:sx n="107" d="100"/>
          <a:sy n="107" d="100"/>
        </p:scale>
        <p:origin x="736"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presProps" Target="presProps.xml"/><Relationship Id="rId32" Type="http://schemas.openxmlformats.org/officeDocument/2006/relationships/viewProps" Target="viewProps.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theme" Target="theme/theme1.xml"/><Relationship Id="rId34"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zh-CN" altLang="en-US" smtClean="0"/>
              <a:t>单击此处编辑母版标题样式</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4/5/17</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标题的全景图片">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将图片拖动到占位符，或单击添加图标</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923A1CC3-2375-41D4-9E03-427CAF2A4C1A}" type="datetimeFigureOut">
              <a:rPr lang="en-US" dirty="0"/>
              <a:t>4/5/17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标题和题注">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zh-CN" altLang="en-US" smtClean="0"/>
              <a:t>单击此处编辑母版标题样式</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AFF16868-8199-4C2C-A5B1-63AEE139F88E}" type="datetimeFigureOut">
              <a:rPr lang="en-US" dirty="0"/>
              <a:t>4/5/17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带标题的引述">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zh-CN" altLang="en-US" smtClean="0"/>
              <a:t>单击此处编辑母版标题样式</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AAD9FF7F-6988-44CC-821B-644E70CD2F73}" type="datetimeFigureOut">
              <a:rPr lang="en-US" dirty="0"/>
              <a:t>4/5/17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名片">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5C12C299-16B2-4475-990D-751901EACC14}" type="datetimeFigureOut">
              <a:rPr lang="en-US" dirty="0"/>
              <a:t>4/5/17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三栏">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4/5/17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三栏图片">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将图片拖动到占位符，或单击添加图标</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将图片拖动到占位符，或单击添加图标</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将图片拖动到占位符，或单击添加图标</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4/5/17</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4/5/17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竖排标题和文本">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4/5/17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4/5/17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F34E6425-0181-43F2-84FC-787E803FD2F8}" type="datetimeFigureOut">
              <a:rPr lang="en-US" dirty="0"/>
              <a:t>4/5/17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4/5/17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4/5/17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4/5/17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4/5/17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76E86A4C-8E40-4F87-A4F0-01A0687C5742}" type="datetimeFigureOut">
              <a:rPr lang="en-US" dirty="0"/>
              <a:t>4/5/17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zh-CN" altLang="en-US" smtClean="0"/>
              <a:t>将图片拖动到占位符，或单击添加图标</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35E72C73-2D91-4E12-BA25-F0AA0C03599B}" type="datetimeFigureOut">
              <a:rPr lang="en-US" dirty="0"/>
              <a:t>4/5/17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1.jpe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4/5/17</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 Id="rId3" Type="http://schemas.openxmlformats.org/officeDocument/2006/relationships/image" Target="../media/image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 Id="rId3" Type="http://schemas.openxmlformats.org/officeDocument/2006/relationships/image" Target="../media/image1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b="1" dirty="0"/>
              <a:t>Optimizing GPU-accelerated Group-By and Aggregation </a:t>
            </a:r>
            <a:endParaRPr kumimoji="1" lang="zh-CN" altLang="en-US" dirty="0"/>
          </a:p>
        </p:txBody>
      </p:sp>
      <p:sp>
        <p:nvSpPr>
          <p:cNvPr id="3" name="副标题 2"/>
          <p:cNvSpPr>
            <a:spLocks noGrp="1"/>
          </p:cNvSpPr>
          <p:nvPr>
            <p:ph type="subTitle" idx="1"/>
          </p:nvPr>
        </p:nvSpPr>
        <p:spPr/>
        <p:txBody>
          <a:bodyPr/>
          <a:lstStyle/>
          <a:p>
            <a:endParaRPr kumimoji="1" lang="zh-CN" altLang="en-US"/>
          </a:p>
        </p:txBody>
      </p:sp>
    </p:spTree>
    <p:extLst>
      <p:ext uri="{BB962C8B-B14F-4D97-AF65-F5344CB8AC3E}">
        <p14:creationId xmlns:p14="http://schemas.microsoft.com/office/powerpoint/2010/main" val="19795676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GPU GROUPING AGGREGATION </a:t>
            </a:r>
            <a:br>
              <a:rPr lang="en-US" altLang="zh-CN" dirty="0"/>
            </a:br>
            <a:r>
              <a:rPr lang="en-US" altLang="zh-CN" dirty="0"/>
              <a:t>Group-By Implementation </a:t>
            </a:r>
            <a:endParaRPr kumimoji="1" lang="zh-CN" altLang="en-US" dirty="0"/>
          </a:p>
        </p:txBody>
      </p:sp>
      <p:sp>
        <p:nvSpPr>
          <p:cNvPr id="3" name="内容占位符 2"/>
          <p:cNvSpPr>
            <a:spLocks noGrp="1"/>
          </p:cNvSpPr>
          <p:nvPr>
            <p:ph idx="1"/>
          </p:nvPr>
        </p:nvSpPr>
        <p:spPr>
          <a:xfrm>
            <a:off x="1154954" y="2603500"/>
            <a:ext cx="9687217" cy="4254500"/>
          </a:xfrm>
        </p:spPr>
        <p:txBody>
          <a:bodyPr>
            <a:normAutofit fontScale="92500" lnSpcReduction="10000"/>
          </a:bodyPr>
          <a:lstStyle/>
          <a:p>
            <a:r>
              <a:rPr lang="en-US" altLang="zh-CN" dirty="0"/>
              <a:t>a high-level overview of the implementation of the group-by operator. </a:t>
            </a:r>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smtClean="0"/>
          </a:p>
          <a:p>
            <a:endParaRPr lang="en-US" altLang="zh-CN" dirty="0" smtClean="0"/>
          </a:p>
          <a:p>
            <a:endParaRPr lang="en-US" altLang="zh-CN" dirty="0" smtClean="0"/>
          </a:p>
          <a:p>
            <a:r>
              <a:rPr lang="en-US" altLang="zh-CN" dirty="0" smtClean="0"/>
              <a:t>The </a:t>
            </a:r>
            <a:r>
              <a:rPr lang="en-US" altLang="zh-CN" dirty="0"/>
              <a:t>state for this aggregate is a tuple (c, s) consisting of a count c of values and sum s of values. The initial state of the </a:t>
            </a:r>
            <a:r>
              <a:rPr lang="en-US" altLang="zh-CN" dirty="0" smtClean="0"/>
              <a:t>aggregate </a:t>
            </a:r>
            <a:r>
              <a:rPr lang="en-US" altLang="zh-CN" dirty="0"/>
              <a:t>is (0, 0). The merge function adds a new value v to the aggregate. The value v is the result of evaluating expr. At the end of the aggregation, the finalizer function calculates the result 1-AVG(..) specified in the SELECT clause of the query from the final aggregation state (c, s). </a:t>
            </a:r>
          </a:p>
          <a:p>
            <a:endParaRPr lang="en-US" altLang="zh-CN" dirty="0"/>
          </a:p>
        </p:txBody>
      </p:sp>
      <p:pic>
        <p:nvPicPr>
          <p:cNvPr id="5" name="图片 4"/>
          <p:cNvPicPr>
            <a:picLocks noChangeAspect="1"/>
          </p:cNvPicPr>
          <p:nvPr/>
        </p:nvPicPr>
        <p:blipFill>
          <a:blip r:embed="rId2"/>
          <a:stretch>
            <a:fillRect/>
          </a:stretch>
        </p:blipFill>
        <p:spPr>
          <a:xfrm>
            <a:off x="1154954" y="2975098"/>
            <a:ext cx="8369056" cy="2504696"/>
          </a:xfrm>
          <a:prstGeom prst="rect">
            <a:avLst/>
          </a:prstGeom>
        </p:spPr>
      </p:pic>
    </p:spTree>
    <p:extLst>
      <p:ext uri="{BB962C8B-B14F-4D97-AF65-F5344CB8AC3E}">
        <p14:creationId xmlns:p14="http://schemas.microsoft.com/office/powerpoint/2010/main" val="4648152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GPU GROUPING AGGREGATION </a:t>
            </a:r>
            <a:br>
              <a:rPr lang="en-US" altLang="zh-CN" dirty="0"/>
            </a:br>
            <a:r>
              <a:rPr lang="en-US" altLang="zh-CN" dirty="0"/>
              <a:t>Group-By Implementation </a:t>
            </a:r>
            <a:endParaRPr kumimoji="1" lang="zh-CN" altLang="en-US" dirty="0"/>
          </a:p>
        </p:txBody>
      </p:sp>
      <p:sp>
        <p:nvSpPr>
          <p:cNvPr id="3" name="内容占位符 2"/>
          <p:cNvSpPr>
            <a:spLocks noGrp="1"/>
          </p:cNvSpPr>
          <p:nvPr>
            <p:ph idx="1"/>
          </p:nvPr>
        </p:nvSpPr>
        <p:spPr>
          <a:xfrm>
            <a:off x="1154955" y="2603500"/>
            <a:ext cx="3042217" cy="3416300"/>
          </a:xfrm>
        </p:spPr>
        <p:txBody>
          <a:bodyPr/>
          <a:lstStyle/>
          <a:p>
            <a:r>
              <a:rPr lang="en-US" altLang="zh-CN" dirty="0"/>
              <a:t>The </a:t>
            </a:r>
            <a:r>
              <a:rPr lang="en-US" altLang="zh-CN" dirty="0" err="1"/>
              <a:t>Init</a:t>
            </a:r>
            <a:r>
              <a:rPr lang="en-US" altLang="zh-CN" dirty="0"/>
              <a:t> kernel in step 1 in the figure </a:t>
            </a:r>
            <a:r>
              <a:rPr lang="en-US" altLang="zh-CN" dirty="0" smtClean="0"/>
              <a:t>initializes </a:t>
            </a:r>
            <a:r>
              <a:rPr lang="en-US" altLang="zh-CN" dirty="0"/>
              <a:t>the hash table, i.e., it sets all keys equal to EMPTY and initializes the aggregation state. </a:t>
            </a:r>
          </a:p>
          <a:p>
            <a:endParaRPr kumimoji="1" lang="zh-CN" altLang="en-US" dirty="0"/>
          </a:p>
        </p:txBody>
      </p:sp>
      <p:pic>
        <p:nvPicPr>
          <p:cNvPr id="5" name="图片 4"/>
          <p:cNvPicPr>
            <a:picLocks noChangeAspect="1"/>
          </p:cNvPicPr>
          <p:nvPr/>
        </p:nvPicPr>
        <p:blipFill>
          <a:blip r:embed="rId2"/>
          <a:stretch>
            <a:fillRect/>
          </a:stretch>
        </p:blipFill>
        <p:spPr>
          <a:xfrm>
            <a:off x="4197172" y="3382314"/>
            <a:ext cx="7994828" cy="3475686"/>
          </a:xfrm>
          <a:prstGeom prst="rect">
            <a:avLst/>
          </a:prstGeom>
        </p:spPr>
      </p:pic>
    </p:spTree>
    <p:extLst>
      <p:ext uri="{BB962C8B-B14F-4D97-AF65-F5344CB8AC3E}">
        <p14:creationId xmlns:p14="http://schemas.microsoft.com/office/powerpoint/2010/main" val="17432317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GPU GROUPING AGGREGATION </a:t>
            </a:r>
            <a:br>
              <a:rPr lang="en-US" altLang="zh-CN" dirty="0"/>
            </a:br>
            <a:r>
              <a:rPr lang="en-US" altLang="zh-CN" dirty="0"/>
              <a:t>Group-By Implementation </a:t>
            </a:r>
            <a:endParaRPr kumimoji="1" lang="zh-CN" altLang="en-US" dirty="0"/>
          </a:p>
        </p:txBody>
      </p:sp>
      <p:sp>
        <p:nvSpPr>
          <p:cNvPr id="3" name="内容占位符 2"/>
          <p:cNvSpPr>
            <a:spLocks noGrp="1"/>
          </p:cNvSpPr>
          <p:nvPr>
            <p:ph idx="1"/>
          </p:nvPr>
        </p:nvSpPr>
        <p:spPr>
          <a:xfrm>
            <a:off x="1154955" y="2603500"/>
            <a:ext cx="3042217" cy="4254500"/>
          </a:xfrm>
        </p:spPr>
        <p:txBody>
          <a:bodyPr>
            <a:normAutofit/>
          </a:bodyPr>
          <a:lstStyle/>
          <a:p>
            <a:r>
              <a:rPr lang="en-US" altLang="zh-CN" dirty="0"/>
              <a:t>The majority of the time is spent in the Scan kernel </a:t>
            </a:r>
            <a:r>
              <a:rPr lang="en-US" altLang="zh-CN" dirty="0" smtClean="0"/>
              <a:t>during </a:t>
            </a:r>
            <a:r>
              <a:rPr lang="en-US" altLang="zh-CN" dirty="0"/>
              <a:t>step 2 , in which the group-by aggregation is performed. In the Scan kernel, the GPU threads first load the column values, each one from a separate row, and compute the </a:t>
            </a:r>
            <a:r>
              <a:rPr lang="en-US" altLang="zh-CN" dirty="0" smtClean="0"/>
              <a:t>argument </a:t>
            </a:r>
            <a:r>
              <a:rPr lang="en-US" altLang="zh-CN" dirty="0"/>
              <a:t>expressions of the aggregate functions</a:t>
            </a:r>
            <a:r>
              <a:rPr lang="en-US" altLang="zh-CN" dirty="0" smtClean="0"/>
              <a:t>.</a:t>
            </a:r>
            <a:endParaRPr lang="en-US" altLang="zh-CN" dirty="0"/>
          </a:p>
        </p:txBody>
      </p:sp>
      <p:pic>
        <p:nvPicPr>
          <p:cNvPr id="5" name="图片 4"/>
          <p:cNvPicPr>
            <a:picLocks noChangeAspect="1"/>
          </p:cNvPicPr>
          <p:nvPr/>
        </p:nvPicPr>
        <p:blipFill>
          <a:blip r:embed="rId2"/>
          <a:stretch>
            <a:fillRect/>
          </a:stretch>
        </p:blipFill>
        <p:spPr>
          <a:xfrm>
            <a:off x="4197172" y="3382314"/>
            <a:ext cx="7994828" cy="3475686"/>
          </a:xfrm>
          <a:prstGeom prst="rect">
            <a:avLst/>
          </a:prstGeom>
        </p:spPr>
      </p:pic>
    </p:spTree>
    <p:extLst>
      <p:ext uri="{BB962C8B-B14F-4D97-AF65-F5344CB8AC3E}">
        <p14:creationId xmlns:p14="http://schemas.microsoft.com/office/powerpoint/2010/main" val="7693962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GPU GROUPING AGGREGATION </a:t>
            </a:r>
            <a:br>
              <a:rPr lang="en-US" altLang="zh-CN" dirty="0"/>
            </a:br>
            <a:r>
              <a:rPr lang="en-US" altLang="zh-CN" dirty="0"/>
              <a:t>Group-By Implementation </a:t>
            </a:r>
            <a:endParaRPr kumimoji="1" lang="zh-CN" altLang="en-US" dirty="0"/>
          </a:p>
        </p:txBody>
      </p:sp>
      <p:sp>
        <p:nvSpPr>
          <p:cNvPr id="3" name="内容占位符 2"/>
          <p:cNvSpPr>
            <a:spLocks noGrp="1"/>
          </p:cNvSpPr>
          <p:nvPr>
            <p:ph idx="1"/>
          </p:nvPr>
        </p:nvSpPr>
        <p:spPr>
          <a:xfrm>
            <a:off x="1154955" y="2603500"/>
            <a:ext cx="3042217" cy="4254500"/>
          </a:xfrm>
        </p:spPr>
        <p:txBody>
          <a:bodyPr>
            <a:normAutofit lnSpcReduction="10000"/>
          </a:bodyPr>
          <a:lstStyle/>
          <a:p>
            <a:r>
              <a:rPr lang="en-US" altLang="zh-CN" dirty="0"/>
              <a:t>After the scan over the input data is complete and the Scan kernel has terminated, the group counter is read back into the host (Step 3 in Figure 2). </a:t>
            </a:r>
            <a:endParaRPr lang="en-US" altLang="zh-CN" dirty="0" smtClean="0"/>
          </a:p>
          <a:p>
            <a:r>
              <a:rPr lang="en-US" altLang="zh-CN" dirty="0" smtClean="0"/>
              <a:t>This </a:t>
            </a:r>
            <a:r>
              <a:rPr lang="en-US" altLang="zh-CN" dirty="0"/>
              <a:t>result count is used in Step 4 to allocate a sufficiently large result buffer in the host memory that can hold the results of the </a:t>
            </a:r>
            <a:r>
              <a:rPr lang="en-US" altLang="zh-CN" dirty="0" smtClean="0"/>
              <a:t>group-by </a:t>
            </a:r>
            <a:r>
              <a:rPr lang="en-US" altLang="zh-CN" dirty="0"/>
              <a:t>operation. </a:t>
            </a:r>
          </a:p>
        </p:txBody>
      </p:sp>
      <p:pic>
        <p:nvPicPr>
          <p:cNvPr id="5" name="图片 4"/>
          <p:cNvPicPr>
            <a:picLocks noChangeAspect="1"/>
          </p:cNvPicPr>
          <p:nvPr/>
        </p:nvPicPr>
        <p:blipFill>
          <a:blip r:embed="rId2"/>
          <a:stretch>
            <a:fillRect/>
          </a:stretch>
        </p:blipFill>
        <p:spPr>
          <a:xfrm>
            <a:off x="4197172" y="3382314"/>
            <a:ext cx="7994828" cy="3475686"/>
          </a:xfrm>
          <a:prstGeom prst="rect">
            <a:avLst/>
          </a:prstGeom>
        </p:spPr>
      </p:pic>
    </p:spTree>
    <p:extLst>
      <p:ext uri="{BB962C8B-B14F-4D97-AF65-F5344CB8AC3E}">
        <p14:creationId xmlns:p14="http://schemas.microsoft.com/office/powerpoint/2010/main" val="2345630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GPU GROUPING AGGREGATION </a:t>
            </a:r>
            <a:br>
              <a:rPr lang="en-US" altLang="zh-CN" dirty="0"/>
            </a:br>
            <a:r>
              <a:rPr lang="en-US" altLang="zh-CN" dirty="0"/>
              <a:t>Group-By Implementation </a:t>
            </a:r>
            <a:endParaRPr kumimoji="1" lang="zh-CN" altLang="en-US" dirty="0"/>
          </a:p>
        </p:txBody>
      </p:sp>
      <p:sp>
        <p:nvSpPr>
          <p:cNvPr id="3" name="内容占位符 2"/>
          <p:cNvSpPr>
            <a:spLocks noGrp="1"/>
          </p:cNvSpPr>
          <p:nvPr>
            <p:ph idx="1"/>
          </p:nvPr>
        </p:nvSpPr>
        <p:spPr>
          <a:xfrm>
            <a:off x="1154955" y="2603500"/>
            <a:ext cx="3042217" cy="4254500"/>
          </a:xfrm>
        </p:spPr>
        <p:txBody>
          <a:bodyPr>
            <a:normAutofit/>
          </a:bodyPr>
          <a:lstStyle/>
          <a:p>
            <a:r>
              <a:rPr lang="en-US" altLang="zh-CN" dirty="0"/>
              <a:t>Afterwards, the Finalizer kernel is launched in step 5 . It scans the hash table and the remaining </a:t>
            </a:r>
            <a:r>
              <a:rPr lang="en-US" altLang="zh-CN" dirty="0" smtClean="0"/>
              <a:t>expressions </a:t>
            </a:r>
            <a:r>
              <a:rPr lang="en-US" altLang="zh-CN" dirty="0"/>
              <a:t>on all non-empty buckets. </a:t>
            </a:r>
          </a:p>
        </p:txBody>
      </p:sp>
      <p:pic>
        <p:nvPicPr>
          <p:cNvPr id="5" name="图片 4"/>
          <p:cNvPicPr>
            <a:picLocks noChangeAspect="1"/>
          </p:cNvPicPr>
          <p:nvPr/>
        </p:nvPicPr>
        <p:blipFill>
          <a:blip r:embed="rId2"/>
          <a:stretch>
            <a:fillRect/>
          </a:stretch>
        </p:blipFill>
        <p:spPr>
          <a:xfrm>
            <a:off x="4197172" y="3382314"/>
            <a:ext cx="7994828" cy="3475686"/>
          </a:xfrm>
          <a:prstGeom prst="rect">
            <a:avLst/>
          </a:prstGeom>
        </p:spPr>
      </p:pic>
    </p:spTree>
    <p:extLst>
      <p:ext uri="{BB962C8B-B14F-4D97-AF65-F5344CB8AC3E}">
        <p14:creationId xmlns:p14="http://schemas.microsoft.com/office/powerpoint/2010/main" val="6163984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GPU GROUPING AGGREGATION </a:t>
            </a:r>
            <a:br>
              <a:rPr lang="en-US" altLang="zh-CN" dirty="0"/>
            </a:br>
            <a:r>
              <a:rPr lang="en-US" altLang="zh-CN" dirty="0"/>
              <a:t>Group-By Implementation </a:t>
            </a:r>
            <a:endParaRPr kumimoji="1" lang="zh-CN" altLang="en-US" dirty="0"/>
          </a:p>
        </p:txBody>
      </p:sp>
      <p:sp>
        <p:nvSpPr>
          <p:cNvPr id="3" name="内容占位符 2"/>
          <p:cNvSpPr>
            <a:spLocks noGrp="1"/>
          </p:cNvSpPr>
          <p:nvPr>
            <p:ph idx="1"/>
          </p:nvPr>
        </p:nvSpPr>
        <p:spPr>
          <a:xfrm>
            <a:off x="1154955" y="2603500"/>
            <a:ext cx="8761412" cy="4254500"/>
          </a:xfrm>
        </p:spPr>
        <p:txBody>
          <a:bodyPr>
            <a:normAutofit/>
          </a:bodyPr>
          <a:lstStyle/>
          <a:p>
            <a:r>
              <a:rPr lang="en-US" altLang="zh-CN" dirty="0"/>
              <a:t>Generation of Group-By </a:t>
            </a:r>
            <a:r>
              <a:rPr lang="en-US" altLang="zh-CN" dirty="0" smtClean="0"/>
              <a:t>Kernels</a:t>
            </a:r>
          </a:p>
          <a:p>
            <a:r>
              <a:rPr lang="en-US" altLang="zh-CN" dirty="0" smtClean="0"/>
              <a:t>The </a:t>
            </a:r>
            <a:r>
              <a:rPr lang="en-US" altLang="zh-CN" dirty="0"/>
              <a:t>three kernels for the grouping operator are query dependent. </a:t>
            </a:r>
            <a:endParaRPr lang="en-US" altLang="zh-CN" dirty="0" smtClean="0"/>
          </a:p>
          <a:p>
            <a:pPr lvl="1"/>
            <a:r>
              <a:rPr lang="en-US" altLang="zh-CN" dirty="0" smtClean="0"/>
              <a:t>The </a:t>
            </a:r>
            <a:r>
              <a:rPr lang="en-US" altLang="zh-CN" dirty="0" err="1"/>
              <a:t>Init</a:t>
            </a:r>
            <a:r>
              <a:rPr lang="en-US" altLang="zh-CN" dirty="0"/>
              <a:t> </a:t>
            </a:r>
            <a:r>
              <a:rPr lang="en-US" altLang="zh-CN" dirty="0" smtClean="0"/>
              <a:t>kernel </a:t>
            </a:r>
            <a:r>
              <a:rPr lang="en-US" altLang="zh-CN" dirty="0"/>
              <a:t>depends on grouping keys and the aggregate </a:t>
            </a:r>
            <a:r>
              <a:rPr lang="en-US" altLang="zh-CN" dirty="0" smtClean="0"/>
              <a:t>functions</a:t>
            </a:r>
          </a:p>
          <a:p>
            <a:pPr lvl="1"/>
            <a:r>
              <a:rPr lang="en-US" altLang="zh-CN" dirty="0"/>
              <a:t>T</a:t>
            </a:r>
            <a:r>
              <a:rPr lang="en-US" altLang="zh-CN" dirty="0" smtClean="0"/>
              <a:t>he </a:t>
            </a:r>
            <a:r>
              <a:rPr lang="en-US" altLang="zh-CN" dirty="0"/>
              <a:t>Scan kernel on the aggregate function and </a:t>
            </a:r>
            <a:r>
              <a:rPr lang="en-US" altLang="zh-CN" dirty="0" err="1" smtClean="0"/>
              <a:t>expressionsT</a:t>
            </a:r>
            <a:endParaRPr lang="en-US" altLang="zh-CN" dirty="0" smtClean="0"/>
          </a:p>
          <a:p>
            <a:pPr lvl="1"/>
            <a:r>
              <a:rPr lang="en-US" altLang="zh-CN" dirty="0" smtClean="0"/>
              <a:t>he </a:t>
            </a:r>
            <a:r>
              <a:rPr lang="en-US" altLang="zh-CN" dirty="0"/>
              <a:t>Finalizer kernel on the aggregate function and </a:t>
            </a:r>
            <a:r>
              <a:rPr lang="en-US" altLang="zh-CN" dirty="0" smtClean="0"/>
              <a:t>ultimately </a:t>
            </a:r>
            <a:r>
              <a:rPr lang="en-US" altLang="zh-CN" dirty="0"/>
              <a:t>on the SELECT </a:t>
            </a:r>
            <a:r>
              <a:rPr lang="en-US" altLang="zh-CN" dirty="0" smtClean="0"/>
              <a:t>clause. </a:t>
            </a:r>
            <a:endParaRPr lang="en-US" altLang="zh-CN" dirty="0"/>
          </a:p>
          <a:p>
            <a:r>
              <a:rPr lang="en-US" altLang="zh-CN" dirty="0"/>
              <a:t>The kernels need to be generated ahead of time as “prepared SQL statements” or as dynamic statements at execution time. </a:t>
            </a:r>
          </a:p>
          <a:p>
            <a:r>
              <a:rPr lang="en-US" altLang="zh-CN" dirty="0"/>
              <a:t>There are various ways by which these kernels can be gen- </a:t>
            </a:r>
            <a:r>
              <a:rPr lang="en-US" altLang="zh-CN" dirty="0" err="1"/>
              <a:t>erated</a:t>
            </a:r>
            <a:r>
              <a:rPr lang="en-US" altLang="zh-CN" dirty="0"/>
              <a:t> at execution </a:t>
            </a:r>
            <a:r>
              <a:rPr lang="en-US" altLang="zh-CN" dirty="0" smtClean="0"/>
              <a:t>time</a:t>
            </a:r>
          </a:p>
          <a:p>
            <a:pPr lvl="1"/>
            <a:r>
              <a:rPr lang="en-US" altLang="zh-CN" dirty="0" smtClean="0"/>
              <a:t>One </a:t>
            </a:r>
            <a:r>
              <a:rPr lang="en-US" altLang="zh-CN" dirty="0"/>
              <a:t>possibility is by using the OpenCL </a:t>
            </a:r>
            <a:r>
              <a:rPr lang="en-US" altLang="zh-CN" dirty="0" err="1"/>
              <a:t>clCreateProgramWithSource</a:t>
            </a:r>
            <a:r>
              <a:rPr lang="en-US" altLang="zh-CN" dirty="0"/>
              <a:t>(..) API call </a:t>
            </a:r>
          </a:p>
          <a:p>
            <a:endParaRPr lang="en-US" altLang="zh-CN" dirty="0"/>
          </a:p>
        </p:txBody>
      </p:sp>
    </p:spTree>
    <p:extLst>
      <p:ext uri="{BB962C8B-B14F-4D97-AF65-F5344CB8AC3E}">
        <p14:creationId xmlns:p14="http://schemas.microsoft.com/office/powerpoint/2010/main" val="12339828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GPU GROUPING AGGREGATION </a:t>
            </a:r>
            <a:br>
              <a:rPr lang="en-US" altLang="zh-CN" dirty="0"/>
            </a:br>
            <a:r>
              <a:rPr lang="en-US" altLang="zh-CN" dirty="0"/>
              <a:t>Group-By Implementation </a:t>
            </a:r>
            <a:endParaRPr kumimoji="1" lang="zh-CN" altLang="en-US" dirty="0"/>
          </a:p>
        </p:txBody>
      </p:sp>
      <p:sp>
        <p:nvSpPr>
          <p:cNvPr id="3" name="内容占位符 2"/>
          <p:cNvSpPr>
            <a:spLocks noGrp="1"/>
          </p:cNvSpPr>
          <p:nvPr>
            <p:ph idx="1"/>
          </p:nvPr>
        </p:nvSpPr>
        <p:spPr>
          <a:xfrm>
            <a:off x="1154955" y="2603500"/>
            <a:ext cx="5976516" cy="4254500"/>
          </a:xfrm>
        </p:spPr>
        <p:txBody>
          <a:bodyPr>
            <a:normAutofit lnSpcReduction="10000"/>
          </a:bodyPr>
          <a:lstStyle/>
          <a:p>
            <a:r>
              <a:rPr lang="en-US" altLang="zh-CN" dirty="0"/>
              <a:t>Hash Table: Open-Addressing with Linear Probing </a:t>
            </a:r>
          </a:p>
          <a:p>
            <a:r>
              <a:rPr lang="en-US" altLang="zh-CN" dirty="0"/>
              <a:t>The hash table is an array of hash buckets that contain three 32-bit elements for the example query: the key and the two aggregates, count and sum. </a:t>
            </a:r>
          </a:p>
          <a:p>
            <a:r>
              <a:rPr lang="en-US" altLang="zh-CN" dirty="0"/>
              <a:t>During an update for a given key, the hash value of the key is computed and mapped (by remainder division or by selecting a subset of the bits from the hash value) to one of the hash buckets k. </a:t>
            </a:r>
            <a:endParaRPr lang="en-US" altLang="zh-CN" dirty="0" smtClean="0"/>
          </a:p>
          <a:p>
            <a:r>
              <a:rPr lang="en-US" altLang="zh-CN" dirty="0" smtClean="0"/>
              <a:t>In </a:t>
            </a:r>
            <a:r>
              <a:rPr lang="en-US" altLang="zh-CN" dirty="0"/>
              <a:t>this simple scheme, collisions are resolved with </a:t>
            </a:r>
            <a:r>
              <a:rPr lang="en-US" altLang="zh-CN" b="1" u="sng" dirty="0"/>
              <a:t>linear</a:t>
            </a:r>
            <a:r>
              <a:rPr lang="en-US" altLang="zh-CN" dirty="0"/>
              <a:t> probing, i.e., if the bucket is already occupied by another key, the next free buckets k + 1, k + 2, etc., are searched until either that key or an empty bucket is found. </a:t>
            </a:r>
          </a:p>
        </p:txBody>
      </p:sp>
      <p:pic>
        <p:nvPicPr>
          <p:cNvPr id="4" name="图片 3"/>
          <p:cNvPicPr>
            <a:picLocks noChangeAspect="1"/>
          </p:cNvPicPr>
          <p:nvPr/>
        </p:nvPicPr>
        <p:blipFill>
          <a:blip r:embed="rId2"/>
          <a:stretch>
            <a:fillRect/>
          </a:stretch>
        </p:blipFill>
        <p:spPr>
          <a:xfrm>
            <a:off x="7131471" y="2603500"/>
            <a:ext cx="5060529" cy="4254500"/>
          </a:xfrm>
          <a:prstGeom prst="rect">
            <a:avLst/>
          </a:prstGeom>
        </p:spPr>
      </p:pic>
    </p:spTree>
    <p:extLst>
      <p:ext uri="{BB962C8B-B14F-4D97-AF65-F5344CB8AC3E}">
        <p14:creationId xmlns:p14="http://schemas.microsoft.com/office/powerpoint/2010/main" val="708091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GPU GROUPING AGGREGATION </a:t>
            </a:r>
            <a:br>
              <a:rPr lang="en-US" altLang="zh-CN" dirty="0"/>
            </a:br>
            <a:r>
              <a:rPr lang="en-US" altLang="zh-CN" dirty="0"/>
              <a:t>Group-By Implementation </a:t>
            </a:r>
            <a:endParaRPr kumimoji="1" lang="zh-CN" altLang="en-US" dirty="0"/>
          </a:p>
        </p:txBody>
      </p:sp>
      <p:sp>
        <p:nvSpPr>
          <p:cNvPr id="3" name="内容占位符 2"/>
          <p:cNvSpPr>
            <a:spLocks noGrp="1"/>
          </p:cNvSpPr>
          <p:nvPr>
            <p:ph idx="1"/>
          </p:nvPr>
        </p:nvSpPr>
        <p:spPr>
          <a:xfrm>
            <a:off x="1154955" y="2603500"/>
            <a:ext cx="5976516" cy="4254500"/>
          </a:xfrm>
        </p:spPr>
        <p:txBody>
          <a:bodyPr>
            <a:normAutofit/>
          </a:bodyPr>
          <a:lstStyle/>
          <a:p>
            <a:r>
              <a:rPr lang="en-US" altLang="zh-CN" dirty="0"/>
              <a:t>Hash Table: Open-Addressing with Linear Probing </a:t>
            </a:r>
            <a:endParaRPr lang="en-US" altLang="zh-CN" dirty="0" smtClean="0"/>
          </a:p>
          <a:p>
            <a:r>
              <a:rPr lang="en-US" altLang="zh-CN" dirty="0"/>
              <a:t>When an empty bucket is found, it will be initialized by </a:t>
            </a:r>
            <a:endParaRPr lang="en-US" altLang="zh-CN" dirty="0" smtClean="0"/>
          </a:p>
          <a:p>
            <a:pPr lvl="1"/>
            <a:r>
              <a:rPr lang="en-US" altLang="zh-CN" dirty="0" smtClean="0"/>
              <a:t>(</a:t>
            </a:r>
            <a:r>
              <a:rPr lang="en-US" altLang="zh-CN" dirty="0"/>
              <a:t>1) placing the key into the </a:t>
            </a:r>
            <a:r>
              <a:rPr lang="en-US" altLang="zh-CN" dirty="0" smtClean="0"/>
              <a:t>table</a:t>
            </a:r>
            <a:endParaRPr lang="en-US" altLang="zh-CN" dirty="0"/>
          </a:p>
          <a:p>
            <a:pPr lvl="1"/>
            <a:r>
              <a:rPr lang="en-US" altLang="zh-CN" dirty="0" smtClean="0"/>
              <a:t>(2</a:t>
            </a:r>
            <a:r>
              <a:rPr lang="en-US" altLang="zh-CN" dirty="0"/>
              <a:t>) incrementing the count from the initial value (zero), and adding the argument value to the sum field. </a:t>
            </a:r>
          </a:p>
          <a:p>
            <a:r>
              <a:rPr lang="en-US" altLang="zh-CN" dirty="0"/>
              <a:t>Since the hash table is globally shared by all threads running on the different processors, the update of that bucket’s fields have to be performed </a:t>
            </a:r>
            <a:r>
              <a:rPr lang="en-US" altLang="zh-CN" dirty="0" smtClean="0"/>
              <a:t>atomically</a:t>
            </a:r>
          </a:p>
        </p:txBody>
      </p:sp>
      <p:pic>
        <p:nvPicPr>
          <p:cNvPr id="4" name="图片 3"/>
          <p:cNvPicPr>
            <a:picLocks noChangeAspect="1"/>
          </p:cNvPicPr>
          <p:nvPr/>
        </p:nvPicPr>
        <p:blipFill>
          <a:blip r:embed="rId2"/>
          <a:stretch>
            <a:fillRect/>
          </a:stretch>
        </p:blipFill>
        <p:spPr>
          <a:xfrm>
            <a:off x="7131471" y="2603500"/>
            <a:ext cx="5060529" cy="4254500"/>
          </a:xfrm>
          <a:prstGeom prst="rect">
            <a:avLst/>
          </a:prstGeom>
        </p:spPr>
      </p:pic>
    </p:spTree>
    <p:extLst>
      <p:ext uri="{BB962C8B-B14F-4D97-AF65-F5344CB8AC3E}">
        <p14:creationId xmlns:p14="http://schemas.microsoft.com/office/powerpoint/2010/main" val="8468564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GPU GROUPING AGGREGATION </a:t>
            </a:r>
            <a:br>
              <a:rPr lang="en-US" altLang="zh-CN" dirty="0"/>
            </a:br>
            <a:r>
              <a:rPr lang="en-US" altLang="zh-CN" dirty="0"/>
              <a:t>Group-By Implementation </a:t>
            </a:r>
            <a:endParaRPr kumimoji="1" lang="zh-CN" altLang="en-US" dirty="0"/>
          </a:p>
        </p:txBody>
      </p:sp>
      <p:sp>
        <p:nvSpPr>
          <p:cNvPr id="3" name="内容占位符 2"/>
          <p:cNvSpPr>
            <a:spLocks noGrp="1"/>
          </p:cNvSpPr>
          <p:nvPr>
            <p:ph idx="1"/>
          </p:nvPr>
        </p:nvSpPr>
        <p:spPr>
          <a:xfrm>
            <a:off x="1154955" y="2603500"/>
            <a:ext cx="5976516" cy="4254500"/>
          </a:xfrm>
        </p:spPr>
        <p:txBody>
          <a:bodyPr>
            <a:normAutofit/>
          </a:bodyPr>
          <a:lstStyle/>
          <a:p>
            <a:r>
              <a:rPr lang="en-US" altLang="zh-CN" dirty="0"/>
              <a:t>Unfortunately, the GPU does not provide hardware </a:t>
            </a:r>
            <a:r>
              <a:rPr lang="en-US" altLang="zh-CN" dirty="0" smtClean="0"/>
              <a:t>support </a:t>
            </a:r>
            <a:r>
              <a:rPr lang="en-US" altLang="zh-CN" dirty="0"/>
              <a:t>for transactional memory, and latching the entire hash bucket for the duration of every attempted update would severely limit parallelism and hence performance. </a:t>
            </a:r>
            <a:endParaRPr lang="en-US" altLang="zh-CN" dirty="0" smtClean="0"/>
          </a:p>
          <a:p>
            <a:r>
              <a:rPr lang="en-US" altLang="zh-CN" dirty="0" smtClean="0"/>
              <a:t>Instead</a:t>
            </a:r>
            <a:r>
              <a:rPr lang="en-US" altLang="zh-CN" dirty="0"/>
              <a:t>, we can decompose the single atomic operation into atomic updates of each of the bucket’s three fields. For the latter, modern GPUs do provide some hardware support. </a:t>
            </a:r>
          </a:p>
        </p:txBody>
      </p:sp>
      <p:pic>
        <p:nvPicPr>
          <p:cNvPr id="4" name="图片 3"/>
          <p:cNvPicPr>
            <a:picLocks noChangeAspect="1"/>
          </p:cNvPicPr>
          <p:nvPr/>
        </p:nvPicPr>
        <p:blipFill>
          <a:blip r:embed="rId2"/>
          <a:stretch>
            <a:fillRect/>
          </a:stretch>
        </p:blipFill>
        <p:spPr>
          <a:xfrm>
            <a:off x="7131471" y="2603500"/>
            <a:ext cx="5060529" cy="4254500"/>
          </a:xfrm>
          <a:prstGeom prst="rect">
            <a:avLst/>
          </a:prstGeom>
        </p:spPr>
      </p:pic>
    </p:spTree>
    <p:extLst>
      <p:ext uri="{BB962C8B-B14F-4D97-AF65-F5344CB8AC3E}">
        <p14:creationId xmlns:p14="http://schemas.microsoft.com/office/powerpoint/2010/main" val="7649109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GPU GROUPING AGGREGATION </a:t>
            </a:r>
            <a:br>
              <a:rPr lang="en-US" altLang="zh-CN" dirty="0"/>
            </a:br>
            <a:r>
              <a:rPr lang="en-US" altLang="zh-CN" dirty="0"/>
              <a:t>Group-By Implementation </a:t>
            </a:r>
            <a:endParaRPr kumimoji="1" lang="zh-CN" altLang="en-US" dirty="0"/>
          </a:p>
        </p:txBody>
      </p:sp>
      <p:sp>
        <p:nvSpPr>
          <p:cNvPr id="3" name="内容占位符 2"/>
          <p:cNvSpPr>
            <a:spLocks noGrp="1"/>
          </p:cNvSpPr>
          <p:nvPr>
            <p:ph idx="1"/>
          </p:nvPr>
        </p:nvSpPr>
        <p:spPr>
          <a:xfrm>
            <a:off x="1154955" y="2603500"/>
            <a:ext cx="8761412" cy="4254500"/>
          </a:xfrm>
        </p:spPr>
        <p:txBody>
          <a:bodyPr>
            <a:normAutofit/>
          </a:bodyPr>
          <a:lstStyle/>
          <a:p>
            <a:r>
              <a:rPr lang="en-US" altLang="zh-CN" dirty="0"/>
              <a:t>there are several questions and concerns whether this </a:t>
            </a:r>
            <a:r>
              <a:rPr lang="en-US" altLang="zh-CN" dirty="0" smtClean="0"/>
              <a:t>approach </a:t>
            </a:r>
            <a:r>
              <a:rPr lang="en-US" altLang="zh-CN" dirty="0"/>
              <a:t>would also work for a broader range of group-by queries. </a:t>
            </a:r>
          </a:p>
          <a:p>
            <a:pPr lvl="1"/>
            <a:r>
              <a:rPr lang="en-US" altLang="zh-CN" dirty="0"/>
              <a:t>What is the value of the EMPTY marker? </a:t>
            </a:r>
          </a:p>
          <a:p>
            <a:pPr lvl="1"/>
            <a:r>
              <a:rPr lang="en-US" altLang="zh-CN" dirty="0"/>
              <a:t>Which are the supported types and aggregate functions? </a:t>
            </a:r>
          </a:p>
          <a:p>
            <a:pPr lvl="1"/>
            <a:r>
              <a:rPr lang="en-US" altLang="zh-CN" dirty="0"/>
              <a:t>How is the hash table sized</a:t>
            </a:r>
            <a:r>
              <a:rPr lang="en-US" altLang="zh-CN" dirty="0" smtClean="0"/>
              <a:t>?</a:t>
            </a:r>
          </a:p>
          <a:p>
            <a:pPr lvl="1"/>
            <a:r>
              <a:rPr lang="en-US" altLang="zh-CN" dirty="0"/>
              <a:t>How are overflows of the hash table handled? </a:t>
            </a:r>
          </a:p>
          <a:p>
            <a:pPr lvl="1"/>
            <a:r>
              <a:rPr lang="en-US" altLang="zh-CN" dirty="0"/>
              <a:t>What is the support for wider and combined keys? </a:t>
            </a:r>
          </a:p>
        </p:txBody>
      </p:sp>
    </p:spTree>
    <p:extLst>
      <p:ext uri="{BB962C8B-B14F-4D97-AF65-F5344CB8AC3E}">
        <p14:creationId xmlns:p14="http://schemas.microsoft.com/office/powerpoint/2010/main" val="5145287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ABSTRACT </a:t>
            </a:r>
            <a:endParaRPr kumimoji="1" lang="zh-CN" altLang="en-US" dirty="0"/>
          </a:p>
        </p:txBody>
      </p:sp>
      <p:sp>
        <p:nvSpPr>
          <p:cNvPr id="3" name="内容占位符 2"/>
          <p:cNvSpPr>
            <a:spLocks noGrp="1"/>
          </p:cNvSpPr>
          <p:nvPr>
            <p:ph idx="1"/>
          </p:nvPr>
        </p:nvSpPr>
        <p:spPr/>
        <p:txBody>
          <a:bodyPr/>
          <a:lstStyle/>
          <a:p>
            <a:r>
              <a:rPr lang="en-US" altLang="zh-CN" dirty="0"/>
              <a:t>In this paper, we study in depth offloading to a GPU the grouping and aggregation operator, often the dominant operation in analytics queries after joins. </a:t>
            </a:r>
          </a:p>
          <a:p>
            <a:r>
              <a:rPr lang="en-US" altLang="zh-CN" dirty="0"/>
              <a:t>We primarily </a:t>
            </a:r>
            <a:r>
              <a:rPr lang="en-US" altLang="zh-CN" dirty="0" smtClean="0"/>
              <a:t>focus </a:t>
            </a:r>
            <a:r>
              <a:rPr lang="en-US" altLang="zh-CN" dirty="0"/>
              <a:t>on the design implications of a hash-based </a:t>
            </a:r>
            <a:r>
              <a:rPr lang="en-US" altLang="zh-CN" dirty="0" smtClean="0"/>
              <a:t>implementation</a:t>
            </a:r>
            <a:r>
              <a:rPr lang="en-US" altLang="zh-CN" dirty="0"/>
              <a:t>, although we also compare it against a sort-based approach. </a:t>
            </a:r>
          </a:p>
        </p:txBody>
      </p:sp>
    </p:spTree>
    <p:extLst>
      <p:ext uri="{BB962C8B-B14F-4D97-AF65-F5344CB8AC3E}">
        <p14:creationId xmlns:p14="http://schemas.microsoft.com/office/powerpoint/2010/main" val="7336145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OBSERVATIONS </a:t>
            </a:r>
            <a:endParaRPr kumimoji="1" lang="zh-CN" altLang="en-US" dirty="0"/>
          </a:p>
        </p:txBody>
      </p:sp>
      <p:sp>
        <p:nvSpPr>
          <p:cNvPr id="3" name="内容占位符 2"/>
          <p:cNvSpPr>
            <a:spLocks noGrp="1"/>
          </p:cNvSpPr>
          <p:nvPr>
            <p:ph idx="1"/>
          </p:nvPr>
        </p:nvSpPr>
        <p:spPr>
          <a:xfrm>
            <a:off x="1154955" y="2603500"/>
            <a:ext cx="8761412" cy="4254500"/>
          </a:xfrm>
        </p:spPr>
        <p:txBody>
          <a:bodyPr>
            <a:normAutofit/>
          </a:bodyPr>
          <a:lstStyle/>
          <a:p>
            <a:r>
              <a:rPr lang="en-US" altLang="zh-CN" dirty="0"/>
              <a:t>The group-by was performed on a table with 335 million rows consisting of four INTEGER columns: </a:t>
            </a:r>
            <a:endParaRPr lang="en-US" altLang="zh-CN" dirty="0" smtClean="0"/>
          </a:p>
          <a:p>
            <a:endParaRPr lang="en-US" altLang="zh-CN" dirty="0"/>
          </a:p>
          <a:p>
            <a:endParaRPr lang="en-US" altLang="zh-CN" dirty="0" smtClean="0"/>
          </a:p>
          <a:p>
            <a:endParaRPr lang="en-US" altLang="zh-CN" dirty="0"/>
          </a:p>
          <a:p>
            <a:endParaRPr lang="en-US" altLang="zh-CN" dirty="0"/>
          </a:p>
          <a:p>
            <a:r>
              <a:rPr lang="en-US" altLang="zh-CN" dirty="0"/>
              <a:t>To analyze the performance as a function of the number of groups, we use the following query that uses the MOD parameter to limit the number of groups output: </a:t>
            </a:r>
          </a:p>
          <a:p>
            <a:endParaRPr lang="en-US" altLang="zh-CN" dirty="0"/>
          </a:p>
          <a:p>
            <a:endParaRPr lang="en-US" altLang="zh-CN" dirty="0"/>
          </a:p>
        </p:txBody>
      </p:sp>
      <p:pic>
        <p:nvPicPr>
          <p:cNvPr id="4" name="图片 3"/>
          <p:cNvPicPr>
            <a:picLocks noChangeAspect="1"/>
          </p:cNvPicPr>
          <p:nvPr/>
        </p:nvPicPr>
        <p:blipFill>
          <a:blip r:embed="rId2"/>
          <a:stretch>
            <a:fillRect/>
          </a:stretch>
        </p:blipFill>
        <p:spPr>
          <a:xfrm>
            <a:off x="1154954" y="3264972"/>
            <a:ext cx="2740152" cy="1624974"/>
          </a:xfrm>
          <a:prstGeom prst="rect">
            <a:avLst/>
          </a:prstGeom>
        </p:spPr>
      </p:pic>
      <p:pic>
        <p:nvPicPr>
          <p:cNvPr id="5" name="图片 4"/>
          <p:cNvPicPr>
            <a:picLocks noChangeAspect="1"/>
          </p:cNvPicPr>
          <p:nvPr/>
        </p:nvPicPr>
        <p:blipFill>
          <a:blip r:embed="rId3"/>
          <a:stretch>
            <a:fillRect/>
          </a:stretch>
        </p:blipFill>
        <p:spPr>
          <a:xfrm>
            <a:off x="6304595" y="5736332"/>
            <a:ext cx="3611772" cy="1121668"/>
          </a:xfrm>
          <a:prstGeom prst="rect">
            <a:avLst/>
          </a:prstGeom>
        </p:spPr>
      </p:pic>
    </p:spTree>
    <p:extLst>
      <p:ext uri="{BB962C8B-B14F-4D97-AF65-F5344CB8AC3E}">
        <p14:creationId xmlns:p14="http://schemas.microsoft.com/office/powerpoint/2010/main" val="3643380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OBSERVATIONS </a:t>
            </a:r>
            <a:endParaRPr kumimoji="1" lang="zh-CN" altLang="en-US" dirty="0"/>
          </a:p>
        </p:txBody>
      </p:sp>
      <p:sp>
        <p:nvSpPr>
          <p:cNvPr id="3" name="内容占位符 2"/>
          <p:cNvSpPr>
            <a:spLocks noGrp="1"/>
          </p:cNvSpPr>
          <p:nvPr>
            <p:ph idx="1"/>
          </p:nvPr>
        </p:nvSpPr>
        <p:spPr>
          <a:xfrm>
            <a:off x="1154955" y="2603500"/>
            <a:ext cx="8761412" cy="4254500"/>
          </a:xfrm>
        </p:spPr>
        <p:txBody>
          <a:bodyPr>
            <a:normAutofit/>
          </a:bodyPr>
          <a:lstStyle/>
          <a:p>
            <a:r>
              <a:rPr lang="en-US" altLang="zh-CN" dirty="0"/>
              <a:t>Region I: Contention</a:t>
            </a:r>
            <a:r>
              <a:rPr lang="en-US" altLang="zh-CN" dirty="0" smtClean="0"/>
              <a:t>.</a:t>
            </a:r>
          </a:p>
          <a:p>
            <a:r>
              <a:rPr lang="en-US" altLang="zh-CN" dirty="0"/>
              <a:t>Region II: L2 &amp; Spiky Performance. </a:t>
            </a:r>
          </a:p>
          <a:p>
            <a:r>
              <a:rPr lang="en-US" altLang="zh-CN" dirty="0"/>
              <a:t>Region III: Hash Table &gt; L2 </a:t>
            </a:r>
          </a:p>
          <a:p>
            <a:r>
              <a:rPr lang="en-US" altLang="zh-CN" dirty="0"/>
              <a:t>Region IV. We are not sure what happens in region IV. </a:t>
            </a:r>
          </a:p>
          <a:p>
            <a:r>
              <a:rPr lang="en-US" altLang="zh-CN" dirty="0"/>
              <a:t>Region V: TLB issues. </a:t>
            </a:r>
          </a:p>
          <a:p>
            <a:endParaRPr lang="en-US" altLang="zh-CN" dirty="0"/>
          </a:p>
          <a:p>
            <a:endParaRPr lang="en-US" altLang="zh-CN" dirty="0"/>
          </a:p>
        </p:txBody>
      </p:sp>
      <p:pic>
        <p:nvPicPr>
          <p:cNvPr id="6" name="图片 5"/>
          <p:cNvPicPr>
            <a:picLocks noChangeAspect="1"/>
          </p:cNvPicPr>
          <p:nvPr/>
        </p:nvPicPr>
        <p:blipFill>
          <a:blip r:embed="rId2"/>
          <a:stretch>
            <a:fillRect/>
          </a:stretch>
        </p:blipFill>
        <p:spPr>
          <a:xfrm>
            <a:off x="7940928" y="2363190"/>
            <a:ext cx="4251072" cy="4494810"/>
          </a:xfrm>
          <a:prstGeom prst="rect">
            <a:avLst/>
          </a:prstGeom>
        </p:spPr>
      </p:pic>
    </p:spTree>
    <p:extLst>
      <p:ext uri="{BB962C8B-B14F-4D97-AF65-F5344CB8AC3E}">
        <p14:creationId xmlns:p14="http://schemas.microsoft.com/office/powerpoint/2010/main" val="12859084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CONFIGURATION PARAMETERS </a:t>
            </a:r>
            <a:endParaRPr kumimoji="1" lang="zh-CN" altLang="en-US" dirty="0"/>
          </a:p>
        </p:txBody>
      </p:sp>
      <p:sp>
        <p:nvSpPr>
          <p:cNvPr id="3" name="内容占位符 2"/>
          <p:cNvSpPr>
            <a:spLocks noGrp="1"/>
          </p:cNvSpPr>
          <p:nvPr>
            <p:ph idx="1"/>
          </p:nvPr>
        </p:nvSpPr>
        <p:spPr>
          <a:xfrm>
            <a:off x="1154955" y="2603500"/>
            <a:ext cx="8761412" cy="4254500"/>
          </a:xfrm>
        </p:spPr>
        <p:txBody>
          <a:bodyPr>
            <a:normAutofit/>
          </a:bodyPr>
          <a:lstStyle/>
          <a:p>
            <a:endParaRPr lang="en-US" altLang="zh-CN" dirty="0"/>
          </a:p>
        </p:txBody>
      </p:sp>
      <p:pic>
        <p:nvPicPr>
          <p:cNvPr id="4" name="图片 3"/>
          <p:cNvPicPr>
            <a:picLocks noChangeAspect="1"/>
          </p:cNvPicPr>
          <p:nvPr/>
        </p:nvPicPr>
        <p:blipFill>
          <a:blip r:embed="rId2"/>
          <a:stretch>
            <a:fillRect/>
          </a:stretch>
        </p:blipFill>
        <p:spPr>
          <a:xfrm>
            <a:off x="7520220" y="2410690"/>
            <a:ext cx="4671779" cy="4447309"/>
          </a:xfrm>
          <a:prstGeom prst="rect">
            <a:avLst/>
          </a:prstGeom>
        </p:spPr>
      </p:pic>
      <p:pic>
        <p:nvPicPr>
          <p:cNvPr id="5" name="图片 4"/>
          <p:cNvPicPr>
            <a:picLocks noChangeAspect="1"/>
          </p:cNvPicPr>
          <p:nvPr/>
        </p:nvPicPr>
        <p:blipFill>
          <a:blip r:embed="rId3"/>
          <a:stretch>
            <a:fillRect/>
          </a:stretch>
        </p:blipFill>
        <p:spPr>
          <a:xfrm>
            <a:off x="2927225" y="2507095"/>
            <a:ext cx="4592995" cy="4350904"/>
          </a:xfrm>
          <a:prstGeom prst="rect">
            <a:avLst/>
          </a:prstGeom>
        </p:spPr>
      </p:pic>
    </p:spTree>
    <p:extLst>
      <p:ext uri="{BB962C8B-B14F-4D97-AF65-F5344CB8AC3E}">
        <p14:creationId xmlns:p14="http://schemas.microsoft.com/office/powerpoint/2010/main" val="1174767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CONFIGURATION PARAMETERS </a:t>
            </a:r>
            <a:endParaRPr kumimoji="1" lang="zh-CN" altLang="en-US" dirty="0"/>
          </a:p>
        </p:txBody>
      </p:sp>
      <p:sp>
        <p:nvSpPr>
          <p:cNvPr id="3" name="内容占位符 2"/>
          <p:cNvSpPr>
            <a:spLocks noGrp="1"/>
          </p:cNvSpPr>
          <p:nvPr>
            <p:ph idx="1"/>
          </p:nvPr>
        </p:nvSpPr>
        <p:spPr>
          <a:xfrm>
            <a:off x="1154955" y="2603500"/>
            <a:ext cx="8761412" cy="4254500"/>
          </a:xfrm>
        </p:spPr>
        <p:txBody>
          <a:bodyPr>
            <a:normAutofit/>
          </a:bodyPr>
          <a:lstStyle/>
          <a:p>
            <a:endParaRPr lang="en-US" altLang="zh-CN" dirty="0"/>
          </a:p>
        </p:txBody>
      </p:sp>
      <p:pic>
        <p:nvPicPr>
          <p:cNvPr id="7" name="图片 6"/>
          <p:cNvPicPr>
            <a:picLocks noChangeAspect="1"/>
          </p:cNvPicPr>
          <p:nvPr/>
        </p:nvPicPr>
        <p:blipFill>
          <a:blip r:embed="rId2"/>
          <a:stretch>
            <a:fillRect/>
          </a:stretch>
        </p:blipFill>
        <p:spPr>
          <a:xfrm>
            <a:off x="7362700" y="2267302"/>
            <a:ext cx="4829299" cy="4590698"/>
          </a:xfrm>
          <a:prstGeom prst="rect">
            <a:avLst/>
          </a:prstGeom>
        </p:spPr>
      </p:pic>
    </p:spTree>
    <p:extLst>
      <p:ext uri="{BB962C8B-B14F-4D97-AF65-F5344CB8AC3E}">
        <p14:creationId xmlns:p14="http://schemas.microsoft.com/office/powerpoint/2010/main" val="20596602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ALGORITHMIC APPROACHES </a:t>
            </a:r>
            <a:br>
              <a:rPr lang="en-US" altLang="zh-CN" dirty="0"/>
            </a:br>
            <a:r>
              <a:rPr lang="en-US" altLang="zh-CN" dirty="0"/>
              <a:t>Hash table placement </a:t>
            </a:r>
            <a:endParaRPr kumimoji="1" lang="zh-CN" altLang="en-US" dirty="0"/>
          </a:p>
        </p:txBody>
      </p:sp>
      <p:sp>
        <p:nvSpPr>
          <p:cNvPr id="3" name="内容占位符 2"/>
          <p:cNvSpPr>
            <a:spLocks noGrp="1"/>
          </p:cNvSpPr>
          <p:nvPr>
            <p:ph idx="1"/>
          </p:nvPr>
        </p:nvSpPr>
        <p:spPr>
          <a:xfrm>
            <a:off x="1154955" y="2603500"/>
            <a:ext cx="6423735" cy="4254500"/>
          </a:xfrm>
        </p:spPr>
        <p:txBody>
          <a:bodyPr>
            <a:normAutofit/>
          </a:bodyPr>
          <a:lstStyle/>
          <a:p>
            <a:r>
              <a:rPr lang="en-US" altLang="zh-CN" dirty="0"/>
              <a:t>In order to reduce contention on the atomic when the group-by contains few groups, we introduce multiple hash tables into which the groups are inserted during the scan. </a:t>
            </a:r>
            <a:endParaRPr lang="en-US" altLang="zh-CN" dirty="0"/>
          </a:p>
          <a:p>
            <a:r>
              <a:rPr lang="en-US" altLang="zh-CN" dirty="0"/>
              <a:t>Before calling the Finalizer kernel, the partial aggregates from the different hash tables are aggregated and inserted into a final global hash table. </a:t>
            </a:r>
            <a:endParaRPr lang="en-US" altLang="zh-CN" dirty="0"/>
          </a:p>
          <a:p>
            <a:endParaRPr lang="en-US" altLang="zh-CN" dirty="0"/>
          </a:p>
        </p:txBody>
      </p:sp>
      <p:pic>
        <p:nvPicPr>
          <p:cNvPr id="4" name="图片 3"/>
          <p:cNvPicPr>
            <a:picLocks noChangeAspect="1"/>
          </p:cNvPicPr>
          <p:nvPr/>
        </p:nvPicPr>
        <p:blipFill>
          <a:blip r:embed="rId2"/>
          <a:stretch>
            <a:fillRect/>
          </a:stretch>
        </p:blipFill>
        <p:spPr>
          <a:xfrm>
            <a:off x="7578690" y="2327564"/>
            <a:ext cx="4613310" cy="4530436"/>
          </a:xfrm>
          <a:prstGeom prst="rect">
            <a:avLst/>
          </a:prstGeom>
        </p:spPr>
      </p:pic>
    </p:spTree>
    <p:extLst>
      <p:ext uri="{BB962C8B-B14F-4D97-AF65-F5344CB8AC3E}">
        <p14:creationId xmlns:p14="http://schemas.microsoft.com/office/powerpoint/2010/main" val="1191908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ALGORITHMIC APPROACHES </a:t>
            </a:r>
            <a:br>
              <a:rPr lang="en-US" altLang="zh-CN" dirty="0"/>
            </a:br>
            <a:r>
              <a:rPr lang="en-US" altLang="zh-CN" dirty="0"/>
              <a:t>Hash table placement </a:t>
            </a:r>
            <a:endParaRPr kumimoji="1" lang="zh-CN" altLang="en-US" dirty="0"/>
          </a:p>
        </p:txBody>
      </p:sp>
      <p:sp>
        <p:nvSpPr>
          <p:cNvPr id="3" name="内容占位符 2"/>
          <p:cNvSpPr>
            <a:spLocks noGrp="1"/>
          </p:cNvSpPr>
          <p:nvPr>
            <p:ph idx="1"/>
          </p:nvPr>
        </p:nvSpPr>
        <p:spPr>
          <a:xfrm>
            <a:off x="1154955" y="2603500"/>
            <a:ext cx="6423735" cy="4254500"/>
          </a:xfrm>
        </p:spPr>
        <p:txBody>
          <a:bodyPr>
            <a:normAutofit/>
          </a:bodyPr>
          <a:lstStyle/>
          <a:p>
            <a:r>
              <a:rPr lang="en-US" altLang="zh-CN" dirty="0" smtClean="0"/>
              <a:t>Two placement strategy</a:t>
            </a:r>
          </a:p>
          <a:p>
            <a:r>
              <a:rPr lang="en-US" altLang="zh-CN" dirty="0"/>
              <a:t>In the first strategy, we place the hash </a:t>
            </a:r>
            <a:r>
              <a:rPr lang="en-US" altLang="zh-CN" dirty="0" smtClean="0"/>
              <a:t>tables </a:t>
            </a:r>
            <a:r>
              <a:rPr lang="en-US" altLang="zh-CN" dirty="0"/>
              <a:t>into processor-specific shared memories. </a:t>
            </a:r>
            <a:endParaRPr lang="en-US" altLang="zh-CN" dirty="0"/>
          </a:p>
          <a:p>
            <a:r>
              <a:rPr lang="en-US" altLang="zh-CN" dirty="0"/>
              <a:t>Each of these hash tables is only shared by the threads running in a </a:t>
            </a:r>
            <a:r>
              <a:rPr lang="en-US" altLang="zh-CN" dirty="0" smtClean="0"/>
              <a:t>particular </a:t>
            </a:r>
            <a:r>
              <a:rPr lang="en-US" altLang="zh-CN" dirty="0"/>
              <a:t>thread block on a processor. The advantage is two- fold: By distributing the inserts/updates over multiple hash tables, we reduce the contention on the atomic updates. </a:t>
            </a:r>
            <a:r>
              <a:rPr lang="en-US" altLang="zh-CN" dirty="0" smtClean="0"/>
              <a:t>Additionally</a:t>
            </a:r>
            <a:r>
              <a:rPr lang="en-US" altLang="zh-CN" dirty="0"/>
              <a:t>, shared memories are co-located with the </a:t>
            </a:r>
            <a:r>
              <a:rPr lang="en-US" altLang="zh-CN" dirty="0" smtClean="0"/>
              <a:t>processors </a:t>
            </a:r>
            <a:r>
              <a:rPr lang="en-US" altLang="zh-CN" dirty="0"/>
              <a:t>and are faster than the shared L2 cache. </a:t>
            </a:r>
            <a:endParaRPr lang="en-US" altLang="zh-CN" dirty="0"/>
          </a:p>
          <a:p>
            <a:endParaRPr lang="en-US" altLang="zh-CN" dirty="0"/>
          </a:p>
        </p:txBody>
      </p:sp>
      <p:pic>
        <p:nvPicPr>
          <p:cNvPr id="4" name="图片 3"/>
          <p:cNvPicPr>
            <a:picLocks noChangeAspect="1"/>
          </p:cNvPicPr>
          <p:nvPr/>
        </p:nvPicPr>
        <p:blipFill>
          <a:blip r:embed="rId2"/>
          <a:stretch>
            <a:fillRect/>
          </a:stretch>
        </p:blipFill>
        <p:spPr>
          <a:xfrm>
            <a:off x="7578690" y="2327564"/>
            <a:ext cx="4613310" cy="4530436"/>
          </a:xfrm>
          <a:prstGeom prst="rect">
            <a:avLst/>
          </a:prstGeom>
        </p:spPr>
      </p:pic>
    </p:spTree>
    <p:extLst>
      <p:ext uri="{BB962C8B-B14F-4D97-AF65-F5344CB8AC3E}">
        <p14:creationId xmlns:p14="http://schemas.microsoft.com/office/powerpoint/2010/main" val="14987364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ALGORITHMIC APPROACHES </a:t>
            </a:r>
            <a:br>
              <a:rPr lang="en-US" altLang="zh-CN" dirty="0"/>
            </a:br>
            <a:r>
              <a:rPr lang="en-US" altLang="zh-CN" dirty="0"/>
              <a:t>Hash table placement </a:t>
            </a:r>
            <a:endParaRPr kumimoji="1" lang="zh-CN" altLang="en-US" dirty="0"/>
          </a:p>
        </p:txBody>
      </p:sp>
      <p:sp>
        <p:nvSpPr>
          <p:cNvPr id="3" name="内容占位符 2"/>
          <p:cNvSpPr>
            <a:spLocks noGrp="1"/>
          </p:cNvSpPr>
          <p:nvPr>
            <p:ph idx="1"/>
          </p:nvPr>
        </p:nvSpPr>
        <p:spPr>
          <a:xfrm>
            <a:off x="1154955" y="2603500"/>
            <a:ext cx="6423735" cy="4254500"/>
          </a:xfrm>
        </p:spPr>
        <p:txBody>
          <a:bodyPr>
            <a:normAutofit/>
          </a:bodyPr>
          <a:lstStyle/>
          <a:p>
            <a:r>
              <a:rPr lang="en-US" altLang="zh-CN" dirty="0" smtClean="0"/>
              <a:t>Two placement strategy</a:t>
            </a:r>
          </a:p>
          <a:p>
            <a:r>
              <a:rPr lang="en-US" altLang="zh-CN" dirty="0"/>
              <a:t>In the second placement strategy, we provide a private hash table to each worker thread, such that no sharing occurs. </a:t>
            </a:r>
            <a:endParaRPr lang="en-US" altLang="zh-CN" dirty="0" smtClean="0"/>
          </a:p>
          <a:p>
            <a:r>
              <a:rPr lang="en-US" altLang="zh-CN" dirty="0" smtClean="0"/>
              <a:t>Since </a:t>
            </a:r>
            <a:r>
              <a:rPr lang="en-US" altLang="zh-CN" dirty="0"/>
              <a:t>there are many threads on each processor, the hash table cannot be placed into shared memory for capacity reasons. Instead, we place the hash tables in device memory. </a:t>
            </a:r>
            <a:endParaRPr lang="en-US" altLang="zh-CN" dirty="0"/>
          </a:p>
        </p:txBody>
      </p:sp>
      <p:pic>
        <p:nvPicPr>
          <p:cNvPr id="4" name="图片 3"/>
          <p:cNvPicPr>
            <a:picLocks noChangeAspect="1"/>
          </p:cNvPicPr>
          <p:nvPr/>
        </p:nvPicPr>
        <p:blipFill>
          <a:blip r:embed="rId2"/>
          <a:stretch>
            <a:fillRect/>
          </a:stretch>
        </p:blipFill>
        <p:spPr>
          <a:xfrm>
            <a:off x="7578690" y="2327564"/>
            <a:ext cx="4613310" cy="4530436"/>
          </a:xfrm>
          <a:prstGeom prst="rect">
            <a:avLst/>
          </a:prstGeom>
        </p:spPr>
      </p:pic>
    </p:spTree>
    <p:extLst>
      <p:ext uri="{BB962C8B-B14F-4D97-AF65-F5344CB8AC3E}">
        <p14:creationId xmlns:p14="http://schemas.microsoft.com/office/powerpoint/2010/main" val="7758134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ALGORITHMIC APPROACHES </a:t>
            </a:r>
            <a:br>
              <a:rPr lang="en-US" altLang="zh-CN" dirty="0"/>
            </a:br>
            <a:r>
              <a:rPr lang="en-US" altLang="zh-CN" dirty="0"/>
              <a:t>Sort vs. Hash-based Group-By </a:t>
            </a:r>
            <a:endParaRPr kumimoji="1" lang="zh-CN" altLang="en-US" dirty="0"/>
          </a:p>
        </p:txBody>
      </p:sp>
      <p:sp>
        <p:nvSpPr>
          <p:cNvPr id="3" name="内容占位符 2"/>
          <p:cNvSpPr>
            <a:spLocks noGrp="1"/>
          </p:cNvSpPr>
          <p:nvPr>
            <p:ph idx="1"/>
          </p:nvPr>
        </p:nvSpPr>
        <p:spPr>
          <a:xfrm>
            <a:off x="1154955" y="2603500"/>
            <a:ext cx="6561557" cy="4254500"/>
          </a:xfrm>
        </p:spPr>
        <p:txBody>
          <a:bodyPr>
            <a:normAutofit/>
          </a:bodyPr>
          <a:lstStyle/>
          <a:p>
            <a:r>
              <a:rPr lang="en-US" altLang="zh-CN" dirty="0"/>
              <a:t>Instead of hashing, grouping can also be implemented using sorting </a:t>
            </a:r>
            <a:endParaRPr lang="en-US" altLang="zh-CN" dirty="0"/>
          </a:p>
          <a:p>
            <a:endParaRPr lang="en-US" altLang="zh-CN" dirty="0"/>
          </a:p>
        </p:txBody>
      </p:sp>
      <p:pic>
        <p:nvPicPr>
          <p:cNvPr id="5" name="图片 4"/>
          <p:cNvPicPr>
            <a:picLocks noChangeAspect="1"/>
          </p:cNvPicPr>
          <p:nvPr/>
        </p:nvPicPr>
        <p:blipFill>
          <a:blip r:embed="rId2"/>
          <a:stretch>
            <a:fillRect/>
          </a:stretch>
        </p:blipFill>
        <p:spPr>
          <a:xfrm>
            <a:off x="7716512" y="2446316"/>
            <a:ext cx="4475488" cy="4411683"/>
          </a:xfrm>
          <a:prstGeom prst="rect">
            <a:avLst/>
          </a:prstGeom>
        </p:spPr>
      </p:pic>
    </p:spTree>
    <p:extLst>
      <p:ext uri="{BB962C8B-B14F-4D97-AF65-F5344CB8AC3E}">
        <p14:creationId xmlns:p14="http://schemas.microsoft.com/office/powerpoint/2010/main" val="121616004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CONCLUSION</a:t>
            </a:r>
            <a:endParaRPr kumimoji="1" lang="zh-CN" altLang="en-US" dirty="0"/>
          </a:p>
        </p:txBody>
      </p:sp>
      <p:sp>
        <p:nvSpPr>
          <p:cNvPr id="3" name="内容占位符 2"/>
          <p:cNvSpPr>
            <a:spLocks noGrp="1"/>
          </p:cNvSpPr>
          <p:nvPr>
            <p:ph idx="1"/>
          </p:nvPr>
        </p:nvSpPr>
        <p:spPr>
          <a:xfrm>
            <a:off x="1154955" y="2603500"/>
            <a:ext cx="8761412" cy="4254500"/>
          </a:xfrm>
        </p:spPr>
        <p:txBody>
          <a:bodyPr>
            <a:normAutofit/>
          </a:bodyPr>
          <a:lstStyle/>
          <a:p>
            <a:endParaRPr lang="en-US" altLang="zh-CN" dirty="0"/>
          </a:p>
        </p:txBody>
      </p:sp>
    </p:spTree>
    <p:extLst>
      <p:ext uri="{BB962C8B-B14F-4D97-AF65-F5344CB8AC3E}">
        <p14:creationId xmlns:p14="http://schemas.microsoft.com/office/powerpoint/2010/main" val="188295146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THX</a:t>
            </a:r>
            <a:endParaRPr kumimoji="1" lang="zh-CN" altLang="en-US" dirty="0"/>
          </a:p>
        </p:txBody>
      </p:sp>
      <p:sp>
        <p:nvSpPr>
          <p:cNvPr id="3" name="内容占位符 2"/>
          <p:cNvSpPr>
            <a:spLocks noGrp="1"/>
          </p:cNvSpPr>
          <p:nvPr>
            <p:ph idx="1"/>
          </p:nvPr>
        </p:nvSpPr>
        <p:spPr>
          <a:xfrm>
            <a:off x="1154955" y="2603500"/>
            <a:ext cx="8761412" cy="4254500"/>
          </a:xfrm>
        </p:spPr>
        <p:txBody>
          <a:bodyPr>
            <a:normAutofit/>
          </a:bodyPr>
          <a:lstStyle/>
          <a:p>
            <a:endParaRPr lang="en-US" altLang="zh-CN" dirty="0"/>
          </a:p>
        </p:txBody>
      </p:sp>
    </p:spTree>
    <p:extLst>
      <p:ext uri="{BB962C8B-B14F-4D97-AF65-F5344CB8AC3E}">
        <p14:creationId xmlns:p14="http://schemas.microsoft.com/office/powerpoint/2010/main" val="14786419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INTRODUCTION </a:t>
            </a:r>
            <a:endParaRPr kumimoji="1" lang="zh-CN" altLang="en-US" dirty="0"/>
          </a:p>
        </p:txBody>
      </p:sp>
      <p:sp>
        <p:nvSpPr>
          <p:cNvPr id="3" name="内容占位符 2"/>
          <p:cNvSpPr>
            <a:spLocks noGrp="1"/>
          </p:cNvSpPr>
          <p:nvPr>
            <p:ph idx="1"/>
          </p:nvPr>
        </p:nvSpPr>
        <p:spPr>
          <a:xfrm>
            <a:off x="1154954" y="2603500"/>
            <a:ext cx="8825659" cy="4254500"/>
          </a:xfrm>
        </p:spPr>
        <p:txBody>
          <a:bodyPr/>
          <a:lstStyle/>
          <a:p>
            <a:r>
              <a:rPr lang="en-US" altLang="zh-CN" dirty="0"/>
              <a:t>As is true for traditional CPU-based database processing, the best implementation and parameter settings for GPU processing depend upon </a:t>
            </a:r>
            <a:endParaRPr lang="en-US" altLang="zh-CN" dirty="0" smtClean="0"/>
          </a:p>
          <a:p>
            <a:pPr lvl="1"/>
            <a:r>
              <a:rPr lang="en-US" altLang="zh-CN" dirty="0" smtClean="0"/>
              <a:t>(</a:t>
            </a:r>
            <a:r>
              <a:rPr lang="en-US" altLang="zh-CN" dirty="0"/>
              <a:t>a) the given SQL </a:t>
            </a:r>
            <a:r>
              <a:rPr lang="en-US" altLang="zh-CN" dirty="0" smtClean="0"/>
              <a:t>query</a:t>
            </a:r>
            <a:endParaRPr lang="en-US" altLang="zh-CN" dirty="0"/>
          </a:p>
          <a:p>
            <a:pPr lvl="1"/>
            <a:r>
              <a:rPr lang="en-US" altLang="zh-CN" dirty="0" smtClean="0"/>
              <a:t>(b</a:t>
            </a:r>
            <a:r>
              <a:rPr lang="en-US" altLang="zh-CN" dirty="0"/>
              <a:t>) the data distribution (such as cardinality and skew</a:t>
            </a:r>
            <a:r>
              <a:rPr lang="en-US" altLang="zh-CN" dirty="0" smtClean="0"/>
              <a:t>)</a:t>
            </a:r>
          </a:p>
          <a:p>
            <a:pPr lvl="1"/>
            <a:r>
              <a:rPr lang="en-US" altLang="zh-CN" dirty="0" smtClean="0"/>
              <a:t>(c</a:t>
            </a:r>
            <a:r>
              <a:rPr lang="en-US" altLang="zh-CN" dirty="0"/>
              <a:t>) the hardware it is run on. </a:t>
            </a:r>
            <a:endParaRPr lang="en-US" altLang="zh-CN" dirty="0" smtClean="0"/>
          </a:p>
          <a:p>
            <a:r>
              <a:rPr lang="en-US" altLang="zh-CN" dirty="0" smtClean="0"/>
              <a:t>But </a:t>
            </a:r>
            <a:r>
              <a:rPr lang="en-US" altLang="zh-CN" dirty="0"/>
              <a:t>o</a:t>
            </a:r>
            <a:r>
              <a:rPr lang="en-US" altLang="zh-CN" dirty="0" smtClean="0"/>
              <a:t>ften </a:t>
            </a:r>
            <a:r>
              <a:rPr lang="en-US" altLang="zh-CN" dirty="0"/>
              <a:t>entirely new </a:t>
            </a:r>
            <a:r>
              <a:rPr lang="en-US" altLang="zh-CN" dirty="0" smtClean="0"/>
              <a:t>approaches </a:t>
            </a:r>
            <a:r>
              <a:rPr lang="en-US" altLang="zh-CN" dirty="0"/>
              <a:t>and algorithms are necessary to adequately exploit the massive parallelism GPUs offer. </a:t>
            </a:r>
          </a:p>
          <a:p>
            <a:pPr lvl="1"/>
            <a:r>
              <a:rPr lang="en-US" altLang="zh-CN" dirty="0"/>
              <a:t>S</a:t>
            </a:r>
            <a:r>
              <a:rPr lang="en-US" altLang="zh-CN" dirty="0" smtClean="0"/>
              <a:t>uch </a:t>
            </a:r>
            <a:r>
              <a:rPr lang="en-US" altLang="zh-CN" dirty="0"/>
              <a:t>as exploiting different types of memory on the device (global memory and local scratchpad memory) versus the CPU’s memory, and the division of work among processor clusters and threads </a:t>
            </a:r>
          </a:p>
          <a:p>
            <a:r>
              <a:rPr lang="en-US" altLang="zh-CN" dirty="0"/>
              <a:t>To make matters worse, there are also more performance parameters, such as the size of the kernel grid and the trade-off between the number of threads and the resulting share of resources each thread will get. </a:t>
            </a:r>
          </a:p>
        </p:txBody>
      </p:sp>
    </p:spTree>
    <p:extLst>
      <p:ext uri="{BB962C8B-B14F-4D97-AF65-F5344CB8AC3E}">
        <p14:creationId xmlns:p14="http://schemas.microsoft.com/office/powerpoint/2010/main" val="21245852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INTRODUCTION </a:t>
            </a:r>
            <a:endParaRPr kumimoji="1" lang="zh-CN" altLang="en-US" dirty="0"/>
          </a:p>
        </p:txBody>
      </p:sp>
      <p:sp>
        <p:nvSpPr>
          <p:cNvPr id="3" name="内容占位符 2"/>
          <p:cNvSpPr>
            <a:spLocks noGrp="1"/>
          </p:cNvSpPr>
          <p:nvPr>
            <p:ph idx="1"/>
          </p:nvPr>
        </p:nvSpPr>
        <p:spPr/>
        <p:txBody>
          <a:bodyPr/>
          <a:lstStyle/>
          <a:p>
            <a:r>
              <a:rPr lang="en-US" altLang="zh-CN" dirty="0"/>
              <a:t>Our study provides </a:t>
            </a:r>
            <a:endParaRPr lang="en-US" altLang="zh-CN" dirty="0" smtClean="0"/>
          </a:p>
          <a:p>
            <a:pPr lvl="1"/>
            <a:r>
              <a:rPr lang="en-US" altLang="zh-CN" dirty="0" smtClean="0"/>
              <a:t>(</a:t>
            </a:r>
            <a:r>
              <a:rPr lang="en-US" altLang="zh-CN" dirty="0"/>
              <a:t>1) a detailed performance analysis of </a:t>
            </a:r>
            <a:r>
              <a:rPr lang="en-US" altLang="zh-CN" dirty="0" smtClean="0"/>
              <a:t>grouping </a:t>
            </a:r>
            <a:r>
              <a:rPr lang="en-US" altLang="zh-CN" dirty="0"/>
              <a:t>and aggregation on the GPU as the number of groups in the result </a:t>
            </a:r>
            <a:r>
              <a:rPr lang="en-US" altLang="zh-CN" dirty="0" smtClean="0"/>
              <a:t>varies</a:t>
            </a:r>
            <a:endParaRPr lang="en-US" altLang="zh-CN" dirty="0"/>
          </a:p>
          <a:p>
            <a:pPr lvl="1"/>
            <a:r>
              <a:rPr lang="en-US" altLang="zh-CN" dirty="0" smtClean="0"/>
              <a:t>(2</a:t>
            </a:r>
            <a:r>
              <a:rPr lang="en-US" altLang="zh-CN" dirty="0"/>
              <a:t>) an analysis of the truncation effects of hash functions commonly used in hash-based </a:t>
            </a:r>
            <a:r>
              <a:rPr lang="en-US" altLang="zh-CN" dirty="0" smtClean="0"/>
              <a:t>grouping</a:t>
            </a:r>
            <a:endParaRPr lang="en-US" altLang="zh-CN" dirty="0"/>
          </a:p>
          <a:p>
            <a:pPr lvl="1"/>
            <a:r>
              <a:rPr lang="en-US" altLang="zh-CN" dirty="0" smtClean="0"/>
              <a:t>(3</a:t>
            </a:r>
            <a:r>
              <a:rPr lang="en-US" altLang="zh-CN" dirty="0"/>
              <a:t>) a simple parametric model for a wide range of </a:t>
            </a:r>
            <a:r>
              <a:rPr lang="en-US" altLang="zh-CN" dirty="0" smtClean="0"/>
              <a:t>workloads </a:t>
            </a:r>
            <a:r>
              <a:rPr lang="en-US" altLang="zh-CN" dirty="0"/>
              <a:t>with a heuristic optimizer to automatically pick the best implementation and performance parameters at </a:t>
            </a:r>
            <a:r>
              <a:rPr lang="en-US" altLang="zh-CN" dirty="0" smtClean="0"/>
              <a:t>execution time</a:t>
            </a:r>
            <a:endParaRPr lang="en-US" altLang="zh-CN" dirty="0"/>
          </a:p>
        </p:txBody>
      </p:sp>
    </p:spTree>
    <p:extLst>
      <p:ext uri="{BB962C8B-B14F-4D97-AF65-F5344CB8AC3E}">
        <p14:creationId xmlns:p14="http://schemas.microsoft.com/office/powerpoint/2010/main" val="16757731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GPU GROUPING AGGREGATION </a:t>
            </a:r>
            <a:br>
              <a:rPr lang="en-US" altLang="zh-CN" dirty="0"/>
            </a:br>
            <a:r>
              <a:rPr lang="en-US" altLang="zh-CN" dirty="0"/>
              <a:t>System Setup </a:t>
            </a:r>
            <a:endParaRPr kumimoji="1" lang="zh-CN" altLang="en-US" dirty="0"/>
          </a:p>
        </p:txBody>
      </p:sp>
      <p:sp>
        <p:nvSpPr>
          <p:cNvPr id="3" name="内容占位符 2"/>
          <p:cNvSpPr>
            <a:spLocks noGrp="1"/>
          </p:cNvSpPr>
          <p:nvPr>
            <p:ph idx="1"/>
          </p:nvPr>
        </p:nvSpPr>
        <p:spPr>
          <a:xfrm>
            <a:off x="1154954" y="2603500"/>
            <a:ext cx="3753901" cy="3416300"/>
          </a:xfrm>
        </p:spPr>
        <p:txBody>
          <a:bodyPr/>
          <a:lstStyle/>
          <a:p>
            <a:r>
              <a:rPr lang="en-US" altLang="zh-CN" dirty="0"/>
              <a:t>Data transfers from the SSDs into the host memory and into the GPU have to be overlapped for maximum efficiency. This is achieved by first splitting the rows to be scanned into </a:t>
            </a:r>
            <a:r>
              <a:rPr lang="en-US" altLang="zh-CN" b="1" u="sng" dirty="0"/>
              <a:t>strides</a:t>
            </a:r>
            <a:r>
              <a:rPr lang="en-US" altLang="zh-CN" dirty="0"/>
              <a:t> with a fixed number of rows. </a:t>
            </a:r>
            <a:endParaRPr lang="en-US" altLang="zh-CN" dirty="0" smtClean="0"/>
          </a:p>
          <a:p>
            <a:pPr lvl="1"/>
            <a:r>
              <a:rPr lang="en-US" altLang="zh-CN" dirty="0"/>
              <a:t>A stride of an INTEGER column usually amounts to ≈ 32MB. </a:t>
            </a:r>
          </a:p>
        </p:txBody>
      </p:sp>
      <p:pic>
        <p:nvPicPr>
          <p:cNvPr id="4" name="图片 3"/>
          <p:cNvPicPr>
            <a:picLocks noChangeAspect="1"/>
          </p:cNvPicPr>
          <p:nvPr/>
        </p:nvPicPr>
        <p:blipFill>
          <a:blip r:embed="rId2"/>
          <a:stretch>
            <a:fillRect/>
          </a:stretch>
        </p:blipFill>
        <p:spPr>
          <a:xfrm>
            <a:off x="4908855" y="2411587"/>
            <a:ext cx="7283145" cy="4446413"/>
          </a:xfrm>
          <a:prstGeom prst="rect">
            <a:avLst/>
          </a:prstGeom>
        </p:spPr>
      </p:pic>
    </p:spTree>
    <p:extLst>
      <p:ext uri="{BB962C8B-B14F-4D97-AF65-F5344CB8AC3E}">
        <p14:creationId xmlns:p14="http://schemas.microsoft.com/office/powerpoint/2010/main" val="10886570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GPU GROUPING AGGREGATION </a:t>
            </a:r>
            <a:br>
              <a:rPr lang="en-US" altLang="zh-CN" dirty="0"/>
            </a:br>
            <a:r>
              <a:rPr lang="en-US" altLang="zh-CN" dirty="0"/>
              <a:t>System Setup </a:t>
            </a:r>
            <a:endParaRPr kumimoji="1" lang="zh-CN" altLang="en-US" dirty="0"/>
          </a:p>
        </p:txBody>
      </p:sp>
      <p:sp>
        <p:nvSpPr>
          <p:cNvPr id="3" name="内容占位符 2"/>
          <p:cNvSpPr>
            <a:spLocks noGrp="1"/>
          </p:cNvSpPr>
          <p:nvPr>
            <p:ph idx="1"/>
          </p:nvPr>
        </p:nvSpPr>
        <p:spPr>
          <a:xfrm>
            <a:off x="1154954" y="2603500"/>
            <a:ext cx="3753901" cy="4254500"/>
          </a:xfrm>
        </p:spPr>
        <p:txBody>
          <a:bodyPr>
            <a:noAutofit/>
          </a:bodyPr>
          <a:lstStyle/>
          <a:p>
            <a:r>
              <a:rPr lang="en-US" altLang="zh-CN" sz="1550" dirty="0"/>
              <a:t>In a first stage, the columns of the next stride are read from the SDDs into pinned buffers in the host memory, one buffer per </a:t>
            </a:r>
            <a:r>
              <a:rPr lang="en-US" altLang="zh-CN" sz="1550" dirty="0" smtClean="0"/>
              <a:t>column</a:t>
            </a:r>
            <a:r>
              <a:rPr lang="en-US" altLang="zh-CN" sz="1550" dirty="0"/>
              <a:t>. </a:t>
            </a:r>
            <a:endParaRPr lang="en-US" altLang="zh-CN" sz="1550" dirty="0" smtClean="0"/>
          </a:p>
          <a:p>
            <a:r>
              <a:rPr lang="en-US" altLang="zh-CN" sz="1550" dirty="0" smtClean="0"/>
              <a:t>The </a:t>
            </a:r>
            <a:r>
              <a:rPr lang="en-US" altLang="zh-CN" sz="1550" dirty="0"/>
              <a:t>current stride that was read in the previous step is available in a second set of column buffers. </a:t>
            </a:r>
          </a:p>
          <a:p>
            <a:r>
              <a:rPr lang="en-US" altLang="zh-CN" sz="1550" dirty="0"/>
              <a:t>Since all </a:t>
            </a:r>
            <a:r>
              <a:rPr lang="en-US" altLang="zh-CN" sz="1550" dirty="0" smtClean="0"/>
              <a:t>column </a:t>
            </a:r>
            <a:r>
              <a:rPr lang="en-US" altLang="zh-CN" sz="1550" dirty="0"/>
              <a:t>buffers are backed by pinned memory, they are directly accessible from the GPU in the second stage via zero-copy access (available via Universal Virtual Addressing (UVA) in NVIDIA </a:t>
            </a:r>
            <a:r>
              <a:rPr lang="en-US" altLang="zh-CN" sz="1550" dirty="0" smtClean="0"/>
              <a:t>GPUs) </a:t>
            </a:r>
            <a:r>
              <a:rPr lang="en-US" altLang="zh-CN" sz="1550" dirty="0"/>
              <a:t>as shown in Figure </a:t>
            </a:r>
            <a:r>
              <a:rPr lang="en-US" altLang="zh-CN" sz="1550" dirty="0" smtClean="0"/>
              <a:t>1</a:t>
            </a:r>
            <a:endParaRPr lang="en-US" altLang="zh-CN" sz="1550" dirty="0"/>
          </a:p>
        </p:txBody>
      </p:sp>
      <p:pic>
        <p:nvPicPr>
          <p:cNvPr id="4" name="图片 3"/>
          <p:cNvPicPr>
            <a:picLocks noChangeAspect="1"/>
          </p:cNvPicPr>
          <p:nvPr/>
        </p:nvPicPr>
        <p:blipFill>
          <a:blip r:embed="rId2"/>
          <a:stretch>
            <a:fillRect/>
          </a:stretch>
        </p:blipFill>
        <p:spPr>
          <a:xfrm>
            <a:off x="4908855" y="2411587"/>
            <a:ext cx="7283145" cy="4446413"/>
          </a:xfrm>
          <a:prstGeom prst="rect">
            <a:avLst/>
          </a:prstGeom>
        </p:spPr>
      </p:pic>
    </p:spTree>
    <p:extLst>
      <p:ext uri="{BB962C8B-B14F-4D97-AF65-F5344CB8AC3E}">
        <p14:creationId xmlns:p14="http://schemas.microsoft.com/office/powerpoint/2010/main" val="16879812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GPU GROUPING AGGREGATION </a:t>
            </a:r>
            <a:br>
              <a:rPr lang="en-US" altLang="zh-CN" dirty="0"/>
            </a:br>
            <a:r>
              <a:rPr lang="en-US" altLang="zh-CN" dirty="0"/>
              <a:t>System Setup </a:t>
            </a:r>
            <a:endParaRPr kumimoji="1" lang="zh-CN" altLang="en-US" dirty="0"/>
          </a:p>
        </p:txBody>
      </p:sp>
      <p:sp>
        <p:nvSpPr>
          <p:cNvPr id="3" name="内容占位符 2"/>
          <p:cNvSpPr>
            <a:spLocks noGrp="1"/>
          </p:cNvSpPr>
          <p:nvPr>
            <p:ph idx="1"/>
          </p:nvPr>
        </p:nvSpPr>
        <p:spPr>
          <a:xfrm>
            <a:off x="1154954" y="2603500"/>
            <a:ext cx="3753901" cy="3416300"/>
          </a:xfrm>
        </p:spPr>
        <p:txBody>
          <a:bodyPr/>
          <a:lstStyle/>
          <a:p>
            <a:r>
              <a:rPr lang="en-US" altLang="zh-CN" dirty="0" smtClean="0"/>
              <a:t>3</a:t>
            </a:r>
            <a:r>
              <a:rPr lang="zh-CN" altLang="en-US" dirty="0" smtClean="0"/>
              <a:t> </a:t>
            </a:r>
            <a:r>
              <a:rPr lang="en-US" altLang="zh-CN" dirty="0" smtClean="0"/>
              <a:t>step</a:t>
            </a:r>
            <a:r>
              <a:rPr lang="zh-CN" altLang="en-US" dirty="0" smtClean="0"/>
              <a:t> </a:t>
            </a:r>
            <a:r>
              <a:rPr lang="en-US" altLang="zh-CN" dirty="0" smtClean="0"/>
              <a:t>approach:</a:t>
            </a:r>
          </a:p>
          <a:p>
            <a:pPr lvl="1"/>
            <a:r>
              <a:rPr lang="en-US" altLang="zh-CN" dirty="0"/>
              <a:t>(1) SSD to host </a:t>
            </a:r>
            <a:r>
              <a:rPr lang="en-US" altLang="zh-CN" dirty="0" smtClean="0"/>
              <a:t>memory</a:t>
            </a:r>
            <a:endParaRPr lang="en-US" altLang="zh-CN" dirty="0"/>
          </a:p>
          <a:p>
            <a:pPr lvl="1"/>
            <a:r>
              <a:rPr lang="en-US" altLang="zh-CN" dirty="0" smtClean="0"/>
              <a:t>(2</a:t>
            </a:r>
            <a:r>
              <a:rPr lang="en-US" altLang="zh-CN" dirty="0"/>
              <a:t>) explicit host to device memory </a:t>
            </a:r>
            <a:r>
              <a:rPr lang="en-US" altLang="zh-CN" dirty="0" smtClean="0"/>
              <a:t>copy</a:t>
            </a:r>
            <a:endParaRPr lang="en-US" altLang="zh-CN" dirty="0"/>
          </a:p>
          <a:p>
            <a:pPr lvl="1"/>
            <a:r>
              <a:rPr lang="en-US" altLang="zh-CN" dirty="0" smtClean="0"/>
              <a:t>(3</a:t>
            </a:r>
            <a:r>
              <a:rPr lang="en-US" altLang="zh-CN" dirty="0"/>
              <a:t>) column scan out of device memory. </a:t>
            </a:r>
          </a:p>
          <a:p>
            <a:endParaRPr lang="en-US" altLang="zh-CN" dirty="0" smtClean="0"/>
          </a:p>
          <a:p>
            <a:endParaRPr lang="en-US" altLang="zh-CN" dirty="0"/>
          </a:p>
        </p:txBody>
      </p:sp>
      <p:pic>
        <p:nvPicPr>
          <p:cNvPr id="4" name="图片 3"/>
          <p:cNvPicPr>
            <a:picLocks noChangeAspect="1"/>
          </p:cNvPicPr>
          <p:nvPr/>
        </p:nvPicPr>
        <p:blipFill>
          <a:blip r:embed="rId2"/>
          <a:stretch>
            <a:fillRect/>
          </a:stretch>
        </p:blipFill>
        <p:spPr>
          <a:xfrm>
            <a:off x="4908855" y="2411587"/>
            <a:ext cx="7283145" cy="4446413"/>
          </a:xfrm>
          <a:prstGeom prst="rect">
            <a:avLst/>
          </a:prstGeom>
        </p:spPr>
      </p:pic>
    </p:spTree>
    <p:extLst>
      <p:ext uri="{BB962C8B-B14F-4D97-AF65-F5344CB8AC3E}">
        <p14:creationId xmlns:p14="http://schemas.microsoft.com/office/powerpoint/2010/main" val="19197081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GPU GROUPING AGGREGATION </a:t>
            </a:r>
            <a:br>
              <a:rPr lang="en-US" altLang="zh-CN" dirty="0"/>
            </a:br>
            <a:r>
              <a:rPr lang="en-US" altLang="zh-CN" dirty="0"/>
              <a:t>Group-By Implementation </a:t>
            </a:r>
            <a:endParaRPr kumimoji="1" lang="zh-CN" altLang="en-US" dirty="0"/>
          </a:p>
        </p:txBody>
      </p:sp>
      <p:sp>
        <p:nvSpPr>
          <p:cNvPr id="3" name="内容占位符 2"/>
          <p:cNvSpPr>
            <a:spLocks noGrp="1"/>
          </p:cNvSpPr>
          <p:nvPr>
            <p:ph idx="1"/>
          </p:nvPr>
        </p:nvSpPr>
        <p:spPr/>
        <p:txBody>
          <a:bodyPr/>
          <a:lstStyle/>
          <a:p>
            <a:r>
              <a:rPr lang="en-US" altLang="zh-CN" dirty="0"/>
              <a:t>a high-level overview of the implementation of the group-by operator. </a:t>
            </a:r>
            <a:endParaRPr lang="en-US" altLang="zh-CN" dirty="0" smtClean="0"/>
          </a:p>
          <a:p>
            <a:endParaRPr lang="en-US" altLang="zh-CN" dirty="0"/>
          </a:p>
          <a:p>
            <a:endParaRPr lang="en-US" altLang="zh-CN" dirty="0" smtClean="0"/>
          </a:p>
          <a:p>
            <a:endParaRPr lang="en-US" altLang="zh-CN" dirty="0"/>
          </a:p>
          <a:p>
            <a:endParaRPr lang="en-US" altLang="zh-CN" dirty="0" smtClean="0"/>
          </a:p>
          <a:p>
            <a:r>
              <a:rPr lang="en-US" altLang="zh-CN" dirty="0"/>
              <a:t>This query calculates the average discount offered to </a:t>
            </a:r>
            <a:r>
              <a:rPr lang="en-US" altLang="zh-CN" dirty="0" smtClean="0"/>
              <a:t>customers </a:t>
            </a:r>
            <a:r>
              <a:rPr lang="en-US" altLang="zh-CN" dirty="0"/>
              <a:t>grouped by zip code. Here, we assume that zip is an INTEGER while the other three columns are of type REAL </a:t>
            </a:r>
          </a:p>
          <a:p>
            <a:endParaRPr lang="en-US" altLang="zh-CN" dirty="0"/>
          </a:p>
          <a:p>
            <a:endParaRPr kumimoji="1" lang="zh-CN" altLang="en-US" dirty="0"/>
          </a:p>
        </p:txBody>
      </p:sp>
      <p:pic>
        <p:nvPicPr>
          <p:cNvPr id="4" name="图片 3"/>
          <p:cNvPicPr>
            <a:picLocks noChangeAspect="1"/>
          </p:cNvPicPr>
          <p:nvPr/>
        </p:nvPicPr>
        <p:blipFill>
          <a:blip r:embed="rId2"/>
          <a:stretch>
            <a:fillRect/>
          </a:stretch>
        </p:blipFill>
        <p:spPr>
          <a:xfrm>
            <a:off x="1154954" y="2991509"/>
            <a:ext cx="8610600" cy="1587500"/>
          </a:xfrm>
          <a:prstGeom prst="rect">
            <a:avLst/>
          </a:prstGeom>
        </p:spPr>
      </p:pic>
    </p:spTree>
    <p:extLst>
      <p:ext uri="{BB962C8B-B14F-4D97-AF65-F5344CB8AC3E}">
        <p14:creationId xmlns:p14="http://schemas.microsoft.com/office/powerpoint/2010/main" val="4717821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GPU GROUPING AGGREGATION </a:t>
            </a:r>
            <a:br>
              <a:rPr lang="en-US" altLang="zh-CN" dirty="0"/>
            </a:br>
            <a:r>
              <a:rPr lang="en-US" altLang="zh-CN" dirty="0"/>
              <a:t>Group-By Implementation </a:t>
            </a:r>
            <a:endParaRPr kumimoji="1" lang="zh-CN" altLang="en-US" dirty="0"/>
          </a:p>
        </p:txBody>
      </p:sp>
      <p:sp>
        <p:nvSpPr>
          <p:cNvPr id="3" name="内容占位符 2"/>
          <p:cNvSpPr>
            <a:spLocks noGrp="1"/>
          </p:cNvSpPr>
          <p:nvPr>
            <p:ph idx="1"/>
          </p:nvPr>
        </p:nvSpPr>
        <p:spPr>
          <a:xfrm>
            <a:off x="1154954" y="2603500"/>
            <a:ext cx="8825659" cy="4254500"/>
          </a:xfrm>
        </p:spPr>
        <p:txBody>
          <a:bodyPr>
            <a:normAutofit/>
          </a:bodyPr>
          <a:lstStyle/>
          <a:p>
            <a:r>
              <a:rPr lang="en-US" altLang="zh-CN" dirty="0"/>
              <a:t>a high-level overview of the implementation of the group-by operator. </a:t>
            </a:r>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smtClean="0"/>
          </a:p>
          <a:p>
            <a:endParaRPr lang="en-US" altLang="zh-CN" dirty="0" smtClean="0"/>
          </a:p>
          <a:p>
            <a:r>
              <a:rPr lang="en-US" altLang="zh-CN" dirty="0"/>
              <a:t>expr is the argument expression in the AVG aggregate </a:t>
            </a:r>
            <a:endParaRPr lang="en-US" altLang="zh-CN" dirty="0" smtClean="0"/>
          </a:p>
          <a:p>
            <a:endParaRPr lang="en-US" altLang="zh-CN" dirty="0"/>
          </a:p>
        </p:txBody>
      </p:sp>
      <p:pic>
        <p:nvPicPr>
          <p:cNvPr id="5" name="图片 4"/>
          <p:cNvPicPr>
            <a:picLocks noChangeAspect="1"/>
          </p:cNvPicPr>
          <p:nvPr/>
        </p:nvPicPr>
        <p:blipFill>
          <a:blip r:embed="rId2"/>
          <a:stretch>
            <a:fillRect/>
          </a:stretch>
        </p:blipFill>
        <p:spPr>
          <a:xfrm>
            <a:off x="1154954" y="2975098"/>
            <a:ext cx="8369056" cy="2504696"/>
          </a:xfrm>
          <a:prstGeom prst="rect">
            <a:avLst/>
          </a:prstGeom>
        </p:spPr>
      </p:pic>
    </p:spTree>
    <p:extLst>
      <p:ext uri="{BB962C8B-B14F-4D97-AF65-F5344CB8AC3E}">
        <p14:creationId xmlns:p14="http://schemas.microsoft.com/office/powerpoint/2010/main" val="95681717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F10001029">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TF10001029" id="{ED3996BA-162B-43C7-B0E2-A5CA4E649741}" vid="{187088E4-27D7-4455-856F-4A44258D82E2}"/>
    </a:ext>
  </a:extLst>
</a:theme>
</file>

<file path=docProps/app.xml><?xml version="1.0" encoding="utf-8"?>
<Properties xmlns="http://schemas.openxmlformats.org/officeDocument/2006/extended-properties" xmlns:vt="http://schemas.openxmlformats.org/officeDocument/2006/docPropsVTypes">
  <Template>离子会议室</Template>
  <TotalTime>478</TotalTime>
  <Words>1571</Words>
  <Application>Microsoft Macintosh PowerPoint</Application>
  <PresentationFormat>宽屏</PresentationFormat>
  <Paragraphs>124</Paragraphs>
  <Slides>29</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29</vt:i4>
      </vt:variant>
    </vt:vector>
  </HeadingPairs>
  <TitlesOfParts>
    <vt:vector size="34" baseType="lpstr">
      <vt:lpstr>Century Gothic</vt:lpstr>
      <vt:lpstr>Wingdings 3</vt:lpstr>
      <vt:lpstr>宋体</vt:lpstr>
      <vt:lpstr>Arial</vt:lpstr>
      <vt:lpstr>TF10001029</vt:lpstr>
      <vt:lpstr>Optimizing GPU-accelerated Group-By and Aggregation </vt:lpstr>
      <vt:lpstr>ABSTRACT </vt:lpstr>
      <vt:lpstr>INTRODUCTION </vt:lpstr>
      <vt:lpstr>INTRODUCTION </vt:lpstr>
      <vt:lpstr>GPU GROUPING AGGREGATION  System Setup </vt:lpstr>
      <vt:lpstr>GPU GROUPING AGGREGATION  System Setup </vt:lpstr>
      <vt:lpstr>GPU GROUPING AGGREGATION  System Setup </vt:lpstr>
      <vt:lpstr>GPU GROUPING AGGREGATION  Group-By Implementation </vt:lpstr>
      <vt:lpstr>GPU GROUPING AGGREGATION  Group-By Implementation </vt:lpstr>
      <vt:lpstr>GPU GROUPING AGGREGATION  Group-By Implementation </vt:lpstr>
      <vt:lpstr>GPU GROUPING AGGREGATION  Group-By Implementation </vt:lpstr>
      <vt:lpstr>GPU GROUPING AGGREGATION  Group-By Implementation </vt:lpstr>
      <vt:lpstr>GPU GROUPING AGGREGATION  Group-By Implementation </vt:lpstr>
      <vt:lpstr>GPU GROUPING AGGREGATION  Group-By Implementation </vt:lpstr>
      <vt:lpstr>GPU GROUPING AGGREGATION  Group-By Implementation </vt:lpstr>
      <vt:lpstr>GPU GROUPING AGGREGATION  Group-By Implementation </vt:lpstr>
      <vt:lpstr>GPU GROUPING AGGREGATION  Group-By Implementation </vt:lpstr>
      <vt:lpstr>GPU GROUPING AGGREGATION  Group-By Implementation </vt:lpstr>
      <vt:lpstr>GPU GROUPING AGGREGATION  Group-By Implementation </vt:lpstr>
      <vt:lpstr>OBSERVATIONS </vt:lpstr>
      <vt:lpstr>OBSERVATIONS </vt:lpstr>
      <vt:lpstr>CONFIGURATION PARAMETERS </vt:lpstr>
      <vt:lpstr>CONFIGURATION PARAMETERS </vt:lpstr>
      <vt:lpstr>ALGORITHMIC APPROACHES  Hash table placement </vt:lpstr>
      <vt:lpstr>ALGORITHMIC APPROACHES  Hash table placement </vt:lpstr>
      <vt:lpstr>ALGORITHMIC APPROACHES  Hash table placement </vt:lpstr>
      <vt:lpstr>ALGORITHMIC APPROACHES  Sort vs. Hash-based Group-By </vt:lpstr>
      <vt:lpstr>CONCLUSION</vt:lpstr>
      <vt:lpstr>THX</vt:lpstr>
    </vt:vector>
  </TitlesOfParts>
  <Company/>
  <LinksUpToDate>false</LinksUpToDate>
  <SharedDoc>false</SharedDoc>
  <HyperlinksChanged>false</HyperlinksChanged>
  <AppVersion>15.0029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Optimizing GPU-accelerated Group-By and Aggregation </dc:title>
  <dc:creator>Thoh Testarossa</dc:creator>
  <cp:lastModifiedBy>Thoh Testarossa</cp:lastModifiedBy>
  <cp:revision>21</cp:revision>
  <dcterms:created xsi:type="dcterms:W3CDTF">2017-04-04T12:12:24Z</dcterms:created>
  <dcterms:modified xsi:type="dcterms:W3CDTF">2017-04-05T06:48:41Z</dcterms:modified>
</cp:coreProperties>
</file>