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3" r:id="rId17"/>
    <p:sldId id="275" r:id="rId18"/>
    <p:sldId id="272" r:id="rId19"/>
    <p:sldId id="277" r:id="rId20"/>
    <p:sldId id="278" r:id="rId21"/>
    <p:sldId id="279" r:id="rId22"/>
    <p:sldId id="280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8E7C2-519D-D74F-B35F-FC9F3044587D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3B42-C420-D041-81AA-A9C769C4E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75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Materialized View Selection: A Survey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Xiang Li</a:t>
            </a:r>
          </a:p>
          <a:p>
            <a:r>
              <a:rPr kumimoji="1" lang="en-US" altLang="zh-CN" dirty="0" err="1" smtClean="0"/>
              <a:t>Informatik</a:t>
            </a:r>
            <a:r>
              <a:rPr kumimoji="1" lang="en-US" altLang="zh-CN" dirty="0" smtClean="0"/>
              <a:t> 5, RWTH Aachen University</a:t>
            </a:r>
          </a:p>
          <a:p>
            <a:r>
              <a:rPr kumimoji="1" lang="en-US" altLang="zh-CN" dirty="0" err="1" smtClean="0"/>
              <a:t>lixiang@dbis.rwth-aachen.de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1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kumimoji="1" lang="en-US" altLang="zh-CN" dirty="0"/>
              <a:t>Classification of View Selection Approaches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Optimization Goals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Final goals: </a:t>
            </a:r>
            <a:r>
              <a:rPr lang="en-US" altLang="zh-CN" b="1" dirty="0"/>
              <a:t>query response </a:t>
            </a:r>
            <a:r>
              <a:rPr lang="en-US" altLang="zh-CN" b="1" dirty="0" smtClean="0"/>
              <a:t>time</a:t>
            </a:r>
          </a:p>
          <a:p>
            <a:pPr lvl="1"/>
            <a:r>
              <a:rPr lang="en-US" altLang="zh-CN" dirty="0" smtClean="0"/>
              <a:t>Too expensive to achieve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ome relevant measures such as </a:t>
            </a:r>
            <a:r>
              <a:rPr lang="en-US" altLang="zh-CN" b="1" u="sng" dirty="0">
                <a:solidFill>
                  <a:srgbClr val="FF0000"/>
                </a:solidFill>
              </a:rPr>
              <a:t>the benefit of a unit storage space 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has been shown that </a:t>
            </a:r>
            <a:r>
              <a:rPr lang="en-US" altLang="zh-CN" b="1" dirty="0">
                <a:solidFill>
                  <a:srgbClr val="00B0F0"/>
                </a:solidFill>
              </a:rPr>
              <a:t>materializing additional views </a:t>
            </a:r>
            <a:r>
              <a:rPr lang="en-US" altLang="zh-CN" dirty="0"/>
              <a:t>may reduce the overall maintenance costs in presence of a set of pre-determined materialized views 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03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kumimoji="1" lang="en-US" altLang="zh-CN" dirty="0"/>
              <a:t>Classification of View Selection Approaches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Optimization Goals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With </a:t>
            </a:r>
            <a:r>
              <a:rPr lang="en-US" altLang="zh-CN" b="1" dirty="0">
                <a:solidFill>
                  <a:srgbClr val="00B0F0"/>
                </a:solidFill>
              </a:rPr>
              <a:t>the costs of extra storage decreasing</a:t>
            </a:r>
            <a:r>
              <a:rPr lang="en-US" altLang="zh-CN" dirty="0"/>
              <a:t> dramatically, the </a:t>
            </a:r>
            <a:r>
              <a:rPr lang="en-US" altLang="zh-CN" b="1" dirty="0">
                <a:solidFill>
                  <a:srgbClr val="00B0F0"/>
                </a:solidFill>
              </a:rPr>
              <a:t>update window, </a:t>
            </a:r>
            <a:r>
              <a:rPr lang="en-US" altLang="zh-CN" dirty="0"/>
              <a:t>however, </a:t>
            </a:r>
            <a:r>
              <a:rPr lang="en-US" altLang="zh-CN" b="1" dirty="0">
                <a:solidFill>
                  <a:srgbClr val="00B0F0"/>
                </a:solidFill>
              </a:rPr>
              <a:t>keeps shrinking.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Therefore, many approaches </a:t>
            </a:r>
            <a:r>
              <a:rPr lang="en-US" altLang="zh-CN" dirty="0" smtClean="0"/>
              <a:t>aim </a:t>
            </a:r>
            <a:r>
              <a:rPr lang="en-US" altLang="zh-CN" dirty="0"/>
              <a:t>at optimizing </a:t>
            </a:r>
            <a:r>
              <a:rPr lang="en-US" altLang="zh-CN" b="1" u="sng" dirty="0">
                <a:solidFill>
                  <a:srgbClr val="FF0000"/>
                </a:solidFill>
              </a:rPr>
              <a:t>maintenance costs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instead of </a:t>
            </a:r>
            <a:r>
              <a:rPr lang="en-US" altLang="zh-CN" b="1" u="sng" dirty="0"/>
              <a:t>query response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is also easy to incorporate both </a:t>
            </a:r>
            <a:r>
              <a:rPr lang="en-US" altLang="zh-CN" b="1" dirty="0">
                <a:solidFill>
                  <a:srgbClr val="00B0F0"/>
                </a:solidFill>
              </a:rPr>
              <a:t>query evaluation costs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00B0F0"/>
                </a:solidFill>
              </a:rPr>
              <a:t>materialized view maintenance costs </a:t>
            </a:r>
            <a:r>
              <a:rPr lang="en-US" altLang="zh-CN" dirty="0"/>
              <a:t>in the goal </a:t>
            </a:r>
            <a:r>
              <a:rPr lang="en-US" altLang="zh-CN" dirty="0" smtClean="0"/>
              <a:t>function.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2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kumimoji="1" lang="en-US" altLang="zh-CN" dirty="0"/>
              <a:t>Classification of View Selection Approaches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Candidate </a:t>
            </a:r>
            <a:r>
              <a:rPr kumimoji="1" lang="en-US" altLang="zh-CN" dirty="0"/>
              <a:t>Views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In general, there are prohibitively many views that can be materialized. </a:t>
            </a:r>
            <a:endParaRPr lang="en-US" altLang="zh-CN" dirty="0" smtClean="0"/>
          </a:p>
          <a:p>
            <a:pPr lvl="1"/>
            <a:r>
              <a:rPr lang="en-US" altLang="zh-CN" dirty="0"/>
              <a:t>Even restricted to possible combinations of selections and group-</a:t>
            </a:r>
            <a:r>
              <a:rPr lang="en-US" altLang="zh-CN" dirty="0" err="1"/>
              <a:t>bys</a:t>
            </a:r>
            <a:r>
              <a:rPr lang="en-US" altLang="zh-CN" dirty="0"/>
              <a:t>, the number of candidate views is already exponential in terms of the size of the queries.</a:t>
            </a:r>
          </a:p>
          <a:p>
            <a:r>
              <a:rPr lang="en-US" altLang="zh-CN" dirty="0"/>
              <a:t>Most of the </a:t>
            </a:r>
            <a:r>
              <a:rPr lang="en-US" altLang="zh-CN" b="1" dirty="0">
                <a:solidFill>
                  <a:srgbClr val="00B0F0"/>
                </a:solidFill>
              </a:rPr>
              <a:t>static view selection </a:t>
            </a:r>
            <a:r>
              <a:rPr lang="en-US" altLang="zh-CN" dirty="0"/>
              <a:t>techniques </a:t>
            </a:r>
            <a:r>
              <a:rPr lang="en-US" altLang="zh-CN" dirty="0" smtClean="0"/>
              <a:t>restrict </a:t>
            </a:r>
            <a:r>
              <a:rPr lang="en-US" altLang="zh-CN" dirty="0"/>
              <a:t>themselves to a given set of candidate views. </a:t>
            </a:r>
            <a:endParaRPr lang="en-US" altLang="zh-CN" dirty="0"/>
          </a:p>
          <a:p>
            <a:pPr lvl="1"/>
            <a:r>
              <a:rPr lang="en-US" altLang="zh-CN" dirty="0"/>
              <a:t>For example, a natural scope is defined by all the aggregation possibilities in the data </a:t>
            </a:r>
            <a:r>
              <a:rPr lang="en-US" altLang="zh-CN" dirty="0" smtClean="0"/>
              <a:t>cube, which </a:t>
            </a:r>
            <a:r>
              <a:rPr lang="en-US" altLang="zh-CN" dirty="0"/>
              <a:t>can be modeled as nodes in a lattice. 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Dynamic view selection </a:t>
            </a:r>
            <a:r>
              <a:rPr lang="en-US" altLang="zh-CN" dirty="0"/>
              <a:t>approaches </a:t>
            </a:r>
            <a:r>
              <a:rPr lang="en-US" altLang="zh-CN" dirty="0" smtClean="0"/>
              <a:t>make </a:t>
            </a:r>
            <a:r>
              <a:rPr lang="en-US" altLang="zh-CN" dirty="0"/>
              <a:t>use of a windowed query history of users as a candidate domain. 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101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kumimoji="1" lang="en-US" altLang="zh-CN" dirty="0"/>
              <a:t>Classification of View Selection Approaches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Candidate </a:t>
            </a:r>
            <a:r>
              <a:rPr kumimoji="1" lang="en-US" altLang="zh-CN" dirty="0"/>
              <a:t>Views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Another type of candidates are the views that are </a:t>
            </a:r>
            <a:r>
              <a:rPr lang="en-US" altLang="zh-CN" b="1" dirty="0">
                <a:solidFill>
                  <a:srgbClr val="FF0000"/>
                </a:solidFill>
              </a:rPr>
              <a:t>common subexpressions or ancestors</a:t>
            </a:r>
            <a:r>
              <a:rPr lang="en-US" altLang="zh-CN" dirty="0"/>
              <a:t> of queries. </a:t>
            </a:r>
            <a:endParaRPr lang="en-US" altLang="zh-CN" dirty="0" smtClean="0"/>
          </a:p>
          <a:p>
            <a:r>
              <a:rPr lang="en-US" altLang="zh-CN" dirty="0" smtClean="0"/>
              <a:t>They </a:t>
            </a:r>
            <a:r>
              <a:rPr lang="en-US" altLang="zh-CN" dirty="0"/>
              <a:t>are </a:t>
            </a:r>
            <a:r>
              <a:rPr lang="en-US" altLang="zh-CN" b="1" dirty="0">
                <a:solidFill>
                  <a:srgbClr val="00B0F0"/>
                </a:solidFill>
              </a:rPr>
              <a:t>not optimal</a:t>
            </a:r>
            <a:r>
              <a:rPr lang="en-US" altLang="zh-CN" dirty="0"/>
              <a:t> for a </a:t>
            </a:r>
            <a:r>
              <a:rPr lang="en-US" altLang="zh-CN" b="1" dirty="0">
                <a:solidFill>
                  <a:srgbClr val="00B0F0"/>
                </a:solidFill>
              </a:rPr>
              <a:t>single query</a:t>
            </a:r>
            <a:r>
              <a:rPr lang="en-US" altLang="zh-CN" dirty="0"/>
              <a:t>, but they can </a:t>
            </a:r>
            <a:r>
              <a:rPr lang="en-US" altLang="zh-CN" b="1" u="sng" dirty="0">
                <a:solidFill>
                  <a:srgbClr val="FF0000"/>
                </a:solidFill>
              </a:rPr>
              <a:t>benefit more than one query</a:t>
            </a:r>
            <a:r>
              <a:rPr lang="en-US" altLang="zh-CN" dirty="0"/>
              <a:t> and hence be a globally optimal choice. </a:t>
            </a:r>
            <a:endParaRPr lang="en-US" altLang="zh-CN" dirty="0" smtClean="0"/>
          </a:p>
          <a:p>
            <a:r>
              <a:rPr lang="en-US" altLang="zh-CN" dirty="0" smtClean="0"/>
              <a:t>Moreover</a:t>
            </a:r>
            <a:r>
              <a:rPr lang="en-US" altLang="zh-CN" dirty="0"/>
              <a:t>, </a:t>
            </a:r>
            <a:r>
              <a:rPr lang="en-US" altLang="zh-CN" b="1" dirty="0"/>
              <a:t>indexes</a:t>
            </a:r>
            <a:r>
              <a:rPr lang="en-US" altLang="zh-CN" dirty="0"/>
              <a:t> can be also deemed as a special type of views.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493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kumimoji="1" lang="en-US" altLang="zh-CN" dirty="0"/>
              <a:t>Classification of View Selection Approaches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 smtClean="0"/>
              <a:t>Interrelationship Modeling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 fontScale="92500"/>
          </a:bodyPr>
          <a:lstStyle/>
          <a:p>
            <a:r>
              <a:rPr lang="en-US" altLang="zh-CN" dirty="0"/>
              <a:t>Selection of one view may render materialization of another view useless, while </a:t>
            </a:r>
            <a:r>
              <a:rPr lang="en-US" altLang="zh-CN" b="1" dirty="0">
                <a:solidFill>
                  <a:srgbClr val="00B0F0"/>
                </a:solidFill>
              </a:rPr>
              <a:t>several views may have overlapping information </a:t>
            </a:r>
            <a:r>
              <a:rPr lang="en-US" altLang="zh-CN" dirty="0"/>
              <a:t>and therefore </a:t>
            </a:r>
            <a:r>
              <a:rPr lang="en-US" altLang="zh-CN" b="1" dirty="0">
                <a:solidFill>
                  <a:srgbClr val="FF0000"/>
                </a:solidFill>
              </a:rPr>
              <a:t>duplications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Dependencies </a:t>
            </a:r>
            <a:r>
              <a:rPr lang="en-US" altLang="zh-CN" b="1" dirty="0">
                <a:solidFill>
                  <a:srgbClr val="FF0000"/>
                </a:solidFill>
              </a:rPr>
              <a:t>between aggregations</a:t>
            </a:r>
            <a:r>
              <a:rPr lang="en-US" altLang="zh-CN" dirty="0"/>
              <a:t> in </a:t>
            </a:r>
            <a:r>
              <a:rPr lang="en-US" altLang="zh-CN" b="1" dirty="0">
                <a:solidFill>
                  <a:srgbClr val="00B0F0"/>
                </a:solidFill>
              </a:rPr>
              <a:t>a data cube </a:t>
            </a:r>
            <a:r>
              <a:rPr lang="en-US" altLang="zh-CN" dirty="0"/>
              <a:t>are modeled using a </a:t>
            </a:r>
            <a:r>
              <a:rPr lang="en-US" altLang="zh-CN" b="1" u="sng" dirty="0"/>
              <a:t>lattice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Analytic </a:t>
            </a:r>
            <a:r>
              <a:rPr lang="en-US" altLang="zh-CN" b="1" dirty="0">
                <a:solidFill>
                  <a:srgbClr val="FF0000"/>
                </a:solidFill>
              </a:rPr>
              <a:t>queries </a:t>
            </a:r>
            <a:r>
              <a:rPr lang="en-US" altLang="zh-CN" dirty="0"/>
              <a:t>involving </a:t>
            </a:r>
            <a:r>
              <a:rPr lang="en-US" altLang="zh-CN" b="1" dirty="0">
                <a:solidFill>
                  <a:srgbClr val="00B0F0"/>
                </a:solidFill>
              </a:rPr>
              <a:t>selection and aggregation </a:t>
            </a:r>
            <a:r>
              <a:rPr lang="en-US" altLang="zh-CN" dirty="0"/>
              <a:t>can be modeled using </a:t>
            </a:r>
            <a:r>
              <a:rPr lang="en-US" altLang="zh-CN" b="1" u="sng" dirty="0"/>
              <a:t>hyperplanes covering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Chunks </a:t>
            </a:r>
            <a:r>
              <a:rPr lang="en-US" altLang="zh-CN" b="1" dirty="0">
                <a:solidFill>
                  <a:srgbClr val="FF0000"/>
                </a:solidFill>
              </a:rPr>
              <a:t>in view selection </a:t>
            </a:r>
            <a:r>
              <a:rPr lang="en-US" altLang="zh-CN" b="1" dirty="0" smtClean="0">
                <a:solidFill>
                  <a:srgbClr val="FF0000"/>
                </a:solidFill>
              </a:rPr>
              <a:t>approaches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b="1" dirty="0">
                <a:solidFill>
                  <a:srgbClr val="00B0F0"/>
                </a:solidFill>
              </a:rPr>
              <a:t>MOLAP</a:t>
            </a:r>
            <a:r>
              <a:rPr lang="en-US" altLang="zh-CN" dirty="0"/>
              <a:t> </a:t>
            </a:r>
            <a:r>
              <a:rPr lang="en-US" altLang="zh-CN" dirty="0" smtClean="0"/>
              <a:t>usually </a:t>
            </a:r>
            <a:r>
              <a:rPr lang="en-US" altLang="zh-CN" dirty="0"/>
              <a:t>have </a:t>
            </a:r>
            <a:r>
              <a:rPr lang="en-US" altLang="zh-CN" b="1" u="sng" dirty="0"/>
              <a:t>more intricate relationships</a:t>
            </a:r>
            <a:r>
              <a:rPr lang="en-US" altLang="zh-CN" dirty="0"/>
              <a:t> such as </a:t>
            </a:r>
            <a:r>
              <a:rPr lang="en-US" altLang="zh-CN" b="1" dirty="0" smtClean="0">
                <a:solidFill>
                  <a:srgbClr val="00B0F0"/>
                </a:solidFill>
              </a:rPr>
              <a:t>part-of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Modern </a:t>
            </a:r>
            <a:r>
              <a:rPr lang="en-US" altLang="zh-CN" b="1" dirty="0">
                <a:solidFill>
                  <a:srgbClr val="FF0000"/>
                </a:solidFill>
              </a:rPr>
              <a:t>tuning tools</a:t>
            </a:r>
            <a:r>
              <a:rPr lang="en-US" altLang="zh-CN" dirty="0"/>
              <a:t> shipped with commercial database management systems rely on </a:t>
            </a:r>
            <a:r>
              <a:rPr lang="en-US" altLang="zh-CN" b="1" dirty="0">
                <a:solidFill>
                  <a:srgbClr val="00B0F0"/>
                </a:solidFill>
              </a:rPr>
              <a:t>query </a:t>
            </a:r>
            <a:r>
              <a:rPr lang="en-US" altLang="zh-CN" b="1" dirty="0" smtClean="0">
                <a:solidFill>
                  <a:srgbClr val="00B0F0"/>
                </a:solidFill>
              </a:rPr>
              <a:t>optimizers</a:t>
            </a:r>
            <a:r>
              <a:rPr lang="en-US" altLang="zh-CN" dirty="0" smtClean="0"/>
              <a:t> </a:t>
            </a:r>
            <a:r>
              <a:rPr lang="en-US" altLang="zh-CN" dirty="0"/>
              <a:t>to </a:t>
            </a:r>
            <a:r>
              <a:rPr lang="en-US" altLang="zh-CN" b="1" u="sng" dirty="0"/>
              <a:t>explore implicit interrelationships between candidate </a:t>
            </a:r>
            <a:r>
              <a:rPr lang="en-US" altLang="zh-CN" b="1" u="sng" dirty="0" smtClean="0"/>
              <a:t>views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67576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Static View Selection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Most of the view selection techniques follow the paradigm of </a:t>
            </a:r>
            <a:r>
              <a:rPr lang="en-US" altLang="zh-CN" b="1" i="1" u="sng" dirty="0"/>
              <a:t>static view </a:t>
            </a:r>
            <a:r>
              <a:rPr lang="en-US" altLang="zh-CN" b="1" i="1" u="sng" dirty="0" smtClean="0"/>
              <a:t>selection</a:t>
            </a:r>
            <a:r>
              <a:rPr lang="en-US" altLang="zh-CN" i="1" dirty="0" smtClean="0"/>
              <a:t>, </a:t>
            </a:r>
            <a:r>
              <a:rPr lang="en-US" altLang="zh-CN" dirty="0"/>
              <a:t>which selects views from a given input candidate view set </a:t>
            </a:r>
            <a:r>
              <a:rPr lang="en-US" altLang="zh-CN" b="1" dirty="0">
                <a:solidFill>
                  <a:srgbClr val="00B0F0"/>
                </a:solidFill>
              </a:rPr>
              <a:t>under storage and/or </a:t>
            </a:r>
            <a:r>
              <a:rPr lang="en-US" altLang="zh-CN" b="1" dirty="0" smtClean="0">
                <a:solidFill>
                  <a:srgbClr val="00B0F0"/>
                </a:solidFill>
              </a:rPr>
              <a:t>maintenance </a:t>
            </a:r>
            <a:r>
              <a:rPr lang="en-US" altLang="zh-CN" b="1" dirty="0">
                <a:solidFill>
                  <a:srgbClr val="00B0F0"/>
                </a:solidFill>
              </a:rPr>
              <a:t>constraints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materialized views, once determined offline, </a:t>
            </a:r>
            <a:r>
              <a:rPr lang="en-US" altLang="zh-CN" b="1" dirty="0">
                <a:solidFill>
                  <a:srgbClr val="FF0000"/>
                </a:solidFill>
              </a:rPr>
              <a:t>will not change over time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line of work is good for cases where the queries are </a:t>
            </a:r>
            <a:r>
              <a:rPr lang="en-US" altLang="zh-CN" dirty="0" smtClean="0"/>
              <a:t>relatively </a:t>
            </a:r>
            <a:r>
              <a:rPr lang="en-US" altLang="zh-CN" dirty="0"/>
              <a:t>fixed or similar.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/>
              <a:t>the query patterns of the users change dramatically, view selection has to be redone.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515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Static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br>
              <a:rPr kumimoji="1" lang="en-US" altLang="zh-CN" dirty="0" smtClean="0"/>
            </a:br>
            <a:r>
              <a:rPr kumimoji="1" lang="en-US" altLang="zh-CN" dirty="0" smtClean="0"/>
              <a:t>Modeling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666999"/>
            <a:ext cx="4453352" cy="4191001"/>
          </a:xfrm>
        </p:spPr>
        <p:txBody>
          <a:bodyPr anchor="t">
            <a:normAutofit lnSpcReduction="10000"/>
          </a:bodyPr>
          <a:lstStyle/>
          <a:p>
            <a:r>
              <a:rPr lang="en-US" altLang="zh-CN" dirty="0" smtClean="0"/>
              <a:t>Lattice shows the interrelationship between </a:t>
            </a:r>
            <a:r>
              <a:rPr lang="en-US" altLang="zh-CN" b="1" dirty="0" smtClean="0">
                <a:solidFill>
                  <a:srgbClr val="FF0000"/>
                </a:solidFill>
              </a:rPr>
              <a:t>aggregation</a:t>
            </a:r>
            <a:r>
              <a:rPr lang="en-US" altLang="zh-CN" dirty="0" smtClean="0"/>
              <a:t> views as a data cube</a:t>
            </a:r>
          </a:p>
          <a:p>
            <a:r>
              <a:rPr lang="en-US" altLang="zh-CN" dirty="0" smtClean="0"/>
              <a:t>A greedy algorithm based on a benefit function which shows if a view is better than all the views in the current chosen set to optimize other views (we call these views “cuboids” here)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implified form: NP-complete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62" y="1911007"/>
            <a:ext cx="6254337" cy="4946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80" y="295104"/>
            <a:ext cx="5727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Static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br>
              <a:rPr kumimoji="1" lang="en-US" altLang="zh-CN" dirty="0" smtClean="0"/>
            </a:br>
            <a:r>
              <a:rPr kumimoji="1" lang="en-US" altLang="zh-CN" dirty="0"/>
              <a:t>Modeling 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framework </a:t>
            </a:r>
            <a:r>
              <a:rPr lang="en-US" altLang="zh-CN" dirty="0" smtClean="0"/>
              <a:t>is extended to </a:t>
            </a:r>
            <a:r>
              <a:rPr lang="en-US" altLang="zh-CN" b="1" dirty="0">
                <a:solidFill>
                  <a:srgbClr val="FF0000"/>
                </a:solidFill>
              </a:rPr>
              <a:t>accommodate index selection </a:t>
            </a:r>
            <a:r>
              <a:rPr lang="en-US" altLang="zh-CN" dirty="0"/>
              <a:t>while the query </a:t>
            </a:r>
            <a:r>
              <a:rPr lang="en-US" altLang="zh-CN" dirty="0" smtClean="0"/>
              <a:t>workload </a:t>
            </a:r>
            <a:r>
              <a:rPr lang="en-US" altLang="zh-CN" dirty="0"/>
              <a:t>is extended to allow </a:t>
            </a:r>
            <a:r>
              <a:rPr lang="en-US" altLang="zh-CN" b="1" dirty="0">
                <a:solidFill>
                  <a:srgbClr val="00B0F0"/>
                </a:solidFill>
              </a:rPr>
              <a:t>both aggregation and selection </a:t>
            </a:r>
            <a:r>
              <a:rPr lang="en-US" altLang="zh-CN" b="1" dirty="0" smtClean="0">
                <a:solidFill>
                  <a:srgbClr val="00B0F0"/>
                </a:solidFill>
              </a:rPr>
              <a:t>(slice)</a:t>
            </a:r>
            <a:endParaRPr lang="en-US" altLang="zh-CN" dirty="0"/>
          </a:p>
          <a:p>
            <a:pPr lvl="1"/>
            <a:r>
              <a:rPr lang="en-US" altLang="zh-CN" dirty="0"/>
              <a:t>A greedy algorithm is employed to choose at each step a physical structure, either a view or an index, to maximize the benefit per unit space. </a:t>
            </a:r>
            <a:endParaRPr lang="en-US" altLang="zh-CN" dirty="0"/>
          </a:p>
          <a:p>
            <a:r>
              <a:rPr lang="en-US" altLang="zh-CN" dirty="0"/>
              <a:t>In the above case when slice queries are considered, the </a:t>
            </a:r>
            <a:r>
              <a:rPr lang="en-US" altLang="zh-CN" b="1" u="sng" dirty="0"/>
              <a:t>lattice is no longer sufficient to express the interrelationship of candidate views</a:t>
            </a:r>
            <a:r>
              <a:rPr lang="en-US" altLang="zh-CN" dirty="0"/>
              <a:t>. A </a:t>
            </a:r>
            <a:r>
              <a:rPr lang="en-US" altLang="zh-CN" b="1" dirty="0">
                <a:solidFill>
                  <a:srgbClr val="FF0000"/>
                </a:solidFill>
              </a:rPr>
              <a:t>bipartite query-view graph</a:t>
            </a:r>
            <a:r>
              <a:rPr lang="en-US" altLang="zh-CN" dirty="0"/>
              <a:t> is used </a:t>
            </a:r>
            <a:r>
              <a:rPr lang="en-US" altLang="zh-CN" dirty="0" smtClean="0"/>
              <a:t>in </a:t>
            </a:r>
            <a:r>
              <a:rPr lang="en-US" altLang="zh-CN" dirty="0"/>
              <a:t>which </a:t>
            </a:r>
            <a:r>
              <a:rPr lang="en-US" altLang="zh-CN" b="1" dirty="0">
                <a:solidFill>
                  <a:srgbClr val="00B0F0"/>
                </a:solidFill>
              </a:rPr>
              <a:t>there are a set of edges between a query and a view</a:t>
            </a:r>
            <a:r>
              <a:rPr lang="en-US" altLang="zh-CN" dirty="0"/>
              <a:t>, each </a:t>
            </a:r>
            <a:r>
              <a:rPr lang="en-US" altLang="zh-CN" b="1" dirty="0">
                <a:solidFill>
                  <a:srgbClr val="00B050"/>
                </a:solidFill>
              </a:rPr>
              <a:t>labeled with the evaluation of the query against the view using a different </a:t>
            </a:r>
            <a:r>
              <a:rPr lang="en-US" altLang="zh-CN" b="1" dirty="0" smtClean="0">
                <a:solidFill>
                  <a:srgbClr val="00B050"/>
                </a:solidFill>
              </a:rPr>
              <a:t>index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Tradeoff </a:t>
            </a:r>
            <a:r>
              <a:rPr lang="en-US" altLang="zh-CN" dirty="0" smtClean="0"/>
              <a:t>of distribution </a:t>
            </a:r>
            <a:r>
              <a:rPr lang="en-US" altLang="zh-CN" dirty="0"/>
              <a:t>of storage space between </a:t>
            </a:r>
            <a:r>
              <a:rPr lang="en-US" altLang="zh-CN" b="1" dirty="0">
                <a:solidFill>
                  <a:srgbClr val="00B0F0"/>
                </a:solidFill>
              </a:rPr>
              <a:t>views </a:t>
            </a:r>
            <a:r>
              <a:rPr lang="en-US" altLang="zh-CN" b="1" dirty="0" smtClean="0">
                <a:solidFill>
                  <a:srgbClr val="00B0F0"/>
                </a:solidFill>
              </a:rPr>
              <a:t>and indices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2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Static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br>
              <a:rPr kumimoji="1" lang="en-US" altLang="zh-CN" dirty="0" smtClean="0"/>
            </a:br>
            <a:r>
              <a:rPr kumimoji="1" lang="en-US" altLang="zh-CN" dirty="0"/>
              <a:t>Modeling 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The interrelationship modeling is further extended to so-called AND-OR view </a:t>
            </a:r>
            <a:r>
              <a:rPr lang="en-US" altLang="zh-CN" dirty="0" smtClean="0"/>
              <a:t>graphs. 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lattice is then a special case called OR view graph, in which each AND-arc consists of only one edge. </a:t>
            </a:r>
            <a:endParaRPr lang="en-US" altLang="zh-CN" dirty="0" smtClean="0"/>
          </a:p>
          <a:p>
            <a:r>
              <a:rPr lang="en-US" altLang="zh-CN" dirty="0" smtClean="0"/>
              <a:t>Maintenance </a:t>
            </a:r>
            <a:r>
              <a:rPr lang="en-US" altLang="zh-CN" dirty="0"/>
              <a:t>costs can be incorporated into the framework either as constraints </a:t>
            </a:r>
            <a:r>
              <a:rPr lang="en-US" altLang="zh-CN" dirty="0" smtClean="0"/>
              <a:t>or </a:t>
            </a:r>
            <a:r>
              <a:rPr lang="en-US" altLang="zh-CN" dirty="0"/>
              <a:t>in the optimization </a:t>
            </a:r>
            <a:r>
              <a:rPr lang="en-US" altLang="zh-CN" dirty="0" smtClean="0"/>
              <a:t>goal.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51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Static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br>
              <a:rPr kumimoji="1" lang="en-US" altLang="zh-CN" dirty="0" smtClean="0"/>
            </a:br>
            <a:r>
              <a:rPr kumimoji="1" lang="en-US" altLang="zh-CN" dirty="0" smtClean="0"/>
              <a:t>Result </a:t>
            </a:r>
            <a:r>
              <a:rPr lang="en-US" altLang="zh-CN" dirty="0"/>
              <a:t>G</a:t>
            </a:r>
            <a:r>
              <a:rPr lang="en-US" altLang="zh-CN" dirty="0" smtClean="0"/>
              <a:t>uarantee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It is shown that the benefit measure of the result of the greedy algorithm is </a:t>
            </a:r>
            <a:r>
              <a:rPr lang="en-US" altLang="zh-CN" b="1" dirty="0">
                <a:solidFill>
                  <a:srgbClr val="FF0000"/>
                </a:solidFill>
              </a:rPr>
              <a:t>at least 63% of the </a:t>
            </a:r>
            <a:r>
              <a:rPr lang="en-US" altLang="zh-CN" b="1" dirty="0" smtClean="0">
                <a:solidFill>
                  <a:srgbClr val="FF0000"/>
                </a:solidFill>
              </a:rPr>
              <a:t>benefit </a:t>
            </a:r>
            <a:r>
              <a:rPr lang="en-US" altLang="zh-CN" dirty="0"/>
              <a:t>of the optimal solution </a:t>
            </a:r>
            <a:r>
              <a:rPr lang="en-US" altLang="zh-CN" b="1" dirty="0">
                <a:solidFill>
                  <a:srgbClr val="00B0F0"/>
                </a:solidFill>
              </a:rPr>
              <a:t>without index </a:t>
            </a:r>
            <a:r>
              <a:rPr lang="en-US" altLang="zh-CN" b="1" dirty="0" smtClean="0">
                <a:solidFill>
                  <a:srgbClr val="00B0F0"/>
                </a:solidFill>
              </a:rPr>
              <a:t>selection</a:t>
            </a:r>
            <a:r>
              <a:rPr lang="en-US" altLang="zh-CN" dirty="0" smtClean="0"/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46%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B0F0"/>
                </a:solidFill>
              </a:rPr>
              <a:t>with index </a:t>
            </a:r>
            <a:r>
              <a:rPr lang="en-US" altLang="zh-CN" b="1" dirty="0" smtClean="0">
                <a:solidFill>
                  <a:srgbClr val="00B0F0"/>
                </a:solidFill>
              </a:rPr>
              <a:t>selection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Interestingly</a:t>
            </a:r>
            <a:r>
              <a:rPr lang="en-US" altLang="zh-CN" dirty="0"/>
              <a:t>, Shukla et al. (1998) show that the </a:t>
            </a:r>
            <a:r>
              <a:rPr lang="en-US" altLang="zh-CN" b="1" dirty="0">
                <a:solidFill>
                  <a:srgbClr val="00B0F0"/>
                </a:solidFill>
              </a:rPr>
              <a:t>Benefit-Per-Unit-Space </a:t>
            </a:r>
            <a:r>
              <a:rPr lang="en-US" altLang="zh-CN" b="1" dirty="0" smtClean="0">
                <a:solidFill>
                  <a:srgbClr val="00B0F0"/>
                </a:solidFill>
              </a:rPr>
              <a:t>(</a:t>
            </a:r>
            <a:r>
              <a:rPr lang="en-US" altLang="zh-CN" b="1" dirty="0">
                <a:solidFill>
                  <a:srgbClr val="00B0F0"/>
                </a:solidFill>
              </a:rPr>
              <a:t>BPUS) greedy strategy</a:t>
            </a:r>
            <a:r>
              <a:rPr lang="en-US" altLang="zh-CN" dirty="0"/>
              <a:t> is </a:t>
            </a:r>
            <a:r>
              <a:rPr lang="en-US" altLang="zh-CN" b="1" u="sng" dirty="0">
                <a:solidFill>
                  <a:srgbClr val="FF0000"/>
                </a:solidFill>
              </a:rPr>
              <a:t>equivalent</a:t>
            </a:r>
            <a:r>
              <a:rPr lang="en-US" altLang="zh-CN" dirty="0"/>
              <a:t> to </a:t>
            </a:r>
            <a:r>
              <a:rPr lang="en-US" altLang="zh-CN" b="1" dirty="0">
                <a:solidFill>
                  <a:srgbClr val="00B0F0"/>
                </a:solidFill>
              </a:rPr>
              <a:t>a simpler heuristic algorithm </a:t>
            </a:r>
            <a:r>
              <a:rPr lang="en-US" altLang="zh-CN" dirty="0"/>
              <a:t>which picks the view with the </a:t>
            </a:r>
            <a:r>
              <a:rPr lang="en-US" altLang="zh-CN" dirty="0" smtClean="0"/>
              <a:t>smallest </a:t>
            </a:r>
            <a:r>
              <a:rPr lang="en-US" altLang="zh-CN" dirty="0"/>
              <a:t>size at each iteration step. Furthermore, the Pick-By-Size (PBS) algorithm is in </a:t>
            </a:r>
            <a:r>
              <a:rPr lang="en-US" altLang="zh-CN" b="1" dirty="0">
                <a:solidFill>
                  <a:srgbClr val="FF0000"/>
                </a:solidFill>
              </a:rPr>
              <a:t>O(</a:t>
            </a:r>
            <a:r>
              <a:rPr lang="en-US" altLang="zh-CN" b="1" dirty="0" err="1">
                <a:solidFill>
                  <a:srgbClr val="FF0000"/>
                </a:solidFill>
              </a:rPr>
              <a:t>nlogn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while </a:t>
            </a:r>
            <a:r>
              <a:rPr lang="en-US" altLang="zh-CN" dirty="0"/>
              <a:t>BPUS is in </a:t>
            </a:r>
            <a:r>
              <a:rPr lang="en-US" altLang="zh-CN" b="1" dirty="0">
                <a:solidFill>
                  <a:srgbClr val="FF0000"/>
                </a:solidFill>
              </a:rPr>
              <a:t>O(kn2)</a:t>
            </a:r>
            <a:r>
              <a:rPr lang="en-US" altLang="zh-CN" dirty="0"/>
              <a:t>, where n is the size of the candidate view set and </a:t>
            </a:r>
            <a:r>
              <a:rPr lang="en-US" altLang="zh-CN" b="1" u="sng" dirty="0">
                <a:solidFill>
                  <a:srgbClr val="FF0000"/>
                </a:solidFill>
              </a:rPr>
              <a:t>k is the number of views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selected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Index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Theoretical Perspectives</a:t>
            </a:r>
          </a:p>
          <a:p>
            <a:r>
              <a:rPr kumimoji="1" lang="en-US" altLang="zh-CN" dirty="0" smtClean="0"/>
              <a:t>A Taxonomy of View Selection Approaches</a:t>
            </a:r>
          </a:p>
          <a:p>
            <a:pPr lvl="1"/>
            <a:r>
              <a:rPr kumimoji="1" lang="en-US" altLang="zh-CN" dirty="0" smtClean="0"/>
              <a:t>Configuration Evolution</a:t>
            </a:r>
          </a:p>
          <a:p>
            <a:pPr lvl="1"/>
            <a:r>
              <a:rPr kumimoji="1" lang="en-US" altLang="zh-CN" dirty="0" smtClean="0"/>
              <a:t>Resource Constrains</a:t>
            </a:r>
          </a:p>
          <a:p>
            <a:pPr lvl="1"/>
            <a:r>
              <a:rPr lang="en-US" altLang="zh-CN" dirty="0"/>
              <a:t>Optimization Goals </a:t>
            </a:r>
          </a:p>
          <a:p>
            <a:pPr lvl="1"/>
            <a:r>
              <a:rPr lang="en-US" altLang="zh-CN" dirty="0"/>
              <a:t>Candidate Views </a:t>
            </a:r>
            <a:endParaRPr kumimoji="1" lang="en-US" altLang="zh-CN" dirty="0" smtClean="0"/>
          </a:p>
          <a:p>
            <a:r>
              <a:rPr kumimoji="1" lang="en-US" altLang="zh-CN" dirty="0" smtClean="0"/>
              <a:t>Static View Selection</a:t>
            </a:r>
          </a:p>
          <a:p>
            <a:r>
              <a:rPr kumimoji="1" lang="en-US" altLang="zh-CN" dirty="0" smtClean="0"/>
              <a:t>Dynamic View Selection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4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Static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br>
              <a:rPr kumimoji="1" lang="en-US" altLang="zh-CN" dirty="0" smtClean="0"/>
            </a:br>
            <a:r>
              <a:rPr lang="en-US" altLang="zh-CN" dirty="0"/>
              <a:t>M</a:t>
            </a:r>
            <a:r>
              <a:rPr lang="en-US" altLang="zh-CN" dirty="0" smtClean="0"/>
              <a:t>ultiple </a:t>
            </a:r>
            <a:r>
              <a:rPr lang="en-US" altLang="zh-CN" dirty="0"/>
              <a:t>Q</a:t>
            </a:r>
            <a:r>
              <a:rPr lang="en-US" altLang="zh-CN" dirty="0" smtClean="0"/>
              <a:t>uery </a:t>
            </a:r>
            <a:r>
              <a:rPr lang="en-US" altLang="zh-CN" dirty="0"/>
              <a:t>O</a:t>
            </a:r>
            <a:r>
              <a:rPr lang="en-US" altLang="zh-CN" dirty="0" smtClean="0"/>
              <a:t>ptimization </a:t>
            </a:r>
            <a:r>
              <a:rPr lang="en-US" altLang="zh-CN" dirty="0"/>
              <a:t>T</a:t>
            </a:r>
            <a:r>
              <a:rPr lang="en-US" altLang="zh-CN" dirty="0" smtClean="0"/>
              <a:t>echniques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To find reusable </a:t>
            </a:r>
            <a:r>
              <a:rPr lang="en-US" altLang="zh-CN" dirty="0"/>
              <a:t>common sub-expressions of </a:t>
            </a:r>
            <a:r>
              <a:rPr lang="en-US" altLang="zh-CN" dirty="0" smtClean="0"/>
              <a:t>queries.</a:t>
            </a:r>
          </a:p>
          <a:p>
            <a:pPr lvl="1"/>
            <a:r>
              <a:rPr lang="en-US" altLang="zh-CN" dirty="0" smtClean="0"/>
              <a:t>It’s </a:t>
            </a:r>
            <a:r>
              <a:rPr lang="en-US" altLang="zh-CN" dirty="0"/>
              <a:t>a state space search problem, where each state is a multi-query graph specifying Select-Join </a:t>
            </a:r>
            <a:r>
              <a:rPr lang="en-US" altLang="zh-CN" dirty="0" smtClean="0"/>
              <a:t>queries.</a:t>
            </a:r>
            <a:endParaRPr lang="en-US" altLang="zh-CN" dirty="0"/>
          </a:p>
          <a:p>
            <a:r>
              <a:rPr lang="en-US" altLang="zh-CN" dirty="0"/>
              <a:t>Though the exhaustive search gives the </a:t>
            </a:r>
            <a:r>
              <a:rPr lang="en-US" altLang="zh-CN" b="1" dirty="0">
                <a:solidFill>
                  <a:srgbClr val="FF0000"/>
                </a:solidFill>
              </a:rPr>
              <a:t>optimal view set regarding both query evaluation and maintenance costs</a:t>
            </a:r>
            <a:r>
              <a:rPr lang="en-US" altLang="zh-CN" dirty="0"/>
              <a:t>, it is </a:t>
            </a:r>
            <a:r>
              <a:rPr lang="en-US" altLang="zh-CN" b="1" u="sng" dirty="0">
                <a:solidFill>
                  <a:srgbClr val="FF0000"/>
                </a:solidFill>
              </a:rPr>
              <a:t>exponential</a:t>
            </a:r>
            <a:r>
              <a:rPr lang="en-US" altLang="zh-CN" dirty="0"/>
              <a:t> and a storage limit is not taken into account.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After that, the </a:t>
            </a:r>
            <a:r>
              <a:rPr lang="en-US" altLang="zh-CN" dirty="0"/>
              <a:t>work is </a:t>
            </a:r>
            <a:r>
              <a:rPr lang="en-US" altLang="zh-CN" dirty="0" smtClean="0"/>
              <a:t>extended to </a:t>
            </a:r>
            <a:r>
              <a:rPr lang="en-US" altLang="zh-CN" dirty="0"/>
              <a:t>incorporate storage limit, and </a:t>
            </a:r>
            <a:r>
              <a:rPr lang="en-US" altLang="zh-CN" dirty="0" smtClean="0"/>
              <a:t>to </a:t>
            </a:r>
            <a:r>
              <a:rPr lang="en-US" altLang="zh-CN" dirty="0"/>
              <a:t>allow for projection in queries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188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Static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br>
              <a:rPr kumimoji="1" lang="en-US" altLang="zh-CN" dirty="0" smtClean="0"/>
            </a:br>
            <a:r>
              <a:rPr lang="en-US" altLang="zh-CN" smtClean="0"/>
              <a:t>Heuristic Approach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A view is worth considering if it corresponds to a user query or it is the least common ancestor (in the lattice) of two worthy views.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often advantageous to group by key attributes instead of non-key attributes in terms of reuse</a:t>
            </a:r>
            <a:r>
              <a:rPr lang="en-US" altLang="zh-CN" dirty="0" smtClean="0"/>
              <a:t>.</a:t>
            </a:r>
          </a:p>
          <a:p>
            <a:r>
              <a:rPr lang="mr-IN" altLang="zh-CN" dirty="0" smtClean="0"/>
              <a:t>…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795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>Static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br>
              <a:rPr kumimoji="1" lang="en-US" altLang="zh-CN" dirty="0" smtClean="0"/>
            </a:br>
            <a:r>
              <a:rPr lang="en-US" altLang="zh-CN" dirty="0" smtClean="0"/>
              <a:t>Integration into query optimizer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 err="1" smtClean="0"/>
              <a:t>AutoAdmin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86" y="2291938"/>
            <a:ext cx="5834413" cy="45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5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Dynamic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br>
              <a:rPr kumimoji="1" lang="en-US" altLang="zh-CN" dirty="0" smtClean="0"/>
            </a:br>
            <a:r>
              <a:rPr kumimoji="1" lang="en-US" altLang="zh-CN" dirty="0" smtClean="0"/>
              <a:t>Why we choose it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 lnSpcReduction="10000"/>
          </a:bodyPr>
          <a:lstStyle/>
          <a:p>
            <a:r>
              <a:rPr lang="en-US" altLang="zh-CN" dirty="0" smtClean="0"/>
              <a:t>Static view selection </a:t>
            </a:r>
            <a:r>
              <a:rPr lang="en-US" altLang="zh-CN" dirty="0"/>
              <a:t>rely on a pre-compiled query workload, and may not perform well for ad hoc queries. 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resource constraints such as space and maintenance time may change over time, while the materialized views are fixed once selected. 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/>
              <a:t>view selection is usually unable to meet both the space bound and the maintenance bound at the same time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For example, if space is sufficiently large, we can materialize transient views, which can be dropped before the update window. 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 </a:t>
            </a:r>
            <a:r>
              <a:rPr lang="en-US" altLang="zh-CN" dirty="0"/>
              <a:t>order to adapt to the evolution in reality, administrating efforts such as monitoring and reconfiguration cannot be avoided.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59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Dynamic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Dynamic View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election/View Caching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Physical caching </a:t>
            </a:r>
            <a:r>
              <a:rPr lang="en-US" altLang="zh-CN" dirty="0"/>
              <a:t>refers to the mechanism employed in operating systems and traditional relational databases, where some physical storage unit such as a page or a tuple is kept in cache. 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Semantic </a:t>
            </a:r>
            <a:r>
              <a:rPr lang="en-US" altLang="zh-CN" b="1" dirty="0">
                <a:solidFill>
                  <a:srgbClr val="00B0F0"/>
                </a:solidFill>
              </a:rPr>
              <a:t>caching </a:t>
            </a:r>
            <a:r>
              <a:rPr lang="en-US" altLang="zh-CN" dirty="0"/>
              <a:t>takes advantage of high level knowledge about the data being cached, and keeps track of the semantic description of the cached </a:t>
            </a:r>
            <a:r>
              <a:rPr lang="en-US" altLang="zh-CN" dirty="0" smtClean="0"/>
              <a:t>data.</a:t>
            </a:r>
            <a:endParaRPr lang="en-US" altLang="zh-CN" dirty="0"/>
          </a:p>
          <a:p>
            <a:r>
              <a:rPr lang="en-US" altLang="zh-CN" dirty="0"/>
              <a:t>In particular</a:t>
            </a:r>
            <a:r>
              <a:rPr lang="en-US" altLang="zh-CN" dirty="0" smtClean="0"/>
              <a:t>,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caching of views or queries is semantic caching</a:t>
            </a:r>
            <a:r>
              <a:rPr lang="en-US" altLang="zh-CN" dirty="0" smtClean="0"/>
              <a:t>, </a:t>
            </a:r>
            <a:r>
              <a:rPr lang="en-US" altLang="zh-CN" dirty="0"/>
              <a:t>since the cache manager knows both the data and their query expressions.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40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Dynamic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Dynamic View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election/View Caching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election </a:t>
            </a:r>
            <a:r>
              <a:rPr lang="en-US" altLang="zh-CN" dirty="0"/>
              <a:t>queries and the cache space </a:t>
            </a:r>
            <a:r>
              <a:rPr lang="en-US" altLang="zh-CN" dirty="0" smtClean="0"/>
              <a:t>can be </a:t>
            </a:r>
            <a:r>
              <a:rPr lang="en-US" altLang="zh-CN" dirty="0"/>
              <a:t>divided into disjoint semantic regions bounded by </a:t>
            </a:r>
            <a:r>
              <a:rPr lang="en-US" altLang="zh-CN" dirty="0" err="1"/>
              <a:t>boolean</a:t>
            </a:r>
            <a:r>
              <a:rPr lang="en-US" altLang="zh-CN" dirty="0"/>
              <a:t> constraints. </a:t>
            </a:r>
            <a:endParaRPr lang="en-US" altLang="zh-CN" dirty="0" smtClean="0"/>
          </a:p>
          <a:p>
            <a:pPr lvl="1"/>
            <a:r>
              <a:rPr lang="en-US" altLang="zh-CN" dirty="0"/>
              <a:t>Thus, a query q with selection Q can be decomposed into two parts: Q ∧ C and Q ∧ ¬C, where </a:t>
            </a:r>
            <a:r>
              <a:rPr lang="en-US" altLang="zh-CN" b="1" dirty="0">
                <a:solidFill>
                  <a:srgbClr val="00B0F0"/>
                </a:solidFill>
              </a:rPr>
              <a:t>C is a </a:t>
            </a:r>
            <a:r>
              <a:rPr lang="en-US" altLang="zh-CN" b="1" dirty="0" err="1">
                <a:solidFill>
                  <a:srgbClr val="00B0F0"/>
                </a:solidFill>
              </a:rPr>
              <a:t>boolean</a:t>
            </a:r>
            <a:r>
              <a:rPr lang="en-US" altLang="zh-CN" b="1" dirty="0">
                <a:solidFill>
                  <a:srgbClr val="00B0F0"/>
                </a:solidFill>
              </a:rPr>
              <a:t> expression for the cache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/>
              <a:t>The missing part is then computed from the base relations, while the in-cache part can be directly fetched. </a:t>
            </a:r>
            <a:endParaRPr lang="en-US" altLang="zh-CN" dirty="0"/>
          </a:p>
          <a:p>
            <a:r>
              <a:rPr lang="en-US" altLang="zh-CN" i="1" dirty="0"/>
              <a:t>Chunk caching </a:t>
            </a:r>
            <a:r>
              <a:rPr lang="en-US" altLang="zh-CN" dirty="0"/>
              <a:t>is a kind of semantic caching specific to chunk based </a:t>
            </a:r>
            <a:r>
              <a:rPr lang="en-US" altLang="zh-CN" dirty="0" smtClean="0"/>
              <a:t>organization. Chunks </a:t>
            </a:r>
            <a:r>
              <a:rPr lang="en-US" altLang="zh-CN" dirty="0"/>
              <a:t>have finer granularity than views or tables and are thus more flexible and may be more efficient in answering overlapping queries mainly involving </a:t>
            </a:r>
            <a:r>
              <a:rPr lang="en-US" altLang="zh-CN" dirty="0" smtClean="0"/>
              <a:t>aggregations.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410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Dynamic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Some famous </a:t>
            </a:r>
            <a:r>
              <a:rPr kumimoji="1" lang="en-US" altLang="zh-CN" dirty="0" err="1" smtClean="0"/>
              <a:t>approachs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WATCHMAN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a cache manager targeted at OLAP. It employs a simple hit-or-miss strategy and relies on temporal locality of queries to gain benefits. </a:t>
            </a:r>
            <a:endParaRPr lang="en-US" altLang="zh-CN" dirty="0" smtClean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DynaMat</a:t>
            </a:r>
            <a:r>
              <a:rPr lang="en-US" altLang="zh-CN" dirty="0"/>
              <a:t> is a more advanced </a:t>
            </a:r>
            <a:r>
              <a:rPr lang="en-US" altLang="zh-CN" dirty="0" smtClean="0"/>
              <a:t>system which </a:t>
            </a:r>
            <a:r>
              <a:rPr lang="en-US" altLang="zh-CN" dirty="0"/>
              <a:t>considers queries using group-</a:t>
            </a:r>
            <a:r>
              <a:rPr lang="en-US" altLang="zh-CN" dirty="0" err="1"/>
              <a:t>bys</a:t>
            </a:r>
            <a:r>
              <a:rPr lang="en-US" altLang="zh-CN" dirty="0"/>
              <a:t> and equality based selections. Each query is represented by a hyperplane in the hypercube of multidimensional data. A cover-or-miss strategy is employed, that is, a cached view can benefit any query computable from it, which is reduced to coverage of hyperplanes. Due to the restricted query type, an R-tree like view index can be built over the cached views to search in the cache to answer queries.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05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Dynamic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View Reusing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Another most significant issue in view caching is the admission and replacement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/>
              <a:t>i.e., how to decide which view is admitted and which view is replaced. </a:t>
            </a:r>
          </a:p>
          <a:p>
            <a:r>
              <a:rPr lang="en-US" altLang="zh-CN" dirty="0"/>
              <a:t>Whenever there is not enough free space for caching a new query, a candidate replacement subset of cached queries is chosen and the benefit of the candidate subset is compared to the benefit of the new query. </a:t>
            </a:r>
            <a:endParaRPr lang="en-US" altLang="zh-CN" dirty="0" smtClean="0"/>
          </a:p>
          <a:p>
            <a:r>
              <a:rPr lang="en-US" altLang="zh-CN" i="1" dirty="0"/>
              <a:t>cost save ratio </a:t>
            </a:r>
            <a:r>
              <a:rPr lang="en-US" altLang="zh-CN" dirty="0"/>
              <a:t>(</a:t>
            </a:r>
            <a:r>
              <a:rPr lang="en-US" altLang="zh-CN" dirty="0" smtClean="0"/>
              <a:t>CSR) measures </a:t>
            </a:r>
            <a:r>
              <a:rPr lang="en-US" altLang="zh-CN" dirty="0"/>
              <a:t>the percentage of total query costs saved due to hits in the cache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0405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Dynamic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View Reusing Strategies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One well known strategy is </a:t>
            </a:r>
            <a:r>
              <a:rPr lang="en-US" altLang="zh-CN" b="1" i="1" dirty="0">
                <a:solidFill>
                  <a:srgbClr val="00B0F0"/>
                </a:solidFill>
              </a:rPr>
              <a:t>Least Recently Used </a:t>
            </a:r>
            <a:r>
              <a:rPr lang="en-US" altLang="zh-CN" b="1" dirty="0">
                <a:solidFill>
                  <a:srgbClr val="00B0F0"/>
                </a:solidFill>
              </a:rPr>
              <a:t>(LRU)</a:t>
            </a:r>
            <a:r>
              <a:rPr lang="en-US" altLang="zh-CN" dirty="0"/>
              <a:t>, which discards the oldest data cached.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strategy is extended to </a:t>
            </a:r>
            <a:r>
              <a:rPr lang="en-US" altLang="zh-CN" b="1" i="1" dirty="0">
                <a:solidFill>
                  <a:srgbClr val="00B0F0"/>
                </a:solidFill>
              </a:rPr>
              <a:t>LRU-K</a:t>
            </a:r>
            <a:r>
              <a:rPr lang="en-US" altLang="zh-CN" i="1" dirty="0"/>
              <a:t> </a:t>
            </a:r>
            <a:r>
              <a:rPr lang="en-US" altLang="zh-CN" dirty="0"/>
              <a:t>to take advantage of recent access patterns. </a:t>
            </a:r>
            <a:endParaRPr lang="en-US" altLang="zh-CN" dirty="0" smtClean="0"/>
          </a:p>
          <a:p>
            <a:r>
              <a:rPr lang="en-US" altLang="zh-CN" b="1" i="1" dirty="0">
                <a:solidFill>
                  <a:srgbClr val="00B0F0"/>
                </a:solidFill>
              </a:rPr>
              <a:t>CLOCK </a:t>
            </a:r>
            <a:r>
              <a:rPr lang="en-US" altLang="zh-CN" b="1" dirty="0" smtClean="0">
                <a:solidFill>
                  <a:srgbClr val="00B0F0"/>
                </a:solidFill>
              </a:rPr>
              <a:t>algorithm</a:t>
            </a:r>
            <a:r>
              <a:rPr lang="en-US" altLang="zh-CN" dirty="0" smtClean="0"/>
              <a:t>: an </a:t>
            </a:r>
            <a:r>
              <a:rPr lang="en-US" altLang="zh-CN" dirty="0"/>
              <a:t>efficient approximation of LRU 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Dynamic </a:t>
            </a:r>
            <a:r>
              <a:rPr kumimoji="1" lang="en-US" altLang="zh-CN" dirty="0"/>
              <a:t>View </a:t>
            </a:r>
            <a:r>
              <a:rPr kumimoji="1" lang="en-US" altLang="zh-CN" dirty="0" smtClean="0"/>
              <a:t>Selection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View Reusing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There are two ways to use the benefit metric and the </a:t>
            </a:r>
            <a:r>
              <a:rPr lang="en-US" altLang="zh-CN" dirty="0" err="1"/>
              <a:t>recency</a:t>
            </a:r>
            <a:r>
              <a:rPr lang="en-US" altLang="zh-CN" dirty="0"/>
              <a:t> metric simultaneously. </a:t>
            </a:r>
            <a:endParaRPr lang="en-US" altLang="zh-CN" dirty="0" smtClean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way is to consider the </a:t>
            </a:r>
            <a:r>
              <a:rPr lang="en-US" altLang="zh-CN" dirty="0" err="1" smtClean="0"/>
              <a:t>recency</a:t>
            </a:r>
            <a:r>
              <a:rPr lang="en-US" altLang="zh-CN" dirty="0" smtClean="0"/>
              <a:t> </a:t>
            </a:r>
            <a:r>
              <a:rPr lang="en-US" altLang="zh-CN" dirty="0"/>
              <a:t>and benefit in parallel: first use LRU to select a candidate set and then use benefit to decide on </a:t>
            </a:r>
            <a:r>
              <a:rPr lang="en-US" altLang="zh-CN" dirty="0" smtClean="0"/>
              <a:t>replacement.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other way is to use an aging strategy to obtain benefit in the recent time window and then use the windowed benefit for both candidate set selection and replacement </a:t>
            </a:r>
            <a:r>
              <a:rPr lang="en-US" altLang="zh-CN" dirty="0" smtClean="0"/>
              <a:t>decision.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873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Theoretical Perspectives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What is View Selection?</a:t>
            </a:r>
          </a:p>
          <a:p>
            <a:pPr lvl="1"/>
            <a:r>
              <a:rPr kumimoji="1" lang="en-US" altLang="zh-CN" dirty="0"/>
              <a:t>A Optimization problem: tuple (S, V, M, Q)</a:t>
            </a:r>
          </a:p>
          <a:p>
            <a:pPr lvl="1"/>
            <a:r>
              <a:rPr kumimoji="1" lang="en-US" altLang="zh-CN" dirty="0"/>
              <a:t>S: </a:t>
            </a:r>
            <a:r>
              <a:rPr lang="en-US" altLang="zh-CN" dirty="0"/>
              <a:t>the schema together with some size estimation model</a:t>
            </a:r>
          </a:p>
          <a:p>
            <a:pPr lvl="1"/>
            <a:r>
              <a:rPr lang="en-US" altLang="zh-CN" dirty="0"/>
              <a:t>V: the set of all the possible views to choose from</a:t>
            </a:r>
          </a:p>
          <a:p>
            <a:pPr lvl="1"/>
            <a:r>
              <a:rPr lang="en-US" altLang="zh-CN" dirty="0"/>
              <a:t>M: a quantity denoting the space available for materializing views</a:t>
            </a:r>
          </a:p>
          <a:p>
            <a:pPr lvl="1"/>
            <a:r>
              <a:rPr lang="en-US" altLang="zh-CN" dirty="0"/>
              <a:t>Q: a set of queries</a:t>
            </a:r>
          </a:p>
          <a:p>
            <a:r>
              <a:rPr lang="en-US" altLang="zh-CN" dirty="0"/>
              <a:t>The problem is to find a subset of V that optimizes the queries against Q while the storage requirement is no larger than </a:t>
            </a:r>
            <a:r>
              <a:rPr lang="en-US" altLang="zh-CN" dirty="0" smtClean="0"/>
              <a:t>M.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79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THX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9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Theoretical Perspectives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The overall evaluation </a:t>
            </a:r>
            <a:r>
              <a:rPr lang="en-US" altLang="zh-CN" dirty="0" smtClean="0"/>
              <a:t>cost: </a:t>
            </a:r>
            <a:r>
              <a:rPr lang="mr-IN" altLang="zh-CN" b="1" dirty="0" err="1" smtClean="0">
                <a:solidFill>
                  <a:srgbClr val="00B0F0"/>
                </a:solidFill>
              </a:rPr>
              <a:t>E</a:t>
            </a:r>
            <a:r>
              <a:rPr lang="mr-IN" altLang="zh-CN" b="1" dirty="0" smtClean="0">
                <a:solidFill>
                  <a:srgbClr val="00B0F0"/>
                </a:solidFill>
              </a:rPr>
              <a:t>(V) =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mr-IN" altLang="zh-CN" b="1" dirty="0" err="1" smtClean="0">
                <a:solidFill>
                  <a:srgbClr val="00B0F0"/>
                </a:solidFill>
              </a:rPr>
              <a:t>Σ</a:t>
            </a:r>
            <a:r>
              <a:rPr lang="mr-IN" altLang="zh-CN" b="1" baseline="-25000" dirty="0" err="1" smtClean="0">
                <a:solidFill>
                  <a:srgbClr val="00B0F0"/>
                </a:solidFill>
              </a:rPr>
              <a:t>q</a:t>
            </a:r>
            <a:r>
              <a:rPr lang="mr-IN" altLang="zh-CN" b="1" baseline="-25000" dirty="0" err="1">
                <a:solidFill>
                  <a:srgbClr val="00B0F0"/>
                </a:solidFill>
              </a:rPr>
              <a:t>∈</a:t>
            </a:r>
            <a:r>
              <a:rPr lang="mr-IN" altLang="zh-CN" b="1" baseline="-25000" dirty="0" err="1" smtClean="0">
                <a:solidFill>
                  <a:srgbClr val="00B0F0"/>
                </a:solidFill>
              </a:rPr>
              <a:t>Q</a:t>
            </a:r>
            <a:r>
              <a:rPr lang="mr-IN" altLang="zh-CN" b="1" dirty="0" err="1" smtClean="0">
                <a:solidFill>
                  <a:srgbClr val="00B0F0"/>
                </a:solidFill>
              </a:rPr>
              <a:t>E</a:t>
            </a:r>
            <a:r>
              <a:rPr lang="mr-IN" altLang="zh-CN" b="1" dirty="0" smtClean="0">
                <a:solidFill>
                  <a:srgbClr val="00B0F0"/>
                </a:solidFill>
              </a:rPr>
              <a:t>(</a:t>
            </a:r>
            <a:r>
              <a:rPr lang="mr-IN" altLang="zh-CN" b="1" dirty="0" err="1" smtClean="0">
                <a:solidFill>
                  <a:srgbClr val="00B0F0"/>
                </a:solidFill>
              </a:rPr>
              <a:t>q</a:t>
            </a:r>
            <a:r>
              <a:rPr lang="mr-IN" altLang="zh-CN" b="1" dirty="0" smtClean="0">
                <a:solidFill>
                  <a:srgbClr val="00B0F0"/>
                </a:solidFill>
              </a:rPr>
              <a:t>,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mr-IN" altLang="zh-CN" b="1" dirty="0" smtClean="0">
                <a:solidFill>
                  <a:srgbClr val="00B0F0"/>
                </a:solidFill>
              </a:rPr>
              <a:t>V)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*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f</a:t>
            </a:r>
            <a:r>
              <a:rPr lang="en-US" altLang="zh-CN" b="1" baseline="-25000" dirty="0" err="1" smtClean="0">
                <a:solidFill>
                  <a:srgbClr val="00B0F0"/>
                </a:solidFill>
              </a:rPr>
              <a:t>q</a:t>
            </a:r>
            <a:endParaRPr lang="mr-IN" altLang="zh-CN" b="1" dirty="0">
              <a:solidFill>
                <a:srgbClr val="00B0F0"/>
              </a:solidFill>
            </a:endParaRPr>
          </a:p>
          <a:p>
            <a:r>
              <a:rPr lang="en-US" altLang="zh-CN" dirty="0"/>
              <a:t>V</a:t>
            </a:r>
            <a:r>
              <a:rPr lang="en-US" altLang="zh-CN" dirty="0" smtClean="0"/>
              <a:t>iew </a:t>
            </a:r>
            <a:r>
              <a:rPr lang="en-US" altLang="zh-CN" dirty="0"/>
              <a:t>maintenance </a:t>
            </a:r>
            <a:r>
              <a:rPr lang="en-US" altLang="zh-CN" dirty="0" smtClean="0"/>
              <a:t>cost: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U(V) = </a:t>
            </a:r>
            <a:r>
              <a:rPr lang="mr-IN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Σ</a:t>
            </a:r>
            <a:r>
              <a:rPr lang="en-US" altLang="zh-CN" b="1" baseline="-25000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mr-IN" altLang="zh-CN" b="1" baseline="-25000" dirty="0" smtClean="0">
                <a:solidFill>
                  <a:schemeClr val="accent6">
                    <a:lumMod val="75000"/>
                  </a:schemeClr>
                </a:solidFill>
              </a:rPr>
              <a:t>∈</a:t>
            </a:r>
            <a:r>
              <a:rPr lang="en-US" altLang="zh-CN" b="1" baseline="-25000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U(v) *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altLang="zh-CN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altLang="zh-CN" b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=&gt;</a:t>
            </a:r>
          </a:p>
          <a:p>
            <a:r>
              <a:rPr lang="en-US" altLang="zh-CN" dirty="0" smtClean="0"/>
              <a:t>Total cost: </a:t>
            </a:r>
            <a:r>
              <a:rPr lang="mr-IN" altLang="zh-CN" b="1" dirty="0" smtClean="0">
                <a:solidFill>
                  <a:srgbClr val="FF0000"/>
                </a:solidFill>
              </a:rPr>
              <a:t>C(V) =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mr-IN" altLang="zh-CN" b="1" dirty="0" err="1" smtClean="0">
                <a:solidFill>
                  <a:srgbClr val="FF0000"/>
                </a:solidFill>
              </a:rPr>
              <a:t>E</a:t>
            </a:r>
            <a:r>
              <a:rPr lang="mr-IN" altLang="zh-CN" b="1" dirty="0" smtClean="0">
                <a:solidFill>
                  <a:srgbClr val="FF0000"/>
                </a:solidFill>
              </a:rPr>
              <a:t>(V) +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mr-IN" altLang="zh-CN" b="1" dirty="0" smtClean="0">
                <a:solidFill>
                  <a:srgbClr val="FF0000"/>
                </a:solidFill>
              </a:rPr>
              <a:t>α</a:t>
            </a:r>
            <a:r>
              <a:rPr lang="mr-IN" altLang="zh-CN" b="1" dirty="0" err="1" smtClean="0">
                <a:solidFill>
                  <a:srgbClr val="FF0000"/>
                </a:solidFill>
              </a:rPr>
              <a:t>U</a:t>
            </a:r>
            <a:r>
              <a:rPr lang="mr-IN" altLang="zh-CN" b="1" dirty="0" smtClean="0">
                <a:solidFill>
                  <a:srgbClr val="FF0000"/>
                </a:solidFill>
              </a:rPr>
              <a:t>(V)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Two cost expressions lead to two optimization goals</a:t>
            </a:r>
            <a:endParaRPr lang="mr-IN" altLang="zh-CN" dirty="0"/>
          </a:p>
        </p:txBody>
      </p:sp>
    </p:spTree>
    <p:extLst>
      <p:ext uri="{BB962C8B-B14F-4D97-AF65-F5344CB8AC3E}">
        <p14:creationId xmlns:p14="http://schemas.microsoft.com/office/powerpoint/2010/main" val="143428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Theoretical Perspectives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The simplest form of this problem in a hypercube</a:t>
            </a:r>
          </a:p>
          <a:p>
            <a:pPr lvl="1"/>
            <a:r>
              <a:rPr lang="en-US" altLang="zh-CN" dirty="0" smtClean="0"/>
              <a:t>Views are organized in a “lattice” structure (which represents a very simple relationship between views)</a:t>
            </a:r>
          </a:p>
          <a:p>
            <a:pPr lvl="1"/>
            <a:r>
              <a:rPr lang="en-US" altLang="zh-CN" dirty="0" smtClean="0"/>
              <a:t>Limitation of the amount of views selected rather than the total space they occupied</a:t>
            </a:r>
            <a:endParaRPr lang="en-US" altLang="zh-CN" dirty="0"/>
          </a:p>
          <a:p>
            <a:r>
              <a:rPr lang="en-US" altLang="zh-CN" dirty="0" smtClean="0"/>
              <a:t>Even this form has </a:t>
            </a:r>
            <a:r>
              <a:rPr lang="en-US" altLang="zh-CN" b="1" dirty="0" smtClean="0">
                <a:solidFill>
                  <a:srgbClr val="FF0000"/>
                </a:solidFill>
              </a:rPr>
              <a:t>a reduction</a:t>
            </a:r>
            <a:r>
              <a:rPr lang="en-US" altLang="zh-CN" b="1" dirty="0" smtClean="0"/>
              <a:t> from the </a:t>
            </a:r>
            <a:r>
              <a:rPr lang="en-US" altLang="zh-CN" b="1" dirty="0" smtClean="0">
                <a:solidFill>
                  <a:srgbClr val="00B0F0"/>
                </a:solidFill>
              </a:rPr>
              <a:t>Set Cover Problem </a:t>
            </a:r>
            <a:r>
              <a:rPr lang="en-US" altLang="zh-CN" dirty="0" smtClean="0"/>
              <a:t>(which means this form is at least not easier than a NP-hard problem)</a:t>
            </a:r>
          </a:p>
          <a:p>
            <a:r>
              <a:rPr lang="en-US" altLang="zh-CN" dirty="0"/>
              <a:t>Furthermore, it is shown that regarding query response time </a:t>
            </a:r>
            <a:r>
              <a:rPr lang="en-US" altLang="zh-CN" b="1" i="1" u="sng" dirty="0"/>
              <a:t>no</a:t>
            </a:r>
            <a:r>
              <a:rPr lang="en-US" altLang="zh-CN" i="1" dirty="0"/>
              <a:t> </a:t>
            </a:r>
            <a:r>
              <a:rPr lang="en-US" altLang="zh-CN" dirty="0"/>
              <a:t>polynomial </a:t>
            </a:r>
            <a:r>
              <a:rPr lang="en-US" altLang="zh-CN" dirty="0" smtClean="0"/>
              <a:t>approximation </a:t>
            </a:r>
            <a:r>
              <a:rPr lang="en-US" altLang="zh-CN" dirty="0"/>
              <a:t>algorithm can guarantee a result better than n</a:t>
            </a:r>
            <a:r>
              <a:rPr lang="en-US" altLang="zh-CN" baseline="30000" dirty="0"/>
              <a:t>1−ε </a:t>
            </a:r>
            <a:r>
              <a:rPr lang="en-US" altLang="zh-CN" dirty="0"/>
              <a:t>∀</a:t>
            </a:r>
            <a:r>
              <a:rPr lang="en-US" altLang="zh-CN" dirty="0" err="1"/>
              <a:t>ε</a:t>
            </a:r>
            <a:r>
              <a:rPr lang="en-US" altLang="zh-CN" dirty="0"/>
              <a:t> &gt; 0, if P ≠</a:t>
            </a:r>
            <a:r>
              <a:rPr lang="en-US" altLang="zh-CN" dirty="0" smtClean="0"/>
              <a:t> NP</a:t>
            </a:r>
          </a:p>
        </p:txBody>
      </p:sp>
    </p:spTree>
    <p:extLst>
      <p:ext uri="{BB962C8B-B14F-4D97-AF65-F5344CB8AC3E}">
        <p14:creationId xmlns:p14="http://schemas.microsoft.com/office/powerpoint/2010/main" val="18710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Theoretical Perspectives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Summary:</a:t>
            </a:r>
          </a:p>
          <a:p>
            <a:r>
              <a:rPr lang="en-US" altLang="zh-CN" dirty="0" smtClean="0"/>
              <a:t>It’s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impossible</a:t>
            </a:r>
            <a:r>
              <a:rPr lang="en-US" altLang="zh-CN" dirty="0" smtClean="0"/>
              <a:t> to </a:t>
            </a:r>
            <a:r>
              <a:rPr lang="en-US" altLang="zh-CN" dirty="0"/>
              <a:t>guarantee performance </a:t>
            </a:r>
            <a:r>
              <a:rPr lang="en-US" altLang="zh-CN" dirty="0" smtClean="0"/>
              <a:t>of the original problem </a:t>
            </a:r>
            <a:r>
              <a:rPr lang="en-US" altLang="zh-CN" b="1" dirty="0" smtClean="0">
                <a:solidFill>
                  <a:srgbClr val="00B0F0"/>
                </a:solidFill>
              </a:rPr>
              <a:t>using approximation algorithms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Even the simplest form of this problem is still not easier than a NP-hard Problem.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en-US" altLang="zh-CN" dirty="0"/>
              <a:t>A Taxonomy of View Selection Approaches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6" y="2042556"/>
            <a:ext cx="9011474" cy="48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kumimoji="1" lang="en-US" altLang="zh-CN" dirty="0" smtClean="0"/>
              <a:t>Classification of View </a:t>
            </a:r>
            <a:r>
              <a:rPr kumimoji="1" lang="en-US" altLang="zh-CN" dirty="0"/>
              <a:t>Selection </a:t>
            </a:r>
            <a:r>
              <a:rPr kumimoji="1" lang="en-US" altLang="zh-CN" dirty="0" smtClean="0"/>
              <a:t>Approaches</a:t>
            </a:r>
            <a:br>
              <a:rPr kumimoji="1" lang="en-US" altLang="zh-CN" dirty="0" smtClean="0"/>
            </a:br>
            <a:r>
              <a:rPr kumimoji="1" lang="en-US" altLang="zh-CN" dirty="0" smtClean="0"/>
              <a:t>Configuration Evolution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It’s about whether </a:t>
            </a:r>
            <a:r>
              <a:rPr lang="en-US" altLang="zh-CN" dirty="0"/>
              <a:t>the selected views evolve over </a:t>
            </a:r>
            <a:r>
              <a:rPr lang="en-US" altLang="zh-CN" dirty="0" smtClean="0"/>
              <a:t>time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Static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Dynamic</a:t>
            </a:r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Caching policy</a:t>
            </a:r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Reuse policy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kumimoji="1" lang="en-US" altLang="zh-CN" dirty="0"/>
              <a:t>Classification of View Selection Approaches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Resource Constraints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Storage limit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Update window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606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423</TotalTime>
  <Words>1917</Words>
  <Application>Microsoft Macintosh PowerPoint</Application>
  <PresentationFormat>宽屏</PresentationFormat>
  <Paragraphs>137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Corbel</vt:lpstr>
      <vt:lpstr>DengXian</vt:lpstr>
      <vt:lpstr>Mangal</vt:lpstr>
      <vt:lpstr>华文楷体</vt:lpstr>
      <vt:lpstr>Arial</vt:lpstr>
      <vt:lpstr>视差</vt:lpstr>
      <vt:lpstr>Materialized View Selection: A Survey</vt:lpstr>
      <vt:lpstr>Index</vt:lpstr>
      <vt:lpstr>Theoretical Perspectives</vt:lpstr>
      <vt:lpstr>Theoretical Perspectives</vt:lpstr>
      <vt:lpstr>Theoretical Perspectives</vt:lpstr>
      <vt:lpstr>Theoretical Perspectives</vt:lpstr>
      <vt:lpstr>A Taxonomy of View Selection Approaches</vt:lpstr>
      <vt:lpstr>Classification of View Selection Approaches Configuration Evolution</vt:lpstr>
      <vt:lpstr>Classification of View Selection Approaches  Resource Constraints</vt:lpstr>
      <vt:lpstr>Classification of View Selection Approaches  Optimization Goals</vt:lpstr>
      <vt:lpstr>Classification of View Selection Approaches  Optimization Goals</vt:lpstr>
      <vt:lpstr>Classification of View Selection Approaches  Candidate Views </vt:lpstr>
      <vt:lpstr>Classification of View Selection Approaches  Candidate Views </vt:lpstr>
      <vt:lpstr>Classification of View Selection Approaches  Interrelationship Modeling</vt:lpstr>
      <vt:lpstr>Static View Selection </vt:lpstr>
      <vt:lpstr>Static View Selection Modeling </vt:lpstr>
      <vt:lpstr>Static View Selection Modeling  </vt:lpstr>
      <vt:lpstr>Static View Selection Modeling  </vt:lpstr>
      <vt:lpstr>Static View Selection Result Guarantee </vt:lpstr>
      <vt:lpstr>Static View Selection Multiple Query Optimization Techniques </vt:lpstr>
      <vt:lpstr>Static View Selection Heuristic Approach </vt:lpstr>
      <vt:lpstr>Static View Selection Integration into query optimizer</vt:lpstr>
      <vt:lpstr>Dynamic View Selection Why we choose it</vt:lpstr>
      <vt:lpstr>Dynamic View Selection Dynamic View Selection/View Caching </vt:lpstr>
      <vt:lpstr>Dynamic View Selection Dynamic View Selection/View Caching </vt:lpstr>
      <vt:lpstr>Dynamic View Selection Some famous approachs</vt:lpstr>
      <vt:lpstr>Dynamic View Selection View Reusing</vt:lpstr>
      <vt:lpstr>Dynamic View Selection View Reusing Strategies</vt:lpstr>
      <vt:lpstr>Dynamic View Selection View Reusing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Materialized View Selection: A Survey</dc:title>
  <dc:creator>Thoh Testarossa</dc:creator>
  <cp:lastModifiedBy>Thoh Testarossa</cp:lastModifiedBy>
  <cp:revision>44</cp:revision>
  <dcterms:created xsi:type="dcterms:W3CDTF">2017-10-17T06:00:48Z</dcterms:created>
  <dcterms:modified xsi:type="dcterms:W3CDTF">2017-10-17T18:33:49Z</dcterms:modified>
</cp:coreProperties>
</file>