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64" r:id="rId5"/>
    <p:sldId id="259" r:id="rId6"/>
    <p:sldId id="266" r:id="rId7"/>
    <p:sldId id="260" r:id="rId8"/>
    <p:sldId id="270" r:id="rId9"/>
    <p:sldId id="261" r:id="rId10"/>
    <p:sldId id="267" r:id="rId11"/>
    <p:sldId id="268" r:id="rId12"/>
    <p:sldId id="269" r:id="rId13"/>
    <p:sldId id="262" r:id="rId14"/>
    <p:sldId id="271" r:id="rId15"/>
    <p:sldId id="272" r:id="rId16"/>
    <p:sldId id="263" r:id="rId17"/>
    <p:sldId id="273" r:id="rId18"/>
    <p:sldId id="274" r:id="rId19"/>
    <p:sldId id="275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65"/>
  </p:normalViewPr>
  <p:slideViewPr>
    <p:cSldViewPr snapToGrid="0" snapToObjects="1">
      <p:cViewPr>
        <p:scale>
          <a:sx n="102" d="100"/>
          <a:sy n="102" d="100"/>
        </p:scale>
        <p:origin x="1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A78D-4160-3544-B091-3C60111496EF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2DC9F-F97D-2243-9935-BCCF47E79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74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 OpenCL approach and its 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optimization 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 cube generation &amp;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11175" y="3587578"/>
            <a:ext cx="125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Some phases can </a:t>
            </a:r>
            <a:r>
              <a:rPr kumimoji="1" lang="en-US" altLang="zh-CN" smtClean="0"/>
              <a:t>be skipped!</a:t>
            </a:r>
            <a:endParaRPr kumimoji="1" lang="zh-CN" altLang="en-US" dirty="0"/>
          </a:p>
        </p:txBody>
      </p:sp>
      <p:sp>
        <p:nvSpPr>
          <p:cNvPr id="22" name="乘 21"/>
          <p:cNvSpPr/>
          <p:nvPr/>
        </p:nvSpPr>
        <p:spPr>
          <a:xfrm>
            <a:off x="3361038" y="3212757"/>
            <a:ext cx="642551" cy="6837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3589" y="2671301"/>
            <a:ext cx="25207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Too long time taken!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3886201" y="3040633"/>
            <a:ext cx="1044145" cy="27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265" y="5600352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smtClean="0"/>
              <a:t>X, Y, Z)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73998" y="523102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-)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225485" y="331110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-)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80238" y="400908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-)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25248" y="3896497"/>
            <a:ext cx="372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cuboid calculated before can be used to calculate a </a:t>
            </a:r>
            <a:r>
              <a:rPr kumimoji="1" lang="en-US" altLang="zh-CN" smtClean="0"/>
              <a:t>“more-aggregated”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811160" y="2804984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5248" y="3896497"/>
            <a:ext cx="372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All the cell will be aggregated into a cell of generated cuboid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3162300" y="2891224"/>
            <a:ext cx="1423988" cy="1905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3052514" y="2804984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3333345" y="2804984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3624235" y="2801122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H="1">
            <a:off x="3919633" y="2793398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5400000" flipH="1" flipV="1">
            <a:off x="3195704" y="2174984"/>
            <a:ext cx="789292" cy="586288"/>
          </a:xfrm>
          <a:prstGeom prst="bentConnector3">
            <a:avLst>
              <a:gd name="adj1" fmla="val 494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 flipH="1" flipV="1">
            <a:off x="3339541" y="2326545"/>
            <a:ext cx="797016" cy="290891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 flipH="1" flipV="1">
            <a:off x="3480192" y="2464045"/>
            <a:ext cx="793867" cy="12742"/>
          </a:xfrm>
          <a:prstGeom prst="bentConnector3">
            <a:avLst>
              <a:gd name="adj1" fmla="val 494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V="1">
            <a:off x="3628374" y="2342783"/>
            <a:ext cx="793869" cy="25526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6200000" flipV="1">
            <a:off x="3752999" y="2203977"/>
            <a:ext cx="774626" cy="513629"/>
          </a:xfrm>
          <a:prstGeom prst="bentConnector3">
            <a:avLst>
              <a:gd name="adj1" fmla="val 48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7" idx="0"/>
          </p:cNvCxnSpPr>
          <p:nvPr/>
        </p:nvCxnSpPr>
        <p:spPr>
          <a:xfrm>
            <a:off x="3897674" y="2073480"/>
            <a:ext cx="3945313" cy="25479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7524750" y="4743450"/>
            <a:ext cx="393700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5235879" y="3713205"/>
            <a:ext cx="1972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22590" y="328698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z axis</a:t>
            </a:r>
          </a:p>
        </p:txBody>
      </p:sp>
    </p:spTree>
    <p:extLst>
      <p:ext uri="{BB962C8B-B14F-4D97-AF65-F5344CB8AC3E}">
        <p14:creationId xmlns:p14="http://schemas.microsoft.com/office/powerpoint/2010/main" val="625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472033" y="3611671"/>
            <a:ext cx="40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Which way is better?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97347" y="564458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Ca1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61865" y="566177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673978" y="3379969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35186" y="3925096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61992" y="2188130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Cb2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8561865" y="193203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7347" y="3269293"/>
            <a:ext cx="39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Target:</a:t>
            </a:r>
          </a:p>
          <a:p>
            <a:r>
              <a:rPr kumimoji="1" lang="en-US" altLang="zh-CN" dirty="0" smtClean="0"/>
              <a:t>To find a minimum sum of C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835186" y="3915624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68946" y="2190786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67547" y="1927102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7347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76464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73978" y="3379969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5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97347" y="564458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Ca1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61865" y="566177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673978" y="3379969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35186" y="3925096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61992" y="2188130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Cb2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8561865" y="193203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Cb3</a:t>
            </a:r>
          </a:p>
        </p:txBody>
      </p:sp>
      <p:sp>
        <p:nvSpPr>
          <p:cNvPr id="12" name="椭圆 11"/>
          <p:cNvSpPr/>
          <p:nvPr/>
        </p:nvSpPr>
        <p:spPr>
          <a:xfrm>
            <a:off x="2835186" y="3915624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68946" y="2190786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67547" y="1927102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7347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76464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73978" y="3379969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97347" y="3269293"/>
            <a:ext cx="39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greedy algorithm can be proved that it’s optimal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104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81162" y="3757808"/>
            <a:ext cx="2693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 fact we don’t need calculate the cuboid, such as the raw cuboid, every time. We pre-generate it, store somewhere, and take it out when we need 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8614" y="6150279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Z)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84531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Y, Z)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087645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-)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36088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Z)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584531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Z)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6088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-)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87645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Y)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36088" y="3563655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-)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3" idx="0"/>
            <a:endCxn id="18" idx="2"/>
          </p:cNvCxnSpPr>
          <p:nvPr/>
        </p:nvCxnSpPr>
        <p:spPr>
          <a:xfrm flipH="1" flipV="1">
            <a:off x="4047994" y="5657403"/>
            <a:ext cx="1764083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3" idx="0"/>
            <a:endCxn id="20" idx="2"/>
          </p:cNvCxnSpPr>
          <p:nvPr/>
        </p:nvCxnSpPr>
        <p:spPr>
          <a:xfrm flipH="1" flipV="1">
            <a:off x="5799551" y="5657403"/>
            <a:ext cx="12526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3" idx="0"/>
            <a:endCxn id="19" idx="2"/>
          </p:cNvCxnSpPr>
          <p:nvPr/>
        </p:nvCxnSpPr>
        <p:spPr>
          <a:xfrm flipV="1">
            <a:off x="5812077" y="5657403"/>
            <a:ext cx="1739031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8" idx="0"/>
            <a:endCxn id="21" idx="2"/>
          </p:cNvCxnSpPr>
          <p:nvPr/>
        </p:nvCxnSpPr>
        <p:spPr>
          <a:xfrm flipV="1">
            <a:off x="4047994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8" idx="0"/>
            <a:endCxn id="23" idx="2"/>
          </p:cNvCxnSpPr>
          <p:nvPr/>
        </p:nvCxnSpPr>
        <p:spPr>
          <a:xfrm flipV="1">
            <a:off x="4047994" y="4795195"/>
            <a:ext cx="3503114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0" idx="0"/>
            <a:endCxn id="22" idx="2"/>
          </p:cNvCxnSpPr>
          <p:nvPr/>
        </p:nvCxnSpPr>
        <p:spPr>
          <a:xfrm flipV="1">
            <a:off x="5799551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0" idx="0"/>
            <a:endCxn id="21" idx="2"/>
          </p:cNvCxnSpPr>
          <p:nvPr/>
        </p:nvCxnSpPr>
        <p:spPr>
          <a:xfrm flipH="1" flipV="1">
            <a:off x="4047994" y="4795195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9" idx="0"/>
            <a:endCxn id="22" idx="2"/>
          </p:cNvCxnSpPr>
          <p:nvPr/>
        </p:nvCxnSpPr>
        <p:spPr>
          <a:xfrm flipH="1" flipV="1">
            <a:off x="5799551" y="4795195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9" idx="0"/>
            <a:endCxn id="23" idx="2"/>
          </p:cNvCxnSpPr>
          <p:nvPr/>
        </p:nvCxnSpPr>
        <p:spPr>
          <a:xfrm flipV="1">
            <a:off x="7551108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2" idx="0"/>
            <a:endCxn id="24" idx="2"/>
          </p:cNvCxnSpPr>
          <p:nvPr/>
        </p:nvCxnSpPr>
        <p:spPr>
          <a:xfrm flipV="1">
            <a:off x="5799551" y="3932987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3" idx="0"/>
            <a:endCxn id="24" idx="2"/>
          </p:cNvCxnSpPr>
          <p:nvPr/>
        </p:nvCxnSpPr>
        <p:spPr>
          <a:xfrm flipH="1" flipV="1">
            <a:off x="5799551" y="3932987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1" idx="0"/>
            <a:endCxn id="24" idx="2"/>
          </p:cNvCxnSpPr>
          <p:nvPr/>
        </p:nvCxnSpPr>
        <p:spPr>
          <a:xfrm flipV="1">
            <a:off x="4047994" y="3932987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116866" y="2968668"/>
            <a:ext cx="338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 space</a:t>
            </a:r>
          </a:p>
          <a:p>
            <a:r>
              <a:rPr kumimoji="1" lang="en-US" altLang="zh-CN" dirty="0" smtClean="0"/>
              <a:t>Limit cuboids to be stored</a:t>
            </a:r>
          </a:p>
          <a:p>
            <a:r>
              <a:rPr kumimoji="1" lang="en-US" altLang="zh-CN" dirty="0" smtClean="0"/>
              <a:t>How we choose which cuboid is needed?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2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184" y="2793304"/>
            <a:ext cx="6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 function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84" y="3162636"/>
            <a:ext cx="66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Traditional approach: disk &lt;-&gt; memory I/O is the bottleneck</a:t>
            </a:r>
          </a:p>
          <a:p>
            <a:r>
              <a:rPr kumimoji="1" lang="en-US" altLang="zh-CN" dirty="0" smtClean="0"/>
              <a:t>-&gt;Cost function only considers the size of the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184" y="2793304"/>
            <a:ext cx="6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 function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84" y="3162636"/>
            <a:ext cx="66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Traditional approach: disk &lt;-&gt; memory I/O is the bottleneck</a:t>
            </a:r>
          </a:p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-&gt;Cost function only considers the size of the cuboid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7184" y="4085966"/>
            <a:ext cx="6638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Our approach: </a:t>
            </a:r>
          </a:p>
          <a:p>
            <a:r>
              <a:rPr kumimoji="1" lang="en-US" altLang="zh-CN" dirty="0" smtClean="0"/>
              <a:t>Consider 3 parts: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disk </a:t>
            </a:r>
            <a:r>
              <a:rPr kumimoji="1" lang="en-US" altLang="zh-CN" dirty="0"/>
              <a:t>&lt;-&gt; memory </a:t>
            </a:r>
            <a:r>
              <a:rPr kumimoji="1" lang="en-US" altLang="zh-CN" dirty="0" smtClean="0"/>
              <a:t>I/O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memory &lt;-&gt; device I/O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calculation</a:t>
            </a:r>
          </a:p>
          <a:p>
            <a:r>
              <a:rPr kumimoji="1" lang="en-US" altLang="zh-CN" dirty="0" smtClean="0"/>
              <a:t>And we use some experiment-based factors to unify this 3 parts into a time expression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Factors differs between platforms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Context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Algorithm introduction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Future work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8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Experiments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7183" y="2793304"/>
            <a:ext cx="8392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Bottom cuboid generation: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2-4x</a:t>
            </a:r>
            <a:r>
              <a:rPr kumimoji="1" lang="en-US" altLang="zh-CN" dirty="0" smtClean="0"/>
              <a:t> faster than the approach that don’t use parallel technique on average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From-cuboid-to-cuboid </a:t>
            </a:r>
            <a:r>
              <a:rPr kumimoji="1" lang="en-US" altLang="zh-CN" dirty="0" smtClean="0"/>
              <a:t>calculation: Also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2-4x</a:t>
            </a:r>
            <a:r>
              <a:rPr kumimoji="1" lang="en-US" altLang="zh-CN" dirty="0" smtClean="0"/>
              <a:t> faster than the approach that don’t use parallel technique on average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Aggregation route </a:t>
            </a:r>
            <a:r>
              <a:rPr kumimoji="1" lang="en-US" altLang="zh-CN" dirty="0" smtClean="0"/>
              <a:t>optimization: At least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5x</a:t>
            </a:r>
            <a:r>
              <a:rPr kumimoji="1" lang="en-US" altLang="zh-CN" dirty="0" smtClean="0"/>
              <a:t> faster than the one which doesn’t use the optimization from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aseline="30000" dirty="0" smtClean="0">
                <a:solidFill>
                  <a:srgbClr val="FF0000"/>
                </a:solidFill>
              </a:rPr>
              <a:t>nd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step</a:t>
            </a:r>
            <a:r>
              <a:rPr kumimoji="1" lang="en-US" altLang="zh-CN" dirty="0" smtClean="0"/>
              <a:t>, and </a:t>
            </a:r>
            <a:r>
              <a:rPr kumimoji="1" lang="en-US" altLang="zh-CN" dirty="0" smtClean="0">
                <a:solidFill>
                  <a:srgbClr val="00B0F0"/>
                </a:solidFill>
              </a:rPr>
              <a:t>at least 10-15% </a:t>
            </a:r>
            <a:r>
              <a:rPr kumimoji="1" lang="en-US" altLang="zh-CN" dirty="0" smtClean="0"/>
              <a:t>faster than the one </a:t>
            </a:r>
            <a:r>
              <a:rPr kumimoji="1" lang="en-US" altLang="zh-CN" dirty="0"/>
              <a:t>which doesn’t use the optimization </a:t>
            </a:r>
            <a:r>
              <a:rPr kumimoji="1" lang="en-US" altLang="zh-CN" dirty="0" smtClean="0">
                <a:solidFill>
                  <a:srgbClr val="00B0F0"/>
                </a:solidFill>
              </a:rPr>
              <a:t>overall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Evaluation-based </a:t>
            </a:r>
            <a:r>
              <a:rPr kumimoji="1" lang="en-US" altLang="zh-CN" dirty="0" smtClean="0"/>
              <a:t>Pre-generation: At least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4-5x</a:t>
            </a:r>
            <a:r>
              <a:rPr kumimoji="1" lang="en-US" altLang="zh-CN" dirty="0" smtClean="0"/>
              <a:t> faster than the approach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without per-generation</a:t>
            </a:r>
            <a:r>
              <a:rPr kumimoji="1" lang="en-US" altLang="zh-CN" dirty="0" smtClean="0"/>
              <a:t>, and </a:t>
            </a:r>
            <a:r>
              <a:rPr kumimoji="1" lang="en-US" altLang="zh-CN" dirty="0" smtClean="0">
                <a:solidFill>
                  <a:srgbClr val="00B0F0"/>
                </a:solidFill>
              </a:rPr>
              <a:t>1-1.3x</a:t>
            </a:r>
            <a:r>
              <a:rPr kumimoji="1" lang="en-US" altLang="zh-CN" dirty="0" smtClean="0"/>
              <a:t> faster than the </a:t>
            </a:r>
            <a:r>
              <a:rPr kumimoji="1" lang="en-US" altLang="zh-CN" dirty="0" smtClean="0">
                <a:solidFill>
                  <a:srgbClr val="00B0F0"/>
                </a:solidFill>
              </a:rPr>
              <a:t>traditional approach </a:t>
            </a:r>
            <a:r>
              <a:rPr kumimoji="1" lang="en-US" altLang="zh-CN" dirty="0" smtClean="0"/>
              <a:t>(Because sometimes the result our approach calculated is the same as the traditional approach)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Future work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7183" y="2793304"/>
            <a:ext cx="839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 make the evaluation function better</a:t>
            </a:r>
          </a:p>
          <a:p>
            <a:r>
              <a:rPr kumimoji="1" lang="en-US" altLang="zh-CN" dirty="0" smtClean="0"/>
              <a:t>To aggregate these algorithm into a whole database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0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THX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Parallel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computation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Database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kumimoji="1" lang="en-US" altLang="zh-CN" dirty="0" smtClean="0"/>
              <a:t>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1950s: People begin to take interest in this field</a:t>
            </a:r>
          </a:p>
          <a:p>
            <a:r>
              <a:rPr kumimoji="1" lang="en-US" altLang="zh-CN" dirty="0" smtClean="0"/>
              <a:t>1960s - 1970s: </a:t>
            </a:r>
            <a:r>
              <a:rPr lang="en-US" altLang="zh-CN" dirty="0"/>
              <a:t>S</a:t>
            </a:r>
            <a:r>
              <a:rPr lang="en-US" altLang="zh-CN" dirty="0" smtClean="0"/>
              <a:t>hared </a:t>
            </a:r>
            <a:r>
              <a:rPr lang="en-US" altLang="zh-CN" dirty="0"/>
              <a:t>memory multiprocessors, with multiple processors working side-by-side on shared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id 1980’s: </a:t>
            </a:r>
            <a:r>
              <a:rPr lang="en-US" altLang="zh-CN" dirty="0"/>
              <a:t>M</a:t>
            </a:r>
            <a:r>
              <a:rPr lang="en-US" altLang="zh-CN" dirty="0" smtClean="0"/>
              <a:t>assively </a:t>
            </a:r>
            <a:r>
              <a:rPr lang="en-US" altLang="zh-CN" dirty="0"/>
              <a:t>parallel processors (MPPs) came to dominate the top end of computing </a:t>
            </a:r>
          </a:p>
          <a:p>
            <a:r>
              <a:rPr lang="en-US" altLang="zh-CN" dirty="0" smtClean="0"/>
              <a:t>Late 1980’s: </a:t>
            </a:r>
            <a:r>
              <a:rPr lang="en-US" altLang="zh-CN" dirty="0"/>
              <a:t>clusters came to compete and eventually displace MPPs for many applications </a:t>
            </a:r>
          </a:p>
          <a:p>
            <a:r>
              <a:rPr lang="en-US" altLang="zh-CN" dirty="0" smtClean="0"/>
              <a:t>21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century: Multi-core processors, including CPU, GPU, FPGA and so on. </a:t>
            </a:r>
          </a:p>
          <a:p>
            <a:r>
              <a:rPr lang="en-US" altLang="zh-CN" dirty="0" smtClean="0"/>
              <a:t>2006-2009: Advanced general purpose parallel programming model (CUDA, OpenCL, etc.). Some evaluation models on these parallel platforms appears</a:t>
            </a:r>
          </a:p>
          <a:p>
            <a:r>
              <a:rPr lang="en-US" altLang="zh-CN" dirty="0" smtClean="0"/>
              <a:t>2010-: More and more databases  use parallel platform to accelerate many aspects such as query execution logic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warehouse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OLAP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1990s: Many researches focus on ”How to calculate OLAP faster”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itself</a:t>
            </a:r>
          </a:p>
          <a:p>
            <a:r>
              <a:rPr kumimoji="1" lang="en-US" altLang="zh-CN" dirty="0" smtClean="0"/>
              <a:t>2010s: People begin to think how to aggregate OLAP and parallel computing together to make query processing on generated data cube better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What about the combination between this two?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combination </a:t>
            </a:r>
            <a:r>
              <a:rPr kumimoji="1" lang="en-US" altLang="zh-CN" dirty="0"/>
              <a:t>between ”How to calculate OLAP faster</a:t>
            </a:r>
            <a:r>
              <a:rPr kumimoji="1" lang="en-US" altLang="zh-CN" dirty="0" smtClean="0"/>
              <a:t>” and the usage of parallel computing platform lacks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02217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45" name="立方体 44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48553" y="5216743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50" name="直线箭头连接符 49"/>
          <p:cNvCxnSpPr/>
          <p:nvPr/>
        </p:nvCxnSpPr>
        <p:spPr>
          <a:xfrm flipH="1">
            <a:off x="3188043" y="2499177"/>
            <a:ext cx="3105665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" idx="2"/>
            <a:endCxn id="48" idx="0"/>
          </p:cNvCxnSpPr>
          <p:nvPr/>
        </p:nvCxnSpPr>
        <p:spPr>
          <a:xfrm flipH="1">
            <a:off x="4981164" y="2499177"/>
            <a:ext cx="1312544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48" idx="3"/>
          </p:cNvCxnSpPr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539192" y="4872035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Sub-Cuboid2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88" idx="2"/>
          </p:cNvCxnSpPr>
          <p:nvPr/>
        </p:nvCxnSpPr>
        <p:spPr>
          <a:xfrm flipH="1">
            <a:off x="7919648" y="5064953"/>
            <a:ext cx="1403784" cy="5325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V="1">
            <a:off x="7084577" y="507862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 flipV="1">
            <a:off x="7439592" y="507542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V="1">
            <a:off x="6967242" y="517890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6852605" y="528912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4491901" y="4678150"/>
            <a:ext cx="2592676" cy="5703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V="1">
            <a:off x="3636843" y="5365467"/>
            <a:ext cx="3330399" cy="693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8322900" y="3632263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410924" y="38034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5" idx="2"/>
            <a:endCxn id="82" idx="1"/>
          </p:cNvCxnSpPr>
          <p:nvPr/>
        </p:nvCxnSpPr>
        <p:spPr>
          <a:xfrm>
            <a:off x="6293708" y="2499177"/>
            <a:ext cx="2130530" cy="1238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立方体 87"/>
          <p:cNvSpPr/>
          <p:nvPr/>
        </p:nvSpPr>
        <p:spPr>
          <a:xfrm>
            <a:off x="9323432" y="4424916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stCxn id="82" idx="5"/>
          </p:cNvCxnSpPr>
          <p:nvPr/>
        </p:nvCxnSpPr>
        <p:spPr>
          <a:xfrm>
            <a:off x="8913540" y="4243998"/>
            <a:ext cx="464376" cy="22970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9014878" y="5712380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endCxn id="8" idx="0"/>
          </p:cNvCxnSpPr>
          <p:nvPr/>
        </p:nvCxnSpPr>
        <p:spPr>
          <a:xfrm>
            <a:off x="2725200" y="2499177"/>
            <a:ext cx="462843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立方体 10"/>
          <p:cNvSpPr/>
          <p:nvPr/>
        </p:nvSpPr>
        <p:spPr>
          <a:xfrm>
            <a:off x="2842054" y="4720281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8" idx="0"/>
          </p:cNvCxnSpPr>
          <p:nvPr/>
        </p:nvCxnSpPr>
        <p:spPr>
          <a:xfrm flipH="1">
            <a:off x="3188043" y="2499177"/>
            <a:ext cx="556892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立方体 25"/>
          <p:cNvSpPr/>
          <p:nvPr/>
        </p:nvSpPr>
        <p:spPr>
          <a:xfrm>
            <a:off x="5292811" y="3744097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85049" y="302740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>
            <a:endCxn id="27" idx="0"/>
          </p:cNvCxnSpPr>
          <p:nvPr/>
        </p:nvCxnSpPr>
        <p:spPr>
          <a:xfrm flipH="1">
            <a:off x="4631038" y="2499176"/>
            <a:ext cx="180203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7" idx="0"/>
          </p:cNvCxnSpPr>
          <p:nvPr/>
        </p:nvCxnSpPr>
        <p:spPr>
          <a:xfrm flipH="1">
            <a:off x="4631038" y="2499176"/>
            <a:ext cx="1158829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7" idx="5"/>
          </p:cNvCxnSpPr>
          <p:nvPr/>
        </p:nvCxnSpPr>
        <p:spPr>
          <a:xfrm>
            <a:off x="4875689" y="3639140"/>
            <a:ext cx="1044568" cy="35209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768281" y="3367317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>
            <a:endCxn id="37" idx="7"/>
          </p:cNvCxnSpPr>
          <p:nvPr/>
        </p:nvCxnSpPr>
        <p:spPr>
          <a:xfrm flipH="1">
            <a:off x="8358921" y="2499176"/>
            <a:ext cx="506366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37" idx="7"/>
          </p:cNvCxnSpPr>
          <p:nvPr/>
        </p:nvCxnSpPr>
        <p:spPr>
          <a:xfrm flipH="1">
            <a:off x="8358921" y="2499176"/>
            <a:ext cx="1430108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立方体 42"/>
          <p:cNvSpPr/>
          <p:nvPr/>
        </p:nvSpPr>
        <p:spPr>
          <a:xfrm>
            <a:off x="8911968" y="399123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>
            <a:stCxn id="37" idx="5"/>
          </p:cNvCxnSpPr>
          <p:nvPr/>
        </p:nvCxnSpPr>
        <p:spPr>
          <a:xfrm>
            <a:off x="8358921" y="3979052"/>
            <a:ext cx="1257382" cy="2222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>
            <a:endCxn id="52" idx="2"/>
          </p:cNvCxnSpPr>
          <p:nvPr/>
        </p:nvCxnSpPr>
        <p:spPr>
          <a:xfrm>
            <a:off x="4088752" y="5557428"/>
            <a:ext cx="2636072" cy="4016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52" idx="1"/>
          </p:cNvCxnSpPr>
          <p:nvPr/>
        </p:nvCxnSpPr>
        <p:spPr>
          <a:xfrm>
            <a:off x="6521605" y="4595751"/>
            <a:ext cx="731470" cy="835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52" idx="5"/>
          </p:cNvCxnSpPr>
          <p:nvPr/>
        </p:nvCxnSpPr>
        <p:spPr>
          <a:xfrm flipH="1">
            <a:off x="8133494" y="5424616"/>
            <a:ext cx="1302168" cy="182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2842054" y="5140195"/>
            <a:ext cx="105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Sub-Cuboid1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4374788" y="31956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856305" y="353780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292811" y="4153855"/>
            <a:ext cx="107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Sub-Cuboid2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8911968" y="4412807"/>
            <a:ext cx="106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>
            <a:stCxn id="40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立方体 33"/>
          <p:cNvSpPr/>
          <p:nvPr/>
        </p:nvSpPr>
        <p:spPr>
          <a:xfrm>
            <a:off x="10321951" y="447370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321951" y="504528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38" name="立方体 37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连接符 48"/>
          <p:cNvCxnSpPr/>
          <p:nvPr/>
        </p:nvCxnSpPr>
        <p:spPr>
          <a:xfrm flipV="1">
            <a:off x="10681704" y="447370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11036719" y="447050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10564369" y="457398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10449732" y="468420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>
            <a:endCxn id="31" idx="0"/>
          </p:cNvCxnSpPr>
          <p:nvPr/>
        </p:nvCxnSpPr>
        <p:spPr>
          <a:xfrm>
            <a:off x="2842054" y="2499177"/>
            <a:ext cx="345989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31" idx="0"/>
          </p:cNvCxnSpPr>
          <p:nvPr/>
        </p:nvCxnSpPr>
        <p:spPr>
          <a:xfrm flipH="1">
            <a:off x="3188043" y="2500997"/>
            <a:ext cx="457225" cy="835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endCxn id="40" idx="1"/>
          </p:cNvCxnSpPr>
          <p:nvPr/>
        </p:nvCxnSpPr>
        <p:spPr>
          <a:xfrm>
            <a:off x="3676822" y="2516735"/>
            <a:ext cx="1059691" cy="924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endCxn id="40" idx="1"/>
          </p:cNvCxnSpPr>
          <p:nvPr/>
        </p:nvCxnSpPr>
        <p:spPr>
          <a:xfrm>
            <a:off x="2842054" y="2495039"/>
            <a:ext cx="1894459" cy="946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886147" y="516934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865778" y="5743018"/>
            <a:ext cx="11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cxnSp>
        <p:nvCxnSpPr>
          <p:cNvPr id="74" name="直线连接符 73"/>
          <p:cNvCxnSpPr/>
          <p:nvPr/>
        </p:nvCxnSpPr>
        <p:spPr>
          <a:xfrm flipV="1">
            <a:off x="7245900" y="5169343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7600915" y="5166139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7128565" y="5269619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V="1">
            <a:off x="7013928" y="537984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3636843" y="5319067"/>
            <a:ext cx="3618863" cy="739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4491901" y="4678150"/>
            <a:ext cx="2857862" cy="572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708221" y="341388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796245" y="358507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en-US" altLang="zh-CN" dirty="0" smtClean="0"/>
          </a:p>
        </p:txBody>
      </p:sp>
      <p:sp>
        <p:nvSpPr>
          <p:cNvPr id="80" name="立方体 79"/>
          <p:cNvSpPr/>
          <p:nvPr/>
        </p:nvSpPr>
        <p:spPr>
          <a:xfrm>
            <a:off x="7276433" y="3381558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/>
          <p:cNvCxnSpPr>
            <a:stCxn id="78" idx="2"/>
          </p:cNvCxnSpPr>
          <p:nvPr/>
        </p:nvCxnSpPr>
        <p:spPr>
          <a:xfrm flipH="1" flipV="1">
            <a:off x="7664662" y="3507512"/>
            <a:ext cx="1043559" cy="26471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35" idx="1"/>
          </p:cNvCxnSpPr>
          <p:nvPr/>
        </p:nvCxnSpPr>
        <p:spPr>
          <a:xfrm flipV="1">
            <a:off x="8186441" y="5368451"/>
            <a:ext cx="2135510" cy="5052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立方体 85"/>
          <p:cNvSpPr/>
          <p:nvPr/>
        </p:nvSpPr>
        <p:spPr>
          <a:xfrm>
            <a:off x="10108039" y="2580654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0087670" y="3154330"/>
            <a:ext cx="11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  <p:cxnSp>
        <p:nvCxnSpPr>
          <p:cNvPr id="88" name="直线连接符 87"/>
          <p:cNvCxnSpPr/>
          <p:nvPr/>
        </p:nvCxnSpPr>
        <p:spPr>
          <a:xfrm flipV="1">
            <a:off x="10467792" y="2580655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 flipV="1">
            <a:off x="10822807" y="2577451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 flipV="1">
            <a:off x="10350457" y="2680931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 flipV="1">
            <a:off x="10235820" y="2791155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80" idx="0"/>
          </p:cNvCxnSpPr>
          <p:nvPr/>
        </p:nvCxnSpPr>
        <p:spPr>
          <a:xfrm flipV="1">
            <a:off x="7537821" y="2625131"/>
            <a:ext cx="3026548" cy="7564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86" idx="3"/>
            <a:endCxn id="34" idx="0"/>
          </p:cNvCxnSpPr>
          <p:nvPr/>
        </p:nvCxnSpPr>
        <p:spPr>
          <a:xfrm>
            <a:off x="10636290" y="3989324"/>
            <a:ext cx="566080" cy="4843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endCxn id="78" idx="1"/>
          </p:cNvCxnSpPr>
          <p:nvPr/>
        </p:nvCxnSpPr>
        <p:spPr>
          <a:xfrm>
            <a:off x="6696190" y="2516735"/>
            <a:ext cx="2113369" cy="100210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2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1208</TotalTime>
  <Words>657</Words>
  <Application>Microsoft Macintosh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DengXian</vt:lpstr>
      <vt:lpstr>Microsoft YaHei</vt:lpstr>
      <vt:lpstr>Wingdings 3</vt:lpstr>
      <vt:lpstr>幼圆</vt:lpstr>
      <vt:lpstr>丝状</vt:lpstr>
      <vt:lpstr>An OpenCL approach and its optimization for data cube generation &amp; calculation</vt:lpstr>
      <vt:lpstr>Context</vt:lpstr>
      <vt:lpstr>Background Parallel computation &amp; Database</vt:lpstr>
      <vt:lpstr>Background Data warehouse &amp; OLAP</vt:lpstr>
      <vt:lpstr>What about the combination between this two?</vt:lpstr>
      <vt:lpstr>Our approach Bottom cuboid generation</vt:lpstr>
      <vt:lpstr>Our approach Bottom cuboid generation</vt:lpstr>
      <vt:lpstr>Our approach Bottom cuboid generation</vt:lpstr>
      <vt:lpstr>Our approach From-cuboid-to-cuboid calculation</vt:lpstr>
      <vt:lpstr>Our approach From-cuboid-to-cuboid calculation</vt:lpstr>
      <vt:lpstr>Our approach From-cuboid-to-cuboid calculation</vt:lpstr>
      <vt:lpstr>Our approach From-cuboid-to-cuboid calculation</vt:lpstr>
      <vt:lpstr>Our approach Aggregation route optimization</vt:lpstr>
      <vt:lpstr>Our approach Aggregation route optimization</vt:lpstr>
      <vt:lpstr>Our approach Aggregation route optimization</vt:lpstr>
      <vt:lpstr>Our approach Evaluation-based Pre-generation</vt:lpstr>
      <vt:lpstr>Our approach Evaluation-based Pre-generation</vt:lpstr>
      <vt:lpstr>Our approach Evaluation-based Pre-generation</vt:lpstr>
      <vt:lpstr>Our approach Evaluation-based Pre-generation</vt:lpstr>
      <vt:lpstr>Our approach Experiments</vt:lpstr>
      <vt:lpstr>Our approach Future work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Thoh Testarossa</dc:creator>
  <cp:lastModifiedBy>Thoh Testarossa</cp:lastModifiedBy>
  <cp:revision>40</cp:revision>
  <dcterms:created xsi:type="dcterms:W3CDTF">2017-05-14T05:04:12Z</dcterms:created>
  <dcterms:modified xsi:type="dcterms:W3CDTF">2017-05-21T05:55:13Z</dcterms:modified>
</cp:coreProperties>
</file>