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57" r:id="rId3"/>
    <p:sldId id="310" r:id="rId4"/>
    <p:sldId id="259" r:id="rId5"/>
    <p:sldId id="311" r:id="rId6"/>
    <p:sldId id="258" r:id="rId7"/>
    <p:sldId id="312" r:id="rId8"/>
    <p:sldId id="313" r:id="rId9"/>
    <p:sldId id="263" r:id="rId10"/>
    <p:sldId id="314" r:id="rId11"/>
    <p:sldId id="306" r:id="rId12"/>
    <p:sldId id="307" r:id="rId13"/>
    <p:sldId id="308" r:id="rId14"/>
    <p:sldId id="315" r:id="rId15"/>
    <p:sldId id="266" r:id="rId16"/>
    <p:sldId id="316" r:id="rId17"/>
    <p:sldId id="267" r:id="rId18"/>
    <p:sldId id="274" r:id="rId19"/>
    <p:sldId id="286" r:id="rId20"/>
    <p:sldId id="305" r:id="rId21"/>
    <p:sldId id="275" r:id="rId22"/>
    <p:sldId id="276" r:id="rId23"/>
    <p:sldId id="287" r:id="rId24"/>
    <p:sldId id="288" r:id="rId25"/>
    <p:sldId id="289" r:id="rId26"/>
    <p:sldId id="317" r:id="rId27"/>
    <p:sldId id="272" r:id="rId28"/>
    <p:sldId id="299" r:id="rId29"/>
    <p:sldId id="281" r:id="rId30"/>
    <p:sldId id="282" r:id="rId31"/>
    <p:sldId id="301" r:id="rId32"/>
    <p:sldId id="303" r:id="rId33"/>
    <p:sldId id="30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93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C0A3D-D760-4087-AB35-E9CD943881EE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B73DF-1D51-47A7-AFB6-0B40599E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探究城市空间数据集之间的关系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4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4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用存在时间长的那类 中的 最大的值 作为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用存在时间长的那类 中的 最大的值 作为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𝜃^−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关系操作符：返回数据集中  关系有意义的属性对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前面介绍了两个数据集 在属性</a:t>
            </a:r>
            <a:r>
              <a:rPr lang="en-US" altLang="zh-CN" dirty="0"/>
              <a:t>A1,B1</a:t>
            </a:r>
            <a:r>
              <a:rPr lang="zh-CN" altLang="en-US" dirty="0"/>
              <a:t>上可能有的关系</a:t>
            </a:r>
            <a:endParaRPr lang="en-US" altLang="zh-CN" dirty="0"/>
          </a:p>
          <a:p>
            <a:r>
              <a:rPr lang="zh-CN" altLang="en-US" dirty="0"/>
              <a:t>判断这个关系的意义，也是</a:t>
            </a:r>
            <a:r>
              <a:rPr lang="en-US" altLang="zh-CN" dirty="0"/>
              <a:t>challenges 3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设计了</a:t>
            </a:r>
            <a:r>
              <a:rPr lang="zh-CN" altLang="en-US" dirty="0">
                <a:effectLst/>
              </a:rPr>
              <a:t>限制蒙特卡洛空间相关性测试  </a:t>
            </a:r>
            <a:r>
              <a:rPr lang="zh-CN" altLang="en-US" dirty="0"/>
              <a:t>，通过设计环形移位实现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 区域在  函数顶部和底部边缘处以及在其左侧和右侧处连接。对点进行随机移位，并返回所得的一组点。</a:t>
            </a:r>
            <a:endParaRPr lang="en-US" altLang="zh-CN" dirty="0"/>
          </a:p>
          <a:p>
            <a:r>
              <a:rPr lang="en-US" altLang="zh-CN" dirty="0"/>
              <a:t>I </a:t>
            </a:r>
            <a:r>
              <a:rPr lang="zh-CN" altLang="en-US" dirty="0"/>
              <a:t>指标函数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8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标识符属性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捕获由数据集表示的实体的活动，比如 表示 合肥包河区</a:t>
            </a:r>
            <a:r>
              <a:rPr lang="en-US" altLang="zh-CN" dirty="0">
                <a:effectLst/>
              </a:rPr>
              <a:t>11.23</a:t>
            </a:r>
            <a:r>
              <a:rPr lang="zh-CN" altLang="en-US" dirty="0">
                <a:effectLst/>
              </a:rPr>
              <a:t>日内出入的出租车的数量，这里面包括了当一个出租车两次进入包河区内时，这个车算一次还是两次？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Density function </a:t>
            </a:r>
            <a:r>
              <a:rPr lang="zh-CN" altLang="en-US" dirty="0">
                <a:effectLst/>
              </a:rPr>
              <a:t>表示多次。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Unique function </a:t>
            </a:r>
            <a:r>
              <a:rPr lang="zh-CN" altLang="en-US" dirty="0">
                <a:effectLst/>
              </a:rPr>
              <a:t>表示一次。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2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3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2011 2012</a:t>
            </a:r>
            <a:r>
              <a:rPr lang="zh-CN" altLang="en-US" dirty="0"/>
              <a:t>年纽约每天出租车的数量，基本保持在一个稳定的状态，</a:t>
            </a:r>
            <a:r>
              <a:rPr lang="en-US" altLang="zh-CN" dirty="0"/>
              <a:t>40</a:t>
            </a:r>
            <a:r>
              <a:rPr lang="zh-CN" altLang="en-US" dirty="0"/>
              <a:t>万到</a:t>
            </a:r>
            <a:r>
              <a:rPr lang="en-US" altLang="zh-CN" dirty="0"/>
              <a:t>60</a:t>
            </a:r>
            <a:r>
              <a:rPr lang="zh-CN" altLang="en-US" dirty="0"/>
              <a:t>万左右，但是，可以很明显地看到两个很大的低谷，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月和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endParaRPr lang="en-US" altLang="zh-CN" dirty="0"/>
          </a:p>
          <a:p>
            <a:r>
              <a:rPr lang="zh-CN" altLang="en-US" dirty="0"/>
              <a:t>那么，造成这两个低谷的原因？猜想可能是天气</a:t>
            </a:r>
            <a:endParaRPr lang="en-US" altLang="zh-CN" dirty="0"/>
          </a:p>
          <a:p>
            <a:r>
              <a:rPr lang="zh-CN" altLang="en-US" dirty="0"/>
              <a:t>测量整年的风速变化，可以看到在低谷发生的时期风速很大。飓风</a:t>
            </a:r>
            <a:endParaRPr lang="en-US" altLang="zh-CN" dirty="0"/>
          </a:p>
          <a:p>
            <a:r>
              <a:rPr lang="zh-CN" altLang="en-US" dirty="0"/>
              <a:t>因此，提出，风速的变化会影响出租车的数量。也发现了天气和出租车这两个数据集的关系。</a:t>
            </a:r>
            <a:endParaRPr lang="en-US" altLang="zh-CN" dirty="0"/>
          </a:p>
          <a:p>
            <a:r>
              <a:rPr lang="zh-CN" altLang="en-US" dirty="0"/>
              <a:t>特点，只发生在特定的时间地点。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8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只发生在特定的时间地点。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两个数据有关系，只有当数据的显著特征有关系时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问题从 找两个数据集有无关系  转成   找数据集显著特征有无关系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4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衡量关系的紧密程度？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5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调和平均值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8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二阶导数</a:t>
            </a:r>
            <a:r>
              <a:rPr lang="en-US" altLang="zh-CN" dirty="0"/>
              <a:t>not = 0</a:t>
            </a:r>
          </a:p>
          <a:p>
            <a:r>
              <a:rPr lang="zh-CN" altLang="en-US" dirty="0"/>
              <a:t>一阶导数为常数</a:t>
            </a:r>
            <a:endParaRPr lang="en-US" altLang="zh-CN" dirty="0"/>
          </a:p>
          <a:p>
            <a:r>
              <a:rPr lang="zh-CN" altLang="en-US" dirty="0"/>
              <a:t>函数为直线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特征阈值</a:t>
            </a:r>
            <a:endParaRPr lang="en-US" altLang="zh-CN" dirty="0"/>
          </a:p>
          <a:p>
            <a:r>
              <a:rPr lang="en-US" altLang="zh-CN" dirty="0"/>
              <a:t>Ai </a:t>
            </a:r>
            <a:r>
              <a:rPr lang="zh-CN" altLang="en-US" dirty="0"/>
              <a:t>数据集属性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3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Merge tree</a:t>
            </a:r>
            <a:r>
              <a:rPr lang="zh-CN" altLang="en-US" dirty="0">
                <a:effectLst/>
              </a:rPr>
              <a:t>跟踪了 随着函数值的变化，</a:t>
            </a:r>
            <a:r>
              <a:rPr lang="en-US" altLang="zh-CN" dirty="0">
                <a:effectLst/>
              </a:rPr>
              <a:t>f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super-level sets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sub-level sets</a:t>
            </a:r>
            <a:r>
              <a:rPr lang="zh-CN" altLang="en-US" dirty="0">
                <a:effectLst/>
              </a:rPr>
              <a:t>的变化</a:t>
            </a:r>
          </a:p>
          <a:p>
            <a:r>
              <a:rPr lang="zh-CN" altLang="en-US" dirty="0"/>
              <a:t>从函数最大值逐渐减小，对应</a:t>
            </a:r>
            <a:r>
              <a:rPr lang="en-US" altLang="zh-CN" dirty="0"/>
              <a:t>super-level sets</a:t>
            </a:r>
            <a:r>
              <a:rPr lang="zh-CN" altLang="en-US" dirty="0"/>
              <a:t>部件的变化成为 </a:t>
            </a:r>
            <a:r>
              <a:rPr lang="en-US" altLang="zh-CN" dirty="0"/>
              <a:t>join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从函数最小值逐渐增大，对应</a:t>
            </a:r>
            <a:r>
              <a:rPr lang="en-US" altLang="zh-CN" dirty="0"/>
              <a:t>sub-level sets</a:t>
            </a:r>
            <a:r>
              <a:rPr lang="zh-CN" altLang="en-US" dirty="0"/>
              <a:t>部件的变化成为 </a:t>
            </a:r>
            <a:r>
              <a:rPr lang="en-US" altLang="zh-CN" dirty="0"/>
              <a:t>split 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73DF-1D51-47A7-AFB6-0B40599EAA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5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23F8-A194-445C-8DB9-9EEB9AB2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68670-03DD-4091-9276-66FC6AE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CEB5-D197-405C-94DB-E36199F2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99E6C-99FB-4EEE-A43D-8A826F4E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A4E57-012E-4101-A405-0FA62F7F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0CE9-7ABD-4707-8DD3-F7EF6FD1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BCFBA-1047-4C12-A9DA-EE3BA020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8CD67-D8B8-4489-A284-D0016B4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FA7B0-AF47-4707-A527-925364C2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FB43A-8DC5-4D31-97F2-2A3B36B7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1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2B01F-0E01-4334-AFC5-25DB909F4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8CC05-342B-4E23-874E-F019AD76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1A2F2-8D95-4844-A931-2BC4F75C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97B3B-43B3-42FA-8D64-FFBA2C5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2E509-5E36-4452-B4C1-13DEBB0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0E93-B059-4739-B575-2AB1E4DB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3312F-E446-494A-9726-C6130331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E653F-A0DB-4309-A3A3-11A17AB9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AAB09-4D10-4725-AC66-02636568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7B626-9AED-412F-AD18-9CE62CB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6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12E6B-B322-4F58-B314-ABA1BAA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52DEF-4002-4AF9-9E91-E1B3B1BB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2A4D4-5958-46FF-807A-C7433EF6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1BC23-F9EF-4D5D-A2D6-6834874C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B1448-212D-49FC-B1E9-9F46F7AA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19E9-2338-4701-8071-9B5E29A9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2EA0D-B8D6-4616-AFA8-E37ED3469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FFE55-8B98-493B-9A8B-74BB9ABDD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5BC08-ADED-4F67-A67E-8AB1048C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A6244-14D5-4D23-9C3C-3C119CC3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5AB9D-550B-4B49-B709-42CC1B7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AE589-E41D-4EC2-B48E-4075335F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9D20D-46B9-4FC7-9AB9-CD9606B9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B93B-3B21-493A-A49C-CCED08D1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DD0EF4-4636-4F96-A177-DA3BA8999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FB892F-CEB5-4FF6-A322-72A6BE5F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A8D5B-C509-497F-AD26-22A9214A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BB4BD-EA85-465F-B33E-E98F7154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4BE2B2-C1AE-48D3-8DD9-392240E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6D547-0A81-48CF-8172-2370F912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A0680-88E5-4398-B505-06C018F2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7A995-F243-4C94-9F6E-7FED828D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A2CB5-B881-49E1-A411-10C94BC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E2194-4379-4CFF-80E0-FE4CC886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A37C3-CFA9-4F91-AC0E-DC8E76AC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50E11-2909-468F-863E-96E35F4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6864-0281-481D-A30E-190AAE0F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AE9ED-A768-4001-84BE-2D69594B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38176-EAE9-4F25-823C-BD9F2CC4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60016-4931-492C-8420-8AC64FD0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9FA90-4BA9-404C-82C3-F996B10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8F172-A1F5-452C-AC62-74B65ED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A8015-7D3D-404E-ABFC-092E0041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CEAD8-E2FC-476B-A013-D35A94244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DFA09-6CCD-4BE3-BDCE-24E3E38F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BC331-7F98-4501-BF78-23F77D5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2F6A5-AC2A-45D2-8B23-C53483B4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64FEE-1D29-450C-A50E-3F39D36C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C1DA5-4958-47F7-A069-FD58BFC0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FB047-DB90-4AA2-878C-6EFF628E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3C286-C528-4764-BA53-C0C94021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5367-268A-43EC-B0AA-FB13C79948F3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77201-DDDD-4558-8E58-780524EE3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83B7F-8347-40AD-B75A-30435365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639E-74E1-4A73-8DDA-B84E1C187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1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70.png"/><Relationship Id="rId4" Type="http://schemas.openxmlformats.org/officeDocument/2006/relationships/image" Target="../media/image34.png"/><Relationship Id="rId9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ADBEDB-226D-466B-AE02-233A68BA8E95}"/>
              </a:ext>
            </a:extLst>
          </p:cNvPr>
          <p:cNvSpPr txBox="1"/>
          <p:nvPr/>
        </p:nvSpPr>
        <p:spPr>
          <a:xfrm>
            <a:off x="2133600" y="2250141"/>
            <a:ext cx="8946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Polygamy: The Many-Many Relationships among</a:t>
            </a:r>
          </a:p>
          <a:p>
            <a:r>
              <a:rPr lang="en-US" altLang="zh-CN" sz="2400" b="1" dirty="0"/>
              <a:t>                     Urban </a:t>
            </a:r>
            <a:r>
              <a:rPr lang="en-US" altLang="zh-CN" sz="2400" b="1" dirty="0" err="1"/>
              <a:t>Spatio</a:t>
            </a:r>
            <a:r>
              <a:rPr lang="en-US" altLang="zh-CN" sz="2400" b="1" dirty="0"/>
              <a:t>-Temporal Data Sets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1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92"/>
    </mc:Choice>
    <mc:Fallback xmlns="">
      <p:transition spd="slow" advTm="414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1329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B5ACD5-A698-4F19-88E9-E0652AB742C7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Feature Relatedness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EEAD8-DD04-415E-8920-6F94FA1411D7}"/>
              </a:ext>
            </a:extLst>
          </p:cNvPr>
          <p:cNvSpPr txBox="1"/>
          <p:nvPr/>
        </p:nvSpPr>
        <p:spPr>
          <a:xfrm>
            <a:off x="1523999" y="1398495"/>
            <a:ext cx="754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two data sets D1,D2  </a:t>
            </a:r>
          </a:p>
          <a:p>
            <a:r>
              <a:rPr lang="en-US" altLang="zh-CN" dirty="0"/>
              <a:t>f1(D1,A1) corresponding to attribute A1 of D1</a:t>
            </a:r>
          </a:p>
          <a:p>
            <a:r>
              <a:rPr lang="en-US" altLang="zh-CN" dirty="0"/>
              <a:t>f2(D2,B1) corresponding to attribute B1 of D2.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098D9-487D-47B1-AE15-24E7BF810715}"/>
                  </a:ext>
                </a:extLst>
              </p:cNvPr>
              <p:cNvSpPr/>
              <p:nvPr/>
            </p:nvSpPr>
            <p:spPr>
              <a:xfrm>
                <a:off x="2411505" y="275216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: the set of salient features of f1 and f2 </a:t>
                </a:r>
              </a:p>
              <a:p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098D9-487D-47B1-AE15-24E7BF810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05" y="2752165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900" t="-18421" b="-4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1603E6-01FB-49F6-A228-FDC0BEEA0A29}"/>
                  </a:ext>
                </a:extLst>
              </p:cNvPr>
              <p:cNvSpPr txBox="1"/>
              <p:nvPr/>
            </p:nvSpPr>
            <p:spPr>
              <a:xfrm>
                <a:off x="1228164" y="3971364"/>
                <a:ext cx="10685929" cy="94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and f2 are feature-related at a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positively related </a:t>
                </a:r>
                <a:r>
                  <a:rPr lang="en-US" altLang="zh-CN" dirty="0"/>
                  <a:t>at a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𝜖𝛴</m:t>
                    </m:r>
                  </m:oMath>
                </a14:m>
                <a:r>
                  <a:rPr lang="en-US" altLang="zh-CN" dirty="0"/>
                  <a:t>  if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/>
                  <a:t>) or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dirty="0"/>
                  <a:t>).</a:t>
                </a:r>
              </a:p>
              <a:p>
                <a:pPr lvl="1"/>
                <a:r>
                  <a:rPr lang="en-US" altLang="zh-CN" b="1" dirty="0"/>
                  <a:t>negatively related </a:t>
                </a:r>
                <a:r>
                  <a:rPr lang="en-US" altLang="zh-CN" dirty="0"/>
                  <a:t>at a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𝜖𝛴</m:t>
                    </m:r>
                  </m:oMath>
                </a14:m>
                <a:r>
                  <a:rPr lang="en-US" altLang="zh-CN" dirty="0"/>
                  <a:t>  if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dirty="0"/>
                  <a:t>) or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/>
                  <a:t>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1603E6-01FB-49F6-A228-FDC0BEEA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64" y="3971364"/>
                <a:ext cx="10685929" cy="944105"/>
              </a:xfrm>
              <a:prstGeom prst="rect">
                <a:avLst/>
              </a:prstGeom>
              <a:blipFill>
                <a:blip r:embed="rId3"/>
                <a:stretch>
                  <a:fillRect l="-456" t="-322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0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0E7CAA-783E-42E9-ACA9-564CE5C556DB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Relationship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D4E72B-AD76-4DE2-8744-58008EEB9143}"/>
                  </a:ext>
                </a:extLst>
              </p:cNvPr>
              <p:cNvSpPr txBox="1"/>
              <p:nvPr/>
            </p:nvSpPr>
            <p:spPr>
              <a:xfrm>
                <a:off x="1017494" y="1413196"/>
                <a:ext cx="281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Relationship Score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D4E72B-AD76-4DE2-8744-58008EEB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4" y="1413196"/>
                <a:ext cx="2814918" cy="369332"/>
              </a:xfrm>
              <a:prstGeom prst="rect">
                <a:avLst/>
              </a:prstGeom>
              <a:blipFill>
                <a:blip r:embed="rId3"/>
                <a:stretch>
                  <a:fillRect l="-194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C9E75C-BB5F-49A9-918E-45CC12983FEE}"/>
                  </a:ext>
                </a:extLst>
              </p:cNvPr>
              <p:cNvSpPr txBox="1"/>
              <p:nvPr/>
            </p:nvSpPr>
            <p:spPr>
              <a:xfrm>
                <a:off x="4655720" y="1817245"/>
                <a:ext cx="135505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C9E75C-BB5F-49A9-918E-45CC1298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0" y="1817245"/>
                <a:ext cx="1355050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B0D1B5-33DB-4E2F-93A3-85878632EA46}"/>
                  </a:ext>
                </a:extLst>
              </p:cNvPr>
              <p:cNvSpPr txBox="1"/>
              <p:nvPr/>
            </p:nvSpPr>
            <p:spPr>
              <a:xfrm>
                <a:off x="2898286" y="3105834"/>
                <a:ext cx="794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#p : the number of positive feature relations 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#n : the number of negative feature relations 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B0D1B5-33DB-4E2F-93A3-85878632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86" y="3105834"/>
                <a:ext cx="7949380" cy="646331"/>
              </a:xfrm>
              <a:prstGeom prst="rect">
                <a:avLst/>
              </a:prstGeom>
              <a:blipFill>
                <a:blip r:embed="rId5"/>
                <a:stretch>
                  <a:fillRect l="-613" t="-68224" b="-10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C3B453-1B1C-4ECA-AE9B-63AAE8060885}"/>
              </a:ext>
            </a:extLst>
          </p:cNvPr>
          <p:cNvGrpSpPr/>
          <p:nvPr/>
        </p:nvGrpSpPr>
        <p:grpSpPr>
          <a:xfrm>
            <a:off x="5733796" y="4716465"/>
            <a:ext cx="5714132" cy="718011"/>
            <a:chOff x="1936376" y="4244804"/>
            <a:chExt cx="8130988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B3BEC20-8F4C-48C7-A3DF-E924EDB339A3}"/>
                    </a:ext>
                  </a:extLst>
                </p:cNvPr>
                <p:cNvSpPr txBox="1"/>
                <p:nvPr/>
              </p:nvSpPr>
              <p:spPr>
                <a:xfrm>
                  <a:off x="1936376" y="4244804"/>
                  <a:ext cx="813098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altLang="zh-CN" dirty="0"/>
                    <a:t>       +1 : the two functions are positively related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altLang="zh-CN" dirty="0"/>
                    <a:t>        -1 : the two functions are negatively related</a:t>
                  </a:r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B3BEC20-8F4C-48C7-A3DF-E924EDB3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76" y="4244804"/>
                  <a:ext cx="8130988" cy="923330"/>
                </a:xfrm>
                <a:prstGeom prst="rect">
                  <a:avLst/>
                </a:prstGeom>
                <a:blipFill>
                  <a:blip r:embed="rId6"/>
                  <a:stretch>
                    <a:fillRect t="-5128" b="-3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413704E-516A-4312-959F-B523E9D64FED}"/>
                </a:ext>
              </a:extLst>
            </p:cNvPr>
            <p:cNvCxnSpPr>
              <a:cxnSpLocks/>
            </p:cNvCxnSpPr>
            <p:nvPr/>
          </p:nvCxnSpPr>
          <p:spPr>
            <a:xfrm>
              <a:off x="2422061" y="4492606"/>
              <a:ext cx="301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C4C5561-B954-4809-88AB-5F928D999DD8}"/>
                </a:ext>
              </a:extLst>
            </p:cNvPr>
            <p:cNvCxnSpPr>
              <a:cxnSpLocks/>
            </p:cNvCxnSpPr>
            <p:nvPr/>
          </p:nvCxnSpPr>
          <p:spPr>
            <a:xfrm>
              <a:off x="2422061" y="4856336"/>
              <a:ext cx="301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58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0E7CAA-783E-42E9-ACA9-564CE5C556DB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Relationship Evaluation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D4E72B-AD76-4DE2-8744-58008EEB9143}"/>
                  </a:ext>
                </a:extLst>
              </p:cNvPr>
              <p:cNvSpPr txBox="1"/>
              <p:nvPr/>
            </p:nvSpPr>
            <p:spPr>
              <a:xfrm>
                <a:off x="1156447" y="1403756"/>
                <a:ext cx="281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Relationship Strength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D4E72B-AD76-4DE2-8744-58008EEB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47" y="1403756"/>
                <a:ext cx="2814918" cy="369332"/>
              </a:xfrm>
              <a:prstGeom prst="rect">
                <a:avLst/>
              </a:prstGeom>
              <a:blipFill>
                <a:blip r:embed="rId3"/>
                <a:stretch>
                  <a:fillRect l="-195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C9E75C-BB5F-49A9-918E-45CC12983FEE}"/>
                  </a:ext>
                </a:extLst>
              </p:cNvPr>
              <p:cNvSpPr txBox="1"/>
              <p:nvPr/>
            </p:nvSpPr>
            <p:spPr>
              <a:xfrm>
                <a:off x="2424953" y="2583867"/>
                <a:ext cx="2377253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C9E75C-BB5F-49A9-918E-45CC1298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53" y="2583867"/>
                <a:ext cx="2377253" cy="567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B9CDDA-1695-41C4-BD36-746019BD031A}"/>
                  </a:ext>
                </a:extLst>
              </p:cNvPr>
              <p:cNvSpPr txBox="1"/>
              <p:nvPr/>
            </p:nvSpPr>
            <p:spPr>
              <a:xfrm>
                <a:off x="4562315" y="1420820"/>
                <a:ext cx="3889333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B9CDDA-1695-41C4-BD36-746019BD0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15" y="1420820"/>
                <a:ext cx="3889333" cy="572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B0E1B7-A1A0-4340-94EC-C1B6DB5DA80B}"/>
                  </a:ext>
                </a:extLst>
              </p:cNvPr>
              <p:cNvSpPr txBox="1"/>
              <p:nvPr/>
            </p:nvSpPr>
            <p:spPr>
              <a:xfrm>
                <a:off x="6232810" y="2583867"/>
                <a:ext cx="195765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B0E1B7-A1A0-4340-94EC-C1B6DB5DA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10" y="2583867"/>
                <a:ext cx="1957651" cy="567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6B1CCA-9C04-4B33-A092-188B0A6A224D}"/>
                  </a:ext>
                </a:extLst>
              </p:cNvPr>
              <p:cNvSpPr txBox="1"/>
              <p:nvPr/>
            </p:nvSpPr>
            <p:spPr>
              <a:xfrm>
                <a:off x="2184063" y="3746072"/>
                <a:ext cx="79493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: denotes the feature-relations between the two functions.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: the set of spatio-temporal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fp</m:t>
                    </m:r>
                  </m:oMath>
                </a14:m>
                <a:r>
                  <a:rPr lang="en-US" altLang="zh-CN" dirty="0"/>
                  <a:t> : the set of spatio-temporal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∉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/>
                  <a:t> : the set of spatio-temporal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∉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6B1CCA-9C04-4B33-A092-188B0A6A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63" y="3746072"/>
                <a:ext cx="7949380" cy="1200329"/>
              </a:xfrm>
              <a:prstGeom prst="rect">
                <a:avLst/>
              </a:prstGeom>
              <a:blipFill>
                <a:blip r:embed="rId7"/>
                <a:stretch>
                  <a:fillRect l="-613" t="-37245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C1377887-B6BE-4547-A47B-2C6746475731}"/>
              </a:ext>
            </a:extLst>
          </p:cNvPr>
          <p:cNvGrpSpPr/>
          <p:nvPr/>
        </p:nvGrpSpPr>
        <p:grpSpPr>
          <a:xfrm>
            <a:off x="7909102" y="5060018"/>
            <a:ext cx="5714132" cy="923330"/>
            <a:chOff x="1936376" y="4244804"/>
            <a:chExt cx="8130988" cy="1187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FB8E332-D1DE-440E-8D3C-9A56C664827E}"/>
                    </a:ext>
                  </a:extLst>
                </p:cNvPr>
                <p:cNvSpPr txBox="1"/>
                <p:nvPr/>
              </p:nvSpPr>
              <p:spPr>
                <a:xfrm>
                  <a:off x="1936376" y="4244804"/>
                  <a:ext cx="8130988" cy="1187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altLang="zh-CN" dirty="0"/>
                    <a:t>       1 : a strong relationship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altLang="zh-CN" dirty="0"/>
                    <a:t>       0 : a weak relationship</a:t>
                  </a:r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FB8E332-D1DE-440E-8D3C-9A56C6648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76" y="4244804"/>
                  <a:ext cx="8130988" cy="1187361"/>
                </a:xfrm>
                <a:prstGeom prst="rect">
                  <a:avLst/>
                </a:prstGeom>
                <a:blipFill>
                  <a:blip r:embed="rId8"/>
                  <a:stretch>
                    <a:fillRect t="-32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E98E027-B1A6-4CC2-9CD4-226CC550CF05}"/>
                </a:ext>
              </a:extLst>
            </p:cNvPr>
            <p:cNvCxnSpPr>
              <a:cxnSpLocks/>
            </p:cNvCxnSpPr>
            <p:nvPr/>
          </p:nvCxnSpPr>
          <p:spPr>
            <a:xfrm>
              <a:off x="2422061" y="4492606"/>
              <a:ext cx="301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5E164F-2EE6-46CD-9D51-565DE0A35E24}"/>
                </a:ext>
              </a:extLst>
            </p:cNvPr>
            <p:cNvCxnSpPr>
              <a:cxnSpLocks/>
            </p:cNvCxnSpPr>
            <p:nvPr/>
          </p:nvCxnSpPr>
          <p:spPr>
            <a:xfrm>
              <a:off x="2422061" y="4856336"/>
              <a:ext cx="301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0514F3F-E1FF-424F-AC63-03919745BC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8" t="29506" r="18335" b="16521"/>
          <a:stretch/>
        </p:blipFill>
        <p:spPr>
          <a:xfrm>
            <a:off x="8176696" y="4589878"/>
            <a:ext cx="274952" cy="3565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ED3458A-70DE-4733-9CDD-E8BE23EECE6A}"/>
              </a:ext>
            </a:extLst>
          </p:cNvPr>
          <p:cNvSpPr txBox="1"/>
          <p:nvPr/>
        </p:nvSpPr>
        <p:spPr>
          <a:xfrm>
            <a:off x="1890524" y="5884074"/>
            <a:ext cx="88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precision gives a measure of how often features in f1 are related with features in f2</a:t>
            </a:r>
          </a:p>
          <a:p>
            <a:r>
              <a:rPr lang="en-US" altLang="zh-CN" dirty="0"/>
              <a:t>recall gives a measure of how often features in f2 are related with features in f1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70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34793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B7869-F455-4DCC-929E-E3318B2EEABB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set transformation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5ED83-F68F-4F2C-8773-A382304D6821}"/>
              </a:ext>
            </a:extLst>
          </p:cNvPr>
          <p:cNvSpPr txBox="1"/>
          <p:nvPr/>
        </p:nvSpPr>
        <p:spPr>
          <a:xfrm>
            <a:off x="1431624" y="1881089"/>
            <a:ext cx="82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attribute of the two data sets is transformed into a scalar function.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AB390C-C4E6-41DA-AEDB-29B87C08F1ED}"/>
                  </a:ext>
                </a:extLst>
              </p:cNvPr>
              <p:cNvSpPr txBox="1"/>
              <p:nvPr/>
            </p:nvSpPr>
            <p:spPr>
              <a:xfrm>
                <a:off x="1431624" y="1012250"/>
                <a:ext cx="7548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assume two data sets D1,D2  </a:t>
                </a:r>
              </a:p>
              <a:p>
                <a:r>
                  <a:rPr lang="en-US" altLang="zh-CN" dirty="0"/>
                  <a:t>D1 has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/>
                  <a:t>    D2 has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AB390C-C4E6-41DA-AEDB-29B87C08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24" y="1012250"/>
                <a:ext cx="7548282" cy="646331"/>
              </a:xfrm>
              <a:prstGeom prst="rect">
                <a:avLst/>
              </a:prstGeom>
              <a:blipFill>
                <a:blip r:embed="rId3"/>
                <a:stretch>
                  <a:fillRect l="-72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34E8B93-31D0-44E7-ABA6-40C93AA6DDE7}"/>
              </a:ext>
            </a:extLst>
          </p:cNvPr>
          <p:cNvSpPr txBox="1"/>
          <p:nvPr/>
        </p:nvSpPr>
        <p:spPr>
          <a:xfrm>
            <a:off x="1955280" y="2131992"/>
            <a:ext cx="8059271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scalar function f1(D1,A1) indicates attribute A1 value changes.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BCFC17-1DA7-43E9-A50F-18CA5C0BA520}"/>
              </a:ext>
            </a:extLst>
          </p:cNvPr>
          <p:cNvGrpSpPr/>
          <p:nvPr/>
        </p:nvGrpSpPr>
        <p:grpSpPr>
          <a:xfrm>
            <a:off x="2069872" y="4151039"/>
            <a:ext cx="3245224" cy="2106706"/>
            <a:chOff x="4527176" y="3989294"/>
            <a:chExt cx="3245224" cy="210670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C010B48-3419-4384-94E9-4C3ED0A26905}"/>
                </a:ext>
              </a:extLst>
            </p:cNvPr>
            <p:cNvCxnSpPr/>
            <p:nvPr/>
          </p:nvCxnSpPr>
          <p:spPr>
            <a:xfrm>
              <a:off x="4545106" y="6096000"/>
              <a:ext cx="322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B77B31C-B06E-41A5-B512-ACFC79B814CD}"/>
                </a:ext>
              </a:extLst>
            </p:cNvPr>
            <p:cNvCxnSpPr/>
            <p:nvPr/>
          </p:nvCxnSpPr>
          <p:spPr>
            <a:xfrm flipV="1">
              <a:off x="4527176" y="3989294"/>
              <a:ext cx="0" cy="209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F38AD19-0BC3-4C6C-BFFD-300A17D7893C}"/>
                </a:ext>
              </a:extLst>
            </p:cNvPr>
            <p:cNvSpPr/>
            <p:nvPr/>
          </p:nvSpPr>
          <p:spPr>
            <a:xfrm>
              <a:off x="4706471" y="4069297"/>
              <a:ext cx="2357717" cy="1919128"/>
            </a:xfrm>
            <a:custGeom>
              <a:avLst/>
              <a:gdLst>
                <a:gd name="connsiteX0" fmla="*/ 0 w 2509457"/>
                <a:gd name="connsiteY0" fmla="*/ 1775446 h 1775446"/>
                <a:gd name="connsiteX1" fmla="*/ 493059 w 2509457"/>
                <a:gd name="connsiteY1" fmla="*/ 475563 h 1775446"/>
                <a:gd name="connsiteX2" fmla="*/ 905435 w 2509457"/>
                <a:gd name="connsiteY2" fmla="*/ 1291352 h 1775446"/>
                <a:gd name="connsiteX3" fmla="*/ 1192306 w 2509457"/>
                <a:gd name="connsiteY3" fmla="*/ 672787 h 1775446"/>
                <a:gd name="connsiteX4" fmla="*/ 1416424 w 2509457"/>
                <a:gd name="connsiteY4" fmla="*/ 1049304 h 1775446"/>
                <a:gd name="connsiteX5" fmla="*/ 1559859 w 2509457"/>
                <a:gd name="connsiteY5" fmla="*/ 825187 h 1775446"/>
                <a:gd name="connsiteX6" fmla="*/ 1766047 w 2509457"/>
                <a:gd name="connsiteY6" fmla="*/ 1479610 h 1775446"/>
                <a:gd name="connsiteX7" fmla="*/ 2133600 w 2509457"/>
                <a:gd name="connsiteY7" fmla="*/ 434 h 1775446"/>
                <a:gd name="connsiteX8" fmla="*/ 2483224 w 2509457"/>
                <a:gd name="connsiteY8" fmla="*/ 1649940 h 1775446"/>
                <a:gd name="connsiteX9" fmla="*/ 2483224 w 2509457"/>
                <a:gd name="connsiteY9" fmla="*/ 1542363 h 1775446"/>
                <a:gd name="connsiteX10" fmla="*/ 2474259 w 2509457"/>
                <a:gd name="connsiteY10" fmla="*/ 1560293 h 1775446"/>
                <a:gd name="connsiteX0" fmla="*/ 0 w 2788064"/>
                <a:gd name="connsiteY0" fmla="*/ 1775446 h 1784411"/>
                <a:gd name="connsiteX1" fmla="*/ 493059 w 2788064"/>
                <a:gd name="connsiteY1" fmla="*/ 475563 h 1784411"/>
                <a:gd name="connsiteX2" fmla="*/ 905435 w 2788064"/>
                <a:gd name="connsiteY2" fmla="*/ 1291352 h 1784411"/>
                <a:gd name="connsiteX3" fmla="*/ 1192306 w 2788064"/>
                <a:gd name="connsiteY3" fmla="*/ 672787 h 1784411"/>
                <a:gd name="connsiteX4" fmla="*/ 1416424 w 2788064"/>
                <a:gd name="connsiteY4" fmla="*/ 1049304 h 1784411"/>
                <a:gd name="connsiteX5" fmla="*/ 1559859 w 2788064"/>
                <a:gd name="connsiteY5" fmla="*/ 825187 h 1784411"/>
                <a:gd name="connsiteX6" fmla="*/ 1766047 w 2788064"/>
                <a:gd name="connsiteY6" fmla="*/ 1479610 h 1784411"/>
                <a:gd name="connsiteX7" fmla="*/ 2133600 w 2788064"/>
                <a:gd name="connsiteY7" fmla="*/ 434 h 1784411"/>
                <a:gd name="connsiteX8" fmla="*/ 2483224 w 2788064"/>
                <a:gd name="connsiteY8" fmla="*/ 1649940 h 1784411"/>
                <a:gd name="connsiteX9" fmla="*/ 2483224 w 2788064"/>
                <a:gd name="connsiteY9" fmla="*/ 1542363 h 1784411"/>
                <a:gd name="connsiteX10" fmla="*/ 2788024 w 2788064"/>
                <a:gd name="connsiteY10" fmla="*/ 1784411 h 1784411"/>
                <a:gd name="connsiteX0" fmla="*/ 0 w 2788139"/>
                <a:gd name="connsiteY0" fmla="*/ 1775446 h 1830460"/>
                <a:gd name="connsiteX1" fmla="*/ 493059 w 2788139"/>
                <a:gd name="connsiteY1" fmla="*/ 475563 h 1830460"/>
                <a:gd name="connsiteX2" fmla="*/ 905435 w 2788139"/>
                <a:gd name="connsiteY2" fmla="*/ 1291352 h 1830460"/>
                <a:gd name="connsiteX3" fmla="*/ 1192306 w 2788139"/>
                <a:gd name="connsiteY3" fmla="*/ 672787 h 1830460"/>
                <a:gd name="connsiteX4" fmla="*/ 1416424 w 2788139"/>
                <a:gd name="connsiteY4" fmla="*/ 1049304 h 1830460"/>
                <a:gd name="connsiteX5" fmla="*/ 1559859 w 2788139"/>
                <a:gd name="connsiteY5" fmla="*/ 825187 h 1830460"/>
                <a:gd name="connsiteX6" fmla="*/ 1766047 w 2788139"/>
                <a:gd name="connsiteY6" fmla="*/ 1479610 h 1830460"/>
                <a:gd name="connsiteX7" fmla="*/ 2133600 w 2788139"/>
                <a:gd name="connsiteY7" fmla="*/ 434 h 1830460"/>
                <a:gd name="connsiteX8" fmla="*/ 2483224 w 2788139"/>
                <a:gd name="connsiteY8" fmla="*/ 1649940 h 1830460"/>
                <a:gd name="connsiteX9" fmla="*/ 2653553 w 2788139"/>
                <a:gd name="connsiteY9" fmla="*/ 1802339 h 1830460"/>
                <a:gd name="connsiteX10" fmla="*/ 2788024 w 2788139"/>
                <a:gd name="connsiteY10" fmla="*/ 1784411 h 1830460"/>
                <a:gd name="connsiteX0" fmla="*/ 0 w 2788549"/>
                <a:gd name="connsiteY0" fmla="*/ 1775446 h 1920883"/>
                <a:gd name="connsiteX1" fmla="*/ 493059 w 2788549"/>
                <a:gd name="connsiteY1" fmla="*/ 475563 h 1920883"/>
                <a:gd name="connsiteX2" fmla="*/ 905435 w 2788549"/>
                <a:gd name="connsiteY2" fmla="*/ 1291352 h 1920883"/>
                <a:gd name="connsiteX3" fmla="*/ 1192306 w 2788549"/>
                <a:gd name="connsiteY3" fmla="*/ 672787 h 1920883"/>
                <a:gd name="connsiteX4" fmla="*/ 1416424 w 2788549"/>
                <a:gd name="connsiteY4" fmla="*/ 1049304 h 1920883"/>
                <a:gd name="connsiteX5" fmla="*/ 1559859 w 2788549"/>
                <a:gd name="connsiteY5" fmla="*/ 825187 h 1920883"/>
                <a:gd name="connsiteX6" fmla="*/ 1766047 w 2788549"/>
                <a:gd name="connsiteY6" fmla="*/ 1479610 h 1920883"/>
                <a:gd name="connsiteX7" fmla="*/ 2133600 w 2788549"/>
                <a:gd name="connsiteY7" fmla="*/ 434 h 1920883"/>
                <a:gd name="connsiteX8" fmla="*/ 2483224 w 2788549"/>
                <a:gd name="connsiteY8" fmla="*/ 1649940 h 1920883"/>
                <a:gd name="connsiteX9" fmla="*/ 2725271 w 2788549"/>
                <a:gd name="connsiteY9" fmla="*/ 1918880 h 1920883"/>
                <a:gd name="connsiteX10" fmla="*/ 2788024 w 2788549"/>
                <a:gd name="connsiteY10" fmla="*/ 1784411 h 1920883"/>
                <a:gd name="connsiteX0" fmla="*/ 0 w 2931535"/>
                <a:gd name="connsiteY0" fmla="*/ 1775446 h 1999564"/>
                <a:gd name="connsiteX1" fmla="*/ 493059 w 2931535"/>
                <a:gd name="connsiteY1" fmla="*/ 475563 h 1999564"/>
                <a:gd name="connsiteX2" fmla="*/ 905435 w 2931535"/>
                <a:gd name="connsiteY2" fmla="*/ 1291352 h 1999564"/>
                <a:gd name="connsiteX3" fmla="*/ 1192306 w 2931535"/>
                <a:gd name="connsiteY3" fmla="*/ 672787 h 1999564"/>
                <a:gd name="connsiteX4" fmla="*/ 1416424 w 2931535"/>
                <a:gd name="connsiteY4" fmla="*/ 1049304 h 1999564"/>
                <a:gd name="connsiteX5" fmla="*/ 1559859 w 2931535"/>
                <a:gd name="connsiteY5" fmla="*/ 825187 h 1999564"/>
                <a:gd name="connsiteX6" fmla="*/ 1766047 w 2931535"/>
                <a:gd name="connsiteY6" fmla="*/ 1479610 h 1999564"/>
                <a:gd name="connsiteX7" fmla="*/ 2133600 w 2931535"/>
                <a:gd name="connsiteY7" fmla="*/ 434 h 1999564"/>
                <a:gd name="connsiteX8" fmla="*/ 2483224 w 2931535"/>
                <a:gd name="connsiteY8" fmla="*/ 1649940 h 1999564"/>
                <a:gd name="connsiteX9" fmla="*/ 2725271 w 2931535"/>
                <a:gd name="connsiteY9" fmla="*/ 1918880 h 1999564"/>
                <a:gd name="connsiteX10" fmla="*/ 2931460 w 2931535"/>
                <a:gd name="connsiteY10" fmla="*/ 1999564 h 1999564"/>
                <a:gd name="connsiteX0" fmla="*/ 0 w 2931460"/>
                <a:gd name="connsiteY0" fmla="*/ 1775446 h 1999564"/>
                <a:gd name="connsiteX1" fmla="*/ 493059 w 2931460"/>
                <a:gd name="connsiteY1" fmla="*/ 475563 h 1999564"/>
                <a:gd name="connsiteX2" fmla="*/ 905435 w 2931460"/>
                <a:gd name="connsiteY2" fmla="*/ 1291352 h 1999564"/>
                <a:gd name="connsiteX3" fmla="*/ 1192306 w 2931460"/>
                <a:gd name="connsiteY3" fmla="*/ 672787 h 1999564"/>
                <a:gd name="connsiteX4" fmla="*/ 1416424 w 2931460"/>
                <a:gd name="connsiteY4" fmla="*/ 1049304 h 1999564"/>
                <a:gd name="connsiteX5" fmla="*/ 1559859 w 2931460"/>
                <a:gd name="connsiteY5" fmla="*/ 825187 h 1999564"/>
                <a:gd name="connsiteX6" fmla="*/ 1766047 w 2931460"/>
                <a:gd name="connsiteY6" fmla="*/ 1479610 h 1999564"/>
                <a:gd name="connsiteX7" fmla="*/ 2133600 w 2931460"/>
                <a:gd name="connsiteY7" fmla="*/ 434 h 1999564"/>
                <a:gd name="connsiteX8" fmla="*/ 2483224 w 2931460"/>
                <a:gd name="connsiteY8" fmla="*/ 1649940 h 1999564"/>
                <a:gd name="connsiteX9" fmla="*/ 2931460 w 2931460"/>
                <a:gd name="connsiteY9" fmla="*/ 1999564 h 1999564"/>
                <a:gd name="connsiteX0" fmla="*/ 0 w 2608730"/>
                <a:gd name="connsiteY0" fmla="*/ 1775446 h 1817477"/>
                <a:gd name="connsiteX1" fmla="*/ 493059 w 2608730"/>
                <a:gd name="connsiteY1" fmla="*/ 475563 h 1817477"/>
                <a:gd name="connsiteX2" fmla="*/ 905435 w 2608730"/>
                <a:gd name="connsiteY2" fmla="*/ 1291352 h 1817477"/>
                <a:gd name="connsiteX3" fmla="*/ 1192306 w 2608730"/>
                <a:gd name="connsiteY3" fmla="*/ 672787 h 1817477"/>
                <a:gd name="connsiteX4" fmla="*/ 1416424 w 2608730"/>
                <a:gd name="connsiteY4" fmla="*/ 1049304 h 1817477"/>
                <a:gd name="connsiteX5" fmla="*/ 1559859 w 2608730"/>
                <a:gd name="connsiteY5" fmla="*/ 825187 h 1817477"/>
                <a:gd name="connsiteX6" fmla="*/ 1766047 w 2608730"/>
                <a:gd name="connsiteY6" fmla="*/ 1479610 h 1817477"/>
                <a:gd name="connsiteX7" fmla="*/ 2133600 w 2608730"/>
                <a:gd name="connsiteY7" fmla="*/ 434 h 1817477"/>
                <a:gd name="connsiteX8" fmla="*/ 2483224 w 2608730"/>
                <a:gd name="connsiteY8" fmla="*/ 1649940 h 1817477"/>
                <a:gd name="connsiteX9" fmla="*/ 2608730 w 2608730"/>
                <a:gd name="connsiteY9" fmla="*/ 1811305 h 1817477"/>
                <a:gd name="connsiteX0" fmla="*/ 0 w 2483224"/>
                <a:gd name="connsiteY0" fmla="*/ 1775446 h 1775446"/>
                <a:gd name="connsiteX1" fmla="*/ 493059 w 2483224"/>
                <a:gd name="connsiteY1" fmla="*/ 475563 h 1775446"/>
                <a:gd name="connsiteX2" fmla="*/ 905435 w 2483224"/>
                <a:gd name="connsiteY2" fmla="*/ 1291352 h 1775446"/>
                <a:gd name="connsiteX3" fmla="*/ 1192306 w 2483224"/>
                <a:gd name="connsiteY3" fmla="*/ 672787 h 1775446"/>
                <a:gd name="connsiteX4" fmla="*/ 1416424 w 2483224"/>
                <a:gd name="connsiteY4" fmla="*/ 1049304 h 1775446"/>
                <a:gd name="connsiteX5" fmla="*/ 1559859 w 2483224"/>
                <a:gd name="connsiteY5" fmla="*/ 825187 h 1775446"/>
                <a:gd name="connsiteX6" fmla="*/ 1766047 w 2483224"/>
                <a:gd name="connsiteY6" fmla="*/ 1479610 h 1775446"/>
                <a:gd name="connsiteX7" fmla="*/ 2133600 w 2483224"/>
                <a:gd name="connsiteY7" fmla="*/ 434 h 1775446"/>
                <a:gd name="connsiteX8" fmla="*/ 2483224 w 2483224"/>
                <a:gd name="connsiteY8" fmla="*/ 1649940 h 1775446"/>
                <a:gd name="connsiteX0" fmla="*/ 0 w 2483224"/>
                <a:gd name="connsiteY0" fmla="*/ 1775446 h 1775446"/>
                <a:gd name="connsiteX1" fmla="*/ 493059 w 2483224"/>
                <a:gd name="connsiteY1" fmla="*/ 475563 h 1775446"/>
                <a:gd name="connsiteX2" fmla="*/ 842682 w 2483224"/>
                <a:gd name="connsiteY2" fmla="*/ 1291352 h 1775446"/>
                <a:gd name="connsiteX3" fmla="*/ 1192306 w 2483224"/>
                <a:gd name="connsiteY3" fmla="*/ 672787 h 1775446"/>
                <a:gd name="connsiteX4" fmla="*/ 1416424 w 2483224"/>
                <a:gd name="connsiteY4" fmla="*/ 1049304 h 1775446"/>
                <a:gd name="connsiteX5" fmla="*/ 1559859 w 2483224"/>
                <a:gd name="connsiteY5" fmla="*/ 825187 h 1775446"/>
                <a:gd name="connsiteX6" fmla="*/ 1766047 w 2483224"/>
                <a:gd name="connsiteY6" fmla="*/ 1479610 h 1775446"/>
                <a:gd name="connsiteX7" fmla="*/ 2133600 w 2483224"/>
                <a:gd name="connsiteY7" fmla="*/ 434 h 1775446"/>
                <a:gd name="connsiteX8" fmla="*/ 2483224 w 2483224"/>
                <a:gd name="connsiteY8" fmla="*/ 1649940 h 1775446"/>
                <a:gd name="connsiteX0" fmla="*/ 0 w 2483224"/>
                <a:gd name="connsiteY0" fmla="*/ 1775446 h 1775446"/>
                <a:gd name="connsiteX1" fmla="*/ 421341 w 2483224"/>
                <a:gd name="connsiteY1" fmla="*/ 475563 h 1775446"/>
                <a:gd name="connsiteX2" fmla="*/ 842682 w 2483224"/>
                <a:gd name="connsiteY2" fmla="*/ 1291352 h 1775446"/>
                <a:gd name="connsiteX3" fmla="*/ 1192306 w 2483224"/>
                <a:gd name="connsiteY3" fmla="*/ 672787 h 1775446"/>
                <a:gd name="connsiteX4" fmla="*/ 1416424 w 2483224"/>
                <a:gd name="connsiteY4" fmla="*/ 1049304 h 1775446"/>
                <a:gd name="connsiteX5" fmla="*/ 1559859 w 2483224"/>
                <a:gd name="connsiteY5" fmla="*/ 825187 h 1775446"/>
                <a:gd name="connsiteX6" fmla="*/ 1766047 w 2483224"/>
                <a:gd name="connsiteY6" fmla="*/ 1479610 h 1775446"/>
                <a:gd name="connsiteX7" fmla="*/ 2133600 w 2483224"/>
                <a:gd name="connsiteY7" fmla="*/ 434 h 1775446"/>
                <a:gd name="connsiteX8" fmla="*/ 2483224 w 2483224"/>
                <a:gd name="connsiteY8" fmla="*/ 1649940 h 1775446"/>
                <a:gd name="connsiteX0" fmla="*/ 0 w 2465294"/>
                <a:gd name="connsiteY0" fmla="*/ 1900952 h 1900952"/>
                <a:gd name="connsiteX1" fmla="*/ 403411 w 2465294"/>
                <a:gd name="connsiteY1" fmla="*/ 475563 h 1900952"/>
                <a:gd name="connsiteX2" fmla="*/ 824752 w 2465294"/>
                <a:gd name="connsiteY2" fmla="*/ 1291352 h 1900952"/>
                <a:gd name="connsiteX3" fmla="*/ 1174376 w 2465294"/>
                <a:gd name="connsiteY3" fmla="*/ 672787 h 1900952"/>
                <a:gd name="connsiteX4" fmla="*/ 1398494 w 2465294"/>
                <a:gd name="connsiteY4" fmla="*/ 1049304 h 1900952"/>
                <a:gd name="connsiteX5" fmla="*/ 1541929 w 2465294"/>
                <a:gd name="connsiteY5" fmla="*/ 825187 h 1900952"/>
                <a:gd name="connsiteX6" fmla="*/ 1748117 w 2465294"/>
                <a:gd name="connsiteY6" fmla="*/ 1479610 h 1900952"/>
                <a:gd name="connsiteX7" fmla="*/ 2115670 w 2465294"/>
                <a:gd name="connsiteY7" fmla="*/ 434 h 1900952"/>
                <a:gd name="connsiteX8" fmla="*/ 2465294 w 2465294"/>
                <a:gd name="connsiteY8" fmla="*/ 1649940 h 1900952"/>
                <a:gd name="connsiteX0" fmla="*/ 0 w 2465294"/>
                <a:gd name="connsiteY0" fmla="*/ 1900952 h 1900952"/>
                <a:gd name="connsiteX1" fmla="*/ 403411 w 2465294"/>
                <a:gd name="connsiteY1" fmla="*/ 475563 h 1900952"/>
                <a:gd name="connsiteX2" fmla="*/ 824752 w 2465294"/>
                <a:gd name="connsiteY2" fmla="*/ 1291352 h 1900952"/>
                <a:gd name="connsiteX3" fmla="*/ 1129553 w 2465294"/>
                <a:gd name="connsiteY3" fmla="*/ 663822 h 1900952"/>
                <a:gd name="connsiteX4" fmla="*/ 1398494 w 2465294"/>
                <a:gd name="connsiteY4" fmla="*/ 1049304 h 1900952"/>
                <a:gd name="connsiteX5" fmla="*/ 1541929 w 2465294"/>
                <a:gd name="connsiteY5" fmla="*/ 825187 h 1900952"/>
                <a:gd name="connsiteX6" fmla="*/ 1748117 w 2465294"/>
                <a:gd name="connsiteY6" fmla="*/ 1479610 h 1900952"/>
                <a:gd name="connsiteX7" fmla="*/ 2115670 w 2465294"/>
                <a:gd name="connsiteY7" fmla="*/ 434 h 1900952"/>
                <a:gd name="connsiteX8" fmla="*/ 2465294 w 2465294"/>
                <a:gd name="connsiteY8" fmla="*/ 1649940 h 1900952"/>
                <a:gd name="connsiteX0" fmla="*/ 0 w 2465294"/>
                <a:gd name="connsiteY0" fmla="*/ 1900952 h 1900952"/>
                <a:gd name="connsiteX1" fmla="*/ 403411 w 2465294"/>
                <a:gd name="connsiteY1" fmla="*/ 475563 h 1900952"/>
                <a:gd name="connsiteX2" fmla="*/ 824752 w 2465294"/>
                <a:gd name="connsiteY2" fmla="*/ 1291352 h 1900952"/>
                <a:gd name="connsiteX3" fmla="*/ 1129553 w 2465294"/>
                <a:gd name="connsiteY3" fmla="*/ 663822 h 1900952"/>
                <a:gd name="connsiteX4" fmla="*/ 1344705 w 2465294"/>
                <a:gd name="connsiteY4" fmla="*/ 1067233 h 1900952"/>
                <a:gd name="connsiteX5" fmla="*/ 1541929 w 2465294"/>
                <a:gd name="connsiteY5" fmla="*/ 825187 h 1900952"/>
                <a:gd name="connsiteX6" fmla="*/ 1748117 w 2465294"/>
                <a:gd name="connsiteY6" fmla="*/ 1479610 h 1900952"/>
                <a:gd name="connsiteX7" fmla="*/ 2115670 w 2465294"/>
                <a:gd name="connsiteY7" fmla="*/ 434 h 1900952"/>
                <a:gd name="connsiteX8" fmla="*/ 2465294 w 2465294"/>
                <a:gd name="connsiteY8" fmla="*/ 1649940 h 1900952"/>
                <a:gd name="connsiteX0" fmla="*/ 0 w 2465294"/>
                <a:gd name="connsiteY0" fmla="*/ 1900952 h 1900952"/>
                <a:gd name="connsiteX1" fmla="*/ 403411 w 2465294"/>
                <a:gd name="connsiteY1" fmla="*/ 475563 h 1900952"/>
                <a:gd name="connsiteX2" fmla="*/ 824752 w 2465294"/>
                <a:gd name="connsiteY2" fmla="*/ 1291352 h 1900952"/>
                <a:gd name="connsiteX3" fmla="*/ 1129553 w 2465294"/>
                <a:gd name="connsiteY3" fmla="*/ 663822 h 1900952"/>
                <a:gd name="connsiteX4" fmla="*/ 1344705 w 2465294"/>
                <a:gd name="connsiteY4" fmla="*/ 1067233 h 1900952"/>
                <a:gd name="connsiteX5" fmla="*/ 1497105 w 2465294"/>
                <a:gd name="connsiteY5" fmla="*/ 825187 h 1900952"/>
                <a:gd name="connsiteX6" fmla="*/ 1748117 w 2465294"/>
                <a:gd name="connsiteY6" fmla="*/ 1479610 h 1900952"/>
                <a:gd name="connsiteX7" fmla="*/ 2115670 w 2465294"/>
                <a:gd name="connsiteY7" fmla="*/ 434 h 1900952"/>
                <a:gd name="connsiteX8" fmla="*/ 2465294 w 2465294"/>
                <a:gd name="connsiteY8" fmla="*/ 1649940 h 1900952"/>
                <a:gd name="connsiteX0" fmla="*/ 0 w 2465294"/>
                <a:gd name="connsiteY0" fmla="*/ 1918878 h 1918878"/>
                <a:gd name="connsiteX1" fmla="*/ 403411 w 2465294"/>
                <a:gd name="connsiteY1" fmla="*/ 493489 h 1918878"/>
                <a:gd name="connsiteX2" fmla="*/ 824752 w 2465294"/>
                <a:gd name="connsiteY2" fmla="*/ 1309278 h 1918878"/>
                <a:gd name="connsiteX3" fmla="*/ 1129553 w 2465294"/>
                <a:gd name="connsiteY3" fmla="*/ 681748 h 1918878"/>
                <a:gd name="connsiteX4" fmla="*/ 1344705 w 2465294"/>
                <a:gd name="connsiteY4" fmla="*/ 1085159 h 1918878"/>
                <a:gd name="connsiteX5" fmla="*/ 1497105 w 2465294"/>
                <a:gd name="connsiteY5" fmla="*/ 843113 h 1918878"/>
                <a:gd name="connsiteX6" fmla="*/ 1748117 w 2465294"/>
                <a:gd name="connsiteY6" fmla="*/ 1497536 h 1918878"/>
                <a:gd name="connsiteX7" fmla="*/ 1963270 w 2465294"/>
                <a:gd name="connsiteY7" fmla="*/ 430 h 1918878"/>
                <a:gd name="connsiteX8" fmla="*/ 2465294 w 2465294"/>
                <a:gd name="connsiteY8" fmla="*/ 1667866 h 1918878"/>
                <a:gd name="connsiteX0" fmla="*/ 0 w 2357717"/>
                <a:gd name="connsiteY0" fmla="*/ 1919128 h 1919128"/>
                <a:gd name="connsiteX1" fmla="*/ 403411 w 2357717"/>
                <a:gd name="connsiteY1" fmla="*/ 493739 h 1919128"/>
                <a:gd name="connsiteX2" fmla="*/ 824752 w 2357717"/>
                <a:gd name="connsiteY2" fmla="*/ 1309528 h 1919128"/>
                <a:gd name="connsiteX3" fmla="*/ 1129553 w 2357717"/>
                <a:gd name="connsiteY3" fmla="*/ 681998 h 1919128"/>
                <a:gd name="connsiteX4" fmla="*/ 1344705 w 2357717"/>
                <a:gd name="connsiteY4" fmla="*/ 1085409 h 1919128"/>
                <a:gd name="connsiteX5" fmla="*/ 1497105 w 2357717"/>
                <a:gd name="connsiteY5" fmla="*/ 843363 h 1919128"/>
                <a:gd name="connsiteX6" fmla="*/ 1748117 w 2357717"/>
                <a:gd name="connsiteY6" fmla="*/ 1497786 h 1919128"/>
                <a:gd name="connsiteX7" fmla="*/ 1963270 w 2357717"/>
                <a:gd name="connsiteY7" fmla="*/ 680 h 1919128"/>
                <a:gd name="connsiteX8" fmla="*/ 2357717 w 2357717"/>
                <a:gd name="connsiteY8" fmla="*/ 1712939 h 191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717" h="1919128">
                  <a:moveTo>
                    <a:pt x="0" y="1919128"/>
                  </a:moveTo>
                  <a:cubicBezTo>
                    <a:pt x="171076" y="1309527"/>
                    <a:pt x="265952" y="595339"/>
                    <a:pt x="403411" y="493739"/>
                  </a:cubicBezTo>
                  <a:cubicBezTo>
                    <a:pt x="540870" y="392139"/>
                    <a:pt x="703728" y="1278152"/>
                    <a:pt x="824752" y="1309528"/>
                  </a:cubicBezTo>
                  <a:cubicBezTo>
                    <a:pt x="945776" y="1340904"/>
                    <a:pt x="1042894" y="719351"/>
                    <a:pt x="1129553" y="681998"/>
                  </a:cubicBezTo>
                  <a:cubicBezTo>
                    <a:pt x="1216212" y="644645"/>
                    <a:pt x="1283446" y="1058515"/>
                    <a:pt x="1344705" y="1085409"/>
                  </a:cubicBezTo>
                  <a:cubicBezTo>
                    <a:pt x="1405964" y="1112303"/>
                    <a:pt x="1429870" y="774634"/>
                    <a:pt x="1497105" y="843363"/>
                  </a:cubicBezTo>
                  <a:cubicBezTo>
                    <a:pt x="1564340" y="912092"/>
                    <a:pt x="1670423" y="1638233"/>
                    <a:pt x="1748117" y="1497786"/>
                  </a:cubicBezTo>
                  <a:cubicBezTo>
                    <a:pt x="1825811" y="1357339"/>
                    <a:pt x="1861670" y="-35179"/>
                    <a:pt x="1963270" y="680"/>
                  </a:cubicBezTo>
                  <a:cubicBezTo>
                    <a:pt x="2064870" y="36539"/>
                    <a:pt x="2278529" y="1411127"/>
                    <a:pt x="2357717" y="171293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637001B-96AE-4640-A2F7-69D8F3971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51"/>
          <a:stretch/>
        </p:blipFill>
        <p:spPr>
          <a:xfrm>
            <a:off x="6762631" y="3748009"/>
            <a:ext cx="2952381" cy="26954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CDF1C7-3F25-4E46-8ED6-E4F085099ED1}"/>
              </a:ext>
            </a:extLst>
          </p:cNvPr>
          <p:cNvSpPr txBox="1"/>
          <p:nvPr/>
        </p:nvSpPr>
        <p:spPr>
          <a:xfrm>
            <a:off x="1431624" y="2687092"/>
            <a:ext cx="731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the scalar function f is a Morse function </a:t>
            </a:r>
          </a:p>
          <a:p>
            <a:r>
              <a:rPr lang="en-US" altLang="zh-CN" dirty="0"/>
              <a:t>	property (</a:t>
            </a:r>
            <a:r>
              <a:rPr lang="en-US" altLang="zh-CN" dirty="0" err="1"/>
              <a:t>i</a:t>
            </a:r>
            <a:r>
              <a:rPr lang="en-US" altLang="zh-CN" dirty="0"/>
              <a:t>) no two critical points have the same function value</a:t>
            </a:r>
          </a:p>
          <a:p>
            <a:r>
              <a:rPr lang="en-US" altLang="zh-CN" dirty="0"/>
              <a:t>		(ii) there are no degenerate critical points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D0D1CE-68BB-417E-9739-E8FE0A095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35" y="3309032"/>
            <a:ext cx="714286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7094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7C46C30-3254-48E0-9866-15E7DBD2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509" y="1213869"/>
            <a:ext cx="2723809" cy="17809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8AF1FA-1BBC-4DC1-9756-658F58A5C510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Topological Features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730830-EA26-4BB4-84B5-ED758288EF94}"/>
              </a:ext>
            </a:extLst>
          </p:cNvPr>
          <p:cNvSpPr txBox="1"/>
          <p:nvPr/>
        </p:nvSpPr>
        <p:spPr>
          <a:xfrm>
            <a:off x="998627" y="1171133"/>
            <a:ext cx="810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critical points</a:t>
            </a:r>
            <a:r>
              <a:rPr lang="en-US" altLang="zh-CN" sz="2000" dirty="0"/>
              <a:t>(extreme points) :  points of function f  where gradient =0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2F746-28D4-4F9B-9339-1D3C158054D3}"/>
                  </a:ext>
                </a:extLst>
              </p:cNvPr>
              <p:cNvSpPr txBox="1"/>
              <p:nvPr/>
            </p:nvSpPr>
            <p:spPr>
              <a:xfrm>
                <a:off x="1325838" y="3087437"/>
                <a:ext cx="71500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super-level set : the neighborhoods of the maxima</a:t>
                </a:r>
              </a:p>
              <a:p>
                <a:r>
                  <a:rPr lang="en-US" altLang="zh-CN" dirty="0"/>
                  <a:t>         if given a real value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: the set of all points on the domain of f </a:t>
                </a:r>
              </a:p>
              <a:p>
                <a:r>
                  <a:rPr lang="en-US" altLang="zh-CN" dirty="0"/>
                  <a:t>      having function value greater than or equal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2F746-28D4-4F9B-9339-1D3C15805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38" y="3087437"/>
                <a:ext cx="7150083" cy="1200329"/>
              </a:xfrm>
              <a:prstGeom prst="rect">
                <a:avLst/>
              </a:prstGeom>
              <a:blipFill>
                <a:blip r:embed="rId3"/>
                <a:stretch>
                  <a:fillRect l="-682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46FFA1-E905-414D-83F9-DC7564C16C0A}"/>
                  </a:ext>
                </a:extLst>
              </p:cNvPr>
              <p:cNvSpPr/>
              <p:nvPr/>
            </p:nvSpPr>
            <p:spPr>
              <a:xfrm>
                <a:off x="1325839" y="4161424"/>
                <a:ext cx="72678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sub-level set : the neighborhoods of the minima</a:t>
                </a:r>
              </a:p>
              <a:p>
                <a:r>
                  <a:rPr lang="en-US" altLang="zh-CN" dirty="0"/>
                  <a:t>         if given a real value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: the set of all points on the domain of f </a:t>
                </a:r>
              </a:p>
              <a:p>
                <a:r>
                  <a:rPr lang="en-US" altLang="zh-CN" dirty="0"/>
                  <a:t>      having function value less than or equal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46FFA1-E905-414D-83F9-DC7564C16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39" y="4161424"/>
                <a:ext cx="7267828" cy="923330"/>
              </a:xfrm>
              <a:prstGeom prst="rect">
                <a:avLst/>
              </a:prstGeom>
              <a:blipFill>
                <a:blip r:embed="rId4"/>
                <a:stretch>
                  <a:fillRect l="-67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37DB20C-EFB2-4581-9154-C1D08AEA4314}"/>
              </a:ext>
            </a:extLst>
          </p:cNvPr>
          <p:cNvSpPr txBox="1"/>
          <p:nvPr/>
        </p:nvSpPr>
        <p:spPr>
          <a:xfrm>
            <a:off x="998627" y="2630162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topological features </a:t>
            </a:r>
            <a:r>
              <a:rPr lang="en-US" altLang="zh-CN" dirty="0"/>
              <a:t>: the neighborhood of critical points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FA426F-8D40-486D-BF4B-AB466DA66E61}"/>
              </a:ext>
            </a:extLst>
          </p:cNvPr>
          <p:cNvSpPr txBox="1"/>
          <p:nvPr/>
        </p:nvSpPr>
        <p:spPr>
          <a:xfrm>
            <a:off x="1325838" y="1631724"/>
            <a:ext cx="744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 : critical points than greater than its neighborhood   </a:t>
            </a:r>
            <a:r>
              <a:rPr lang="en-US" altLang="zh-CN" dirty="0">
                <a:solidFill>
                  <a:srgbClr val="FF0000"/>
                </a:solidFill>
              </a:rPr>
              <a:t>v1 v2 v3 v4 </a:t>
            </a:r>
          </a:p>
          <a:p>
            <a:r>
              <a:rPr lang="en-US" altLang="zh-CN" dirty="0"/>
              <a:t>minima : critical points than less than its neighborhood   </a:t>
            </a:r>
            <a:r>
              <a:rPr lang="en-US" altLang="zh-CN" dirty="0">
                <a:solidFill>
                  <a:srgbClr val="3D50FF"/>
                </a:solidFill>
              </a:rPr>
              <a:t>v5 v6 v7 v8 v9</a:t>
            </a:r>
            <a:endParaRPr lang="zh-CN" altLang="en-US" dirty="0">
              <a:solidFill>
                <a:srgbClr val="3D5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C381FF-492C-434B-8F17-299A519D9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721" y="3200549"/>
            <a:ext cx="2371429" cy="203809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E46455-5C3D-40AC-ACB9-3C14E784304E}"/>
              </a:ext>
            </a:extLst>
          </p:cNvPr>
          <p:cNvCxnSpPr>
            <a:cxnSpLocks/>
          </p:cNvCxnSpPr>
          <p:nvPr/>
        </p:nvCxnSpPr>
        <p:spPr>
          <a:xfrm>
            <a:off x="8090438" y="3724286"/>
            <a:ext cx="618171" cy="33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2B62F59-F224-4693-9006-8AC988ED05FA}"/>
              </a:ext>
            </a:extLst>
          </p:cNvPr>
          <p:cNvSpPr txBox="1"/>
          <p:nvPr/>
        </p:nvSpPr>
        <p:spPr>
          <a:xfrm>
            <a:off x="8913877" y="5439699"/>
            <a:ext cx="3632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 The super-level set at f1 consists of four components.</a:t>
            </a:r>
          </a:p>
          <a:p>
            <a:r>
              <a:rPr lang="en-US" altLang="zh-CN" dirty="0"/>
              <a:t>(c) The super-level set at f2 consists of three components.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31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4E5E2-F98E-4F94-9F6A-54D488E685CA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Salient Features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0EE5F5-6D87-4029-BE85-5CDD63179F5C}"/>
                  </a:ext>
                </a:extLst>
              </p:cNvPr>
              <p:cNvSpPr txBox="1"/>
              <p:nvPr/>
            </p:nvSpPr>
            <p:spPr>
              <a:xfrm>
                <a:off x="1541199" y="1325050"/>
                <a:ext cx="960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positive features </a:t>
                </a:r>
                <a:r>
                  <a:rPr lang="en-US" altLang="zh-CN" dirty="0"/>
                  <a:t>:defined as super-level sets , if given a feature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0EE5F5-6D87-4029-BE85-5CDD63179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99" y="1325050"/>
                <a:ext cx="9601200" cy="369332"/>
              </a:xfrm>
              <a:prstGeom prst="rect">
                <a:avLst/>
              </a:prstGeom>
              <a:blipFill>
                <a:blip r:embed="rId3"/>
                <a:stretch>
                  <a:fillRect l="-57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589E8B-BC59-404E-B668-294CB3235D30}"/>
                  </a:ext>
                </a:extLst>
              </p:cNvPr>
              <p:cNvSpPr txBox="1"/>
              <p:nvPr/>
            </p:nvSpPr>
            <p:spPr>
              <a:xfrm>
                <a:off x="1541199" y="1906901"/>
                <a:ext cx="960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negative features :</a:t>
                </a:r>
                <a:r>
                  <a:rPr lang="en-US" altLang="zh-CN" dirty="0"/>
                  <a:t> defined as sub-level sets , if given a feature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589E8B-BC59-404E-B668-294CB323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99" y="1906901"/>
                <a:ext cx="9601200" cy="369332"/>
              </a:xfrm>
              <a:prstGeom prst="rect">
                <a:avLst/>
              </a:prstGeom>
              <a:blipFill>
                <a:blip r:embed="rId4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77B0A-0FF3-4F21-A26E-23EEF08EA8CA}"/>
                  </a:ext>
                </a:extLst>
              </p:cNvPr>
              <p:cNvSpPr txBox="1"/>
              <p:nvPr/>
            </p:nvSpPr>
            <p:spPr>
              <a:xfrm>
                <a:off x="2013308" y="2524073"/>
                <a:ext cx="701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thresholds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define the extent of normal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77B0A-0FF3-4F21-A26E-23EEF08EA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08" y="2524073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8197" r="-3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70C035B-95F0-4517-9E1D-3A302A857E4A}"/>
                  </a:ext>
                </a:extLst>
              </p:cNvPr>
              <p:cNvSpPr txBox="1"/>
              <p:nvPr/>
            </p:nvSpPr>
            <p:spPr>
              <a:xfrm>
                <a:off x="1541199" y="3406682"/>
                <a:ext cx="9879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Salient features </a:t>
                </a:r>
                <a:r>
                  <a:rPr lang="en-US" altLang="zh-CN" dirty="0"/>
                  <a:t>: identified by appropriately setting the values of these thresholds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70C035B-95F0-4517-9E1D-3A302A85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99" y="3406682"/>
                <a:ext cx="9879836" cy="646331"/>
              </a:xfrm>
              <a:prstGeom prst="rect">
                <a:avLst/>
              </a:prstGeom>
              <a:blipFill>
                <a:blip r:embed="rId6"/>
                <a:stretch>
                  <a:fillRect l="-555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EC69575-17C4-4F7D-BEC5-643C38E25185}"/>
              </a:ext>
            </a:extLst>
          </p:cNvPr>
          <p:cNvSpPr txBox="1"/>
          <p:nvPr/>
        </p:nvSpPr>
        <p:spPr>
          <a:xfrm>
            <a:off x="2725271" y="4605705"/>
            <a:ext cx="804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to efficiently identify salient features corresponding to a scalar function ?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1B4A92-74F7-49CA-BE41-66CF2F976D04}"/>
              </a:ext>
            </a:extLst>
          </p:cNvPr>
          <p:cNvSpPr txBox="1"/>
          <p:nvPr/>
        </p:nvSpPr>
        <p:spPr>
          <a:xfrm>
            <a:off x="7270376" y="5388743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Merge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209C72-21BC-4D94-A284-6F86667E61E5}"/>
              </a:ext>
            </a:extLst>
          </p:cNvPr>
          <p:cNvSpPr txBox="1"/>
          <p:nvPr/>
        </p:nvSpPr>
        <p:spPr>
          <a:xfrm>
            <a:off x="546847" y="403412"/>
            <a:ext cx="522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index---index creation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F314B-0AE0-4795-8A75-B7A230EE0EFB}"/>
              </a:ext>
            </a:extLst>
          </p:cNvPr>
          <p:cNvSpPr txBox="1"/>
          <p:nvPr/>
        </p:nvSpPr>
        <p:spPr>
          <a:xfrm>
            <a:off x="1371598" y="1180919"/>
            <a:ext cx="886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merge tree tracks the evolution of super-level sets or sub-level sets of f with changing function value.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B4E59-D557-4CCC-AB6F-2075A808B519}"/>
              </a:ext>
            </a:extLst>
          </p:cNvPr>
          <p:cNvSpPr txBox="1"/>
          <p:nvPr/>
        </p:nvSpPr>
        <p:spPr>
          <a:xfrm>
            <a:off x="1371598" y="2004708"/>
            <a:ext cx="886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/>
              <a:t>join tree </a:t>
            </a:r>
            <a:r>
              <a:rPr lang="en-US" altLang="zh-CN" dirty="0"/>
              <a:t>of f tracks the connected components of the super-level sets of f with decreasing function value.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5F705-C9E0-4604-A554-2418F94D12E6}"/>
              </a:ext>
            </a:extLst>
          </p:cNvPr>
          <p:cNvSpPr txBox="1"/>
          <p:nvPr/>
        </p:nvSpPr>
        <p:spPr>
          <a:xfrm>
            <a:off x="1371598" y="2824962"/>
            <a:ext cx="886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/>
              <a:t>split tree </a:t>
            </a:r>
            <a:r>
              <a:rPr lang="en-US" altLang="zh-CN" dirty="0"/>
              <a:t>of f tracks the connected components of the sub-level sets of f with increasing function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1019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209C72-21BC-4D94-A284-6F86667E61E5}"/>
              </a:ext>
            </a:extLst>
          </p:cNvPr>
          <p:cNvSpPr txBox="1"/>
          <p:nvPr/>
        </p:nvSpPr>
        <p:spPr>
          <a:xfrm>
            <a:off x="546847" y="403412"/>
            <a:ext cx="522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index---index creation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30D515-C2E8-40FB-BE3D-5740F48D6ACB}"/>
              </a:ext>
            </a:extLst>
          </p:cNvPr>
          <p:cNvSpPr txBox="1"/>
          <p:nvPr/>
        </p:nvSpPr>
        <p:spPr>
          <a:xfrm>
            <a:off x="1644574" y="5057182"/>
            <a:ext cx="919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nodes correspond to critical points where the number of components change,</a:t>
            </a:r>
          </a:p>
          <a:p>
            <a:r>
              <a:rPr lang="en-US" altLang="zh-CN" dirty="0"/>
              <a:t>an edge represents the connected super-level set component between its end points.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86C88E-EE77-4083-8028-B06FC056C0D3}"/>
              </a:ext>
            </a:extLst>
          </p:cNvPr>
          <p:cNvGrpSpPr/>
          <p:nvPr/>
        </p:nvGrpSpPr>
        <p:grpSpPr>
          <a:xfrm>
            <a:off x="2360487" y="1170372"/>
            <a:ext cx="6133333" cy="2994038"/>
            <a:chOff x="1913226" y="3645216"/>
            <a:chExt cx="6133333" cy="299403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95F30-35B8-47E0-9400-44F23BF13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226" y="3645216"/>
              <a:ext cx="6133333" cy="264761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EE00C8-35C6-434C-BEB2-CF5E129B4769}"/>
                </a:ext>
              </a:extLst>
            </p:cNvPr>
            <p:cNvSpPr txBox="1"/>
            <p:nvPr/>
          </p:nvSpPr>
          <p:spPr>
            <a:xfrm>
              <a:off x="2773017" y="6269922"/>
              <a:ext cx="1480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 tree</a:t>
              </a:r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246099A-2D04-4D55-88D1-0F80BAC59BC5}"/>
              </a:ext>
            </a:extLst>
          </p:cNvPr>
          <p:cNvCxnSpPr>
            <a:cxnSpLocks/>
          </p:cNvCxnSpPr>
          <p:nvPr/>
        </p:nvCxnSpPr>
        <p:spPr>
          <a:xfrm>
            <a:off x="4913242" y="2319130"/>
            <a:ext cx="3319669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93F935D-F1F3-4850-B10D-62E955EFFD87}"/>
              </a:ext>
            </a:extLst>
          </p:cNvPr>
          <p:cNvCxnSpPr>
            <a:cxnSpLocks/>
          </p:cNvCxnSpPr>
          <p:nvPr/>
        </p:nvCxnSpPr>
        <p:spPr>
          <a:xfrm>
            <a:off x="4913242" y="2464364"/>
            <a:ext cx="3319669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51DE30-0F75-43F0-9895-CBD8142D3441}"/>
              </a:ext>
            </a:extLst>
          </p:cNvPr>
          <p:cNvCxnSpPr>
            <a:cxnSpLocks/>
          </p:cNvCxnSpPr>
          <p:nvPr/>
        </p:nvCxnSpPr>
        <p:spPr>
          <a:xfrm>
            <a:off x="4913242" y="2038517"/>
            <a:ext cx="3319669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EDA7FD-DECF-44E3-B736-8E6E5FB979D5}"/>
                  </a:ext>
                </a:extLst>
              </p:cNvPr>
              <p:cNvSpPr/>
              <p:nvPr/>
            </p:nvSpPr>
            <p:spPr>
              <a:xfrm>
                <a:off x="8150840" y="1743643"/>
                <a:ext cx="4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EDA7FD-DECF-44E3-B736-8E6E5FB97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40" y="1743643"/>
                <a:ext cx="425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02B0376-BB1C-4713-B9A8-DA1A63947130}"/>
              </a:ext>
            </a:extLst>
          </p:cNvPr>
          <p:cNvCxnSpPr>
            <a:cxnSpLocks/>
          </p:cNvCxnSpPr>
          <p:nvPr/>
        </p:nvCxnSpPr>
        <p:spPr>
          <a:xfrm>
            <a:off x="4913241" y="2636642"/>
            <a:ext cx="3319669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C7F7C7-8922-4282-8D49-8100070FD25F}"/>
              </a:ext>
            </a:extLst>
          </p:cNvPr>
          <p:cNvCxnSpPr>
            <a:cxnSpLocks/>
          </p:cNvCxnSpPr>
          <p:nvPr/>
        </p:nvCxnSpPr>
        <p:spPr>
          <a:xfrm>
            <a:off x="4903302" y="2795668"/>
            <a:ext cx="3319669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BA64160-C36D-416B-ABEE-E10E63AF29BC}"/>
                  </a:ext>
                </a:extLst>
              </p:cNvPr>
              <p:cNvSpPr/>
              <p:nvPr/>
            </p:nvSpPr>
            <p:spPr>
              <a:xfrm>
                <a:off x="4589096" y="2066672"/>
                <a:ext cx="4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BA64160-C36D-416B-ABEE-E10E63AF2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96" y="2066672"/>
                <a:ext cx="425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50BF14C-C374-4040-A989-373AF3BC105B}"/>
                  </a:ext>
                </a:extLst>
              </p:cNvPr>
              <p:cNvSpPr/>
              <p:nvPr/>
            </p:nvSpPr>
            <p:spPr>
              <a:xfrm>
                <a:off x="8102450" y="2279698"/>
                <a:ext cx="4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50BF14C-C374-4040-A989-373AF3BC1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50" y="2279698"/>
                <a:ext cx="425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90AFE43-735D-41E6-8D42-16CEA88B60BC}"/>
                  </a:ext>
                </a:extLst>
              </p:cNvPr>
              <p:cNvSpPr/>
              <p:nvPr/>
            </p:nvSpPr>
            <p:spPr>
              <a:xfrm>
                <a:off x="4575256" y="2386310"/>
                <a:ext cx="4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90AFE43-735D-41E6-8D42-16CEA88B6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56" y="2386310"/>
                <a:ext cx="4250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818DB97-3395-45BA-9A15-89722F7553C3}"/>
                  </a:ext>
                </a:extLst>
              </p:cNvPr>
              <p:cNvSpPr/>
              <p:nvPr/>
            </p:nvSpPr>
            <p:spPr>
              <a:xfrm>
                <a:off x="8085609" y="2603049"/>
                <a:ext cx="42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818DB97-3395-45BA-9A15-89722F755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609" y="2603049"/>
                <a:ext cx="4250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1317E2-7485-4339-9713-1B2C7B005B81}"/>
              </a:ext>
            </a:extLst>
          </p:cNvPr>
          <p:cNvGrpSpPr/>
          <p:nvPr/>
        </p:nvGrpSpPr>
        <p:grpSpPr>
          <a:xfrm>
            <a:off x="8848557" y="808372"/>
            <a:ext cx="2649836" cy="3958685"/>
            <a:chOff x="8793053" y="308290"/>
            <a:chExt cx="2649836" cy="3958685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0145B7D-F96F-42D2-8B76-7EA93CF2C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9741" b="51938"/>
            <a:stretch/>
          </p:blipFill>
          <p:spPr>
            <a:xfrm>
              <a:off x="8812101" y="2251338"/>
              <a:ext cx="2157622" cy="97954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77C70A1-E6B8-4454-A83C-B5E10F18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57970" y="308290"/>
              <a:ext cx="933333" cy="457143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AC23291-F80C-478E-8D64-255C8D0D4CB4}"/>
                </a:ext>
              </a:extLst>
            </p:cNvPr>
            <p:cNvCxnSpPr/>
            <p:nvPr/>
          </p:nvCxnSpPr>
          <p:spPr>
            <a:xfrm>
              <a:off x="8793053" y="767908"/>
              <a:ext cx="2176669" cy="0"/>
            </a:xfrm>
            <a:prstGeom prst="line">
              <a:avLst/>
            </a:prstGeom>
            <a:ln w="31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B32CDF1-7E66-4667-AD31-C033A39D9A4C}"/>
                    </a:ext>
                  </a:extLst>
                </p:cNvPr>
                <p:cNvSpPr/>
                <p:nvPr/>
              </p:nvSpPr>
              <p:spPr>
                <a:xfrm>
                  <a:off x="11038099" y="484420"/>
                  <a:ext cx="384529" cy="3806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B32CDF1-7E66-4667-AD31-C033A39D9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8099" y="484420"/>
                  <a:ext cx="384529" cy="3806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852A02-E1A0-4854-8A50-1483B6AA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7493" y="900827"/>
              <a:ext cx="2123810" cy="523810"/>
            </a:xfrm>
            <a:prstGeom prst="rect">
              <a:avLst/>
            </a:prstGeom>
          </p:spPr>
        </p:pic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0F4440-FEDE-4B7D-BB4F-914A363B998C}"/>
                </a:ext>
              </a:extLst>
            </p:cNvPr>
            <p:cNvCxnSpPr/>
            <p:nvPr/>
          </p:nvCxnSpPr>
          <p:spPr>
            <a:xfrm>
              <a:off x="8826999" y="1410667"/>
              <a:ext cx="2176669" cy="0"/>
            </a:xfrm>
            <a:prstGeom prst="line">
              <a:avLst/>
            </a:prstGeom>
            <a:ln w="31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0E4BC47-4490-49E7-80A1-CE4B14459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93053" y="1615746"/>
              <a:ext cx="2409524" cy="609524"/>
            </a:xfrm>
            <a:prstGeom prst="rect">
              <a:avLst/>
            </a:prstGeom>
          </p:spPr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BA2B3B9-EDA2-43B0-B088-FBF05A756E62}"/>
                </a:ext>
              </a:extLst>
            </p:cNvPr>
            <p:cNvCxnSpPr/>
            <p:nvPr/>
          </p:nvCxnSpPr>
          <p:spPr>
            <a:xfrm>
              <a:off x="8861430" y="2225270"/>
              <a:ext cx="2176669" cy="0"/>
            </a:xfrm>
            <a:prstGeom prst="line">
              <a:avLst/>
            </a:prstGeom>
            <a:ln w="31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245D126-32E5-4651-97CC-2442DDFA3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300" t="46821" r="9741" b="11122"/>
            <a:stretch/>
          </p:blipFill>
          <p:spPr>
            <a:xfrm>
              <a:off x="8948828" y="3306384"/>
              <a:ext cx="2054840" cy="85716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194BF9-7895-43D9-83E6-E2A23CADF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29398" y="3293783"/>
              <a:ext cx="323810" cy="3333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79F39BF-D1B0-4992-B3DA-432084F15409}"/>
                    </a:ext>
                  </a:extLst>
                </p:cNvPr>
                <p:cNvSpPr/>
                <p:nvPr/>
              </p:nvSpPr>
              <p:spPr>
                <a:xfrm>
                  <a:off x="11003668" y="1210357"/>
                  <a:ext cx="425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79F39BF-D1B0-4992-B3DA-432084F15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668" y="1210357"/>
                  <a:ext cx="42505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161DA08-4A01-40F8-B7CF-AD52CE2BDCAE}"/>
                    </a:ext>
                  </a:extLst>
                </p:cNvPr>
                <p:cNvSpPr/>
                <p:nvPr/>
              </p:nvSpPr>
              <p:spPr>
                <a:xfrm>
                  <a:off x="11017837" y="1976020"/>
                  <a:ext cx="425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161DA08-4A01-40F8-B7CF-AD52CE2BD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837" y="1976020"/>
                  <a:ext cx="42505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9CC9B1A-1F45-4016-B683-AF1AE8D6AB89}"/>
                    </a:ext>
                  </a:extLst>
                </p:cNvPr>
                <p:cNvSpPr/>
                <p:nvPr/>
              </p:nvSpPr>
              <p:spPr>
                <a:xfrm>
                  <a:off x="10997576" y="2969124"/>
                  <a:ext cx="425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9CC9B1A-1F45-4016-B683-AF1AE8D6A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576" y="2969124"/>
                  <a:ext cx="42505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F9B096A-4774-4B5D-9201-97182167F123}"/>
                    </a:ext>
                  </a:extLst>
                </p:cNvPr>
                <p:cNvSpPr/>
                <p:nvPr/>
              </p:nvSpPr>
              <p:spPr>
                <a:xfrm>
                  <a:off x="10997576" y="3897643"/>
                  <a:ext cx="425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F9B096A-4774-4B5D-9201-97182167F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576" y="3897643"/>
                  <a:ext cx="42505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587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9BE24C-894D-4136-A7E2-CEA6EC068959}"/>
              </a:ext>
            </a:extLst>
          </p:cNvPr>
          <p:cNvSpPr txBox="1"/>
          <p:nvPr/>
        </p:nvSpPr>
        <p:spPr>
          <a:xfrm>
            <a:off x="546847" y="403412"/>
            <a:ext cx="522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index---index creation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D8BB59-50A3-4819-A62D-376126341AE1}"/>
                  </a:ext>
                </a:extLst>
              </p:cNvPr>
              <p:cNvSpPr txBox="1"/>
              <p:nvPr/>
            </p:nvSpPr>
            <p:spPr>
              <a:xfrm>
                <a:off x="1429870" y="1326777"/>
                <a:ext cx="9332259" cy="121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spatial domain of a data set D consisting of regions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}.  Let the temporal domain of D consist of m time steps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}.  create a graph G = (V,E) to represent the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domain of D.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corresponding to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D8BB59-50A3-4819-A62D-37612634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70" y="1326777"/>
                <a:ext cx="9332259" cy="1212511"/>
              </a:xfrm>
              <a:prstGeom prst="rect">
                <a:avLst/>
              </a:prstGeom>
              <a:blipFill>
                <a:blip r:embed="rId2"/>
                <a:stretch>
                  <a:fillRect l="-588" t="-3015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76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F8266-E6DE-4635-BEEF-EF69D478C528}"/>
              </a:ext>
            </a:extLst>
          </p:cNvPr>
          <p:cNvSpPr txBox="1"/>
          <p:nvPr/>
        </p:nvSpPr>
        <p:spPr>
          <a:xfrm>
            <a:off x="546847" y="403412"/>
            <a:ext cx="522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index---index creation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6C91C-7A05-4A3D-ADDF-FF2D8D8F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6" y="1046081"/>
            <a:ext cx="6570188" cy="505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49316B-53C4-4863-ABA7-0F61E7149BDD}"/>
                  </a:ext>
                </a:extLst>
              </p:cNvPr>
              <p:cNvSpPr txBox="1"/>
              <p:nvPr/>
            </p:nvSpPr>
            <p:spPr>
              <a:xfrm>
                <a:off x="7905930" y="4871342"/>
                <a:ext cx="261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Time complexity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49316B-53C4-4863-ABA7-0F61E7149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30" y="4871342"/>
                <a:ext cx="2617694" cy="646331"/>
              </a:xfrm>
              <a:prstGeom prst="rect">
                <a:avLst/>
              </a:prstGeom>
              <a:blipFill>
                <a:blip r:embed="rId3"/>
                <a:stretch>
                  <a:fillRect l="-2098" t="-4717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0D01AE-1DCD-4BB6-9140-E4B421509CFA}"/>
                  </a:ext>
                </a:extLst>
              </p:cNvPr>
              <p:cNvSpPr txBox="1"/>
              <p:nvPr/>
            </p:nvSpPr>
            <p:spPr>
              <a:xfrm>
                <a:off x="5719481" y="39579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0D01AE-1DCD-4BB6-9140-E4B421509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81" y="3957918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17949" r="-1538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A550CD-B048-4063-B480-C540D236996B}"/>
                  </a:ext>
                </a:extLst>
              </p:cNvPr>
              <p:cNvSpPr txBox="1"/>
              <p:nvPr/>
            </p:nvSpPr>
            <p:spPr>
              <a:xfrm>
                <a:off x="9122270" y="5517673"/>
                <a:ext cx="354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N : number of vertices in G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1600" dirty="0"/>
                  <a:t> : inverse Ackermann function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A550CD-B048-4063-B480-C540D236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270" y="5517673"/>
                <a:ext cx="3548270" cy="584775"/>
              </a:xfrm>
              <a:prstGeom prst="rect">
                <a:avLst/>
              </a:prstGeom>
              <a:blipFill>
                <a:blip r:embed="rId5"/>
                <a:stretch>
                  <a:fillRect l="-85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9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EE20AD-A5E2-4915-BB64-6044B7C6D076}"/>
              </a:ext>
            </a:extLst>
          </p:cNvPr>
          <p:cNvSpPr txBox="1"/>
          <p:nvPr/>
        </p:nvSpPr>
        <p:spPr>
          <a:xfrm>
            <a:off x="546847" y="403412"/>
            <a:ext cx="522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index---query feature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7EE0E3-29C1-496E-92B9-C66E29F45112}"/>
              </a:ext>
            </a:extLst>
          </p:cNvPr>
          <p:cNvSpPr txBox="1"/>
          <p:nvPr/>
        </p:nvSpPr>
        <p:spPr>
          <a:xfrm>
            <a:off x="1165412" y="1298377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 compute the super-level set using the join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8EDE5A-9730-4392-800B-83D991EB679F}"/>
                  </a:ext>
                </a:extLst>
              </p:cNvPr>
              <p:cNvSpPr txBox="1"/>
              <p:nvPr/>
            </p:nvSpPr>
            <p:spPr>
              <a:xfrm>
                <a:off x="7996516" y="5202215"/>
                <a:ext cx="4428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Time complexity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8EDE5A-9730-4392-800B-83D991EB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16" y="5202215"/>
                <a:ext cx="4428566" cy="646331"/>
              </a:xfrm>
              <a:prstGeom prst="rect">
                <a:avLst/>
              </a:prstGeom>
              <a:blipFill>
                <a:blip r:embed="rId3"/>
                <a:stretch>
                  <a:fillRect l="-124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B91E1A0-4D20-47F1-B62F-19A2C13D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57" y="1890322"/>
            <a:ext cx="7219048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96B9E-BF7E-477B-8CF2-54A32A51A83C}"/>
              </a:ext>
            </a:extLst>
          </p:cNvPr>
          <p:cNvSpPr txBox="1"/>
          <p:nvPr/>
        </p:nvSpPr>
        <p:spPr>
          <a:xfrm>
            <a:off x="546847" y="403412"/>
            <a:ext cx="785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index---salient feature threshold computation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5A9288-A680-4DF0-8326-6625386182FD}"/>
              </a:ext>
            </a:extLst>
          </p:cNvPr>
          <p:cNvSpPr txBox="1"/>
          <p:nvPr/>
        </p:nvSpPr>
        <p:spPr>
          <a:xfrm>
            <a:off x="1129553" y="1315127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Topological persistence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F982F-D16B-4AC4-B679-1459069E982E}"/>
                  </a:ext>
                </a:extLst>
              </p:cNvPr>
              <p:cNvSpPr txBox="1"/>
              <p:nvPr/>
            </p:nvSpPr>
            <p:spPr>
              <a:xfrm>
                <a:off x="1604682" y="1927412"/>
                <a:ext cx="8041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one component can occur at a creator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destroy at a destroyer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   pair up uniquely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F982F-D16B-4AC4-B679-1459069E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82" y="1927412"/>
                <a:ext cx="8041342" cy="646331"/>
              </a:xfrm>
              <a:prstGeom prst="rect">
                <a:avLst/>
              </a:prstGeom>
              <a:blipFill>
                <a:blip r:embed="rId3"/>
                <a:stretch>
                  <a:fillRect l="-60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02A413-19A6-4B0B-9959-B1385FC19A8A}"/>
                  </a:ext>
                </a:extLst>
              </p:cNvPr>
              <p:cNvSpPr txBox="1"/>
              <p:nvPr/>
            </p:nvSpPr>
            <p:spPr>
              <a:xfrm>
                <a:off x="1604682" y="2647814"/>
                <a:ext cx="7602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persistence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, indicates the lifetime of the feature created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02A413-19A6-4B0B-9959-B1385FC1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82" y="2647814"/>
                <a:ext cx="7602070" cy="646331"/>
              </a:xfrm>
              <a:prstGeom prst="rect">
                <a:avLst/>
              </a:prstGeom>
              <a:blipFill>
                <a:blip r:embed="rId4"/>
                <a:stretch>
                  <a:fillRect l="-642" t="-4717" r="-72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031F2FA-0162-4543-A89F-856068079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044" y="3563856"/>
            <a:ext cx="6133333" cy="26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365D83-D717-4CAB-A132-EB0A84943272}"/>
                  </a:ext>
                </a:extLst>
              </p:cNvPr>
              <p:cNvSpPr txBox="1"/>
              <p:nvPr/>
            </p:nvSpPr>
            <p:spPr>
              <a:xfrm>
                <a:off x="8399929" y="4632866"/>
                <a:ext cx="28149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component created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,destroyed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its persistence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365D83-D717-4CAB-A132-EB0A8494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929" y="4632866"/>
                <a:ext cx="2814918" cy="923330"/>
              </a:xfrm>
              <a:prstGeom prst="rect">
                <a:avLst/>
              </a:prstGeom>
              <a:blipFill>
                <a:blip r:embed="rId6"/>
                <a:stretch>
                  <a:fillRect l="-1948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09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E738F5-A2E6-4CE6-8310-A18378F38D9D}"/>
              </a:ext>
            </a:extLst>
          </p:cNvPr>
          <p:cNvGrpSpPr/>
          <p:nvPr/>
        </p:nvGrpSpPr>
        <p:grpSpPr>
          <a:xfrm>
            <a:off x="3447215" y="1659707"/>
            <a:ext cx="4202076" cy="3498476"/>
            <a:chOff x="3447214" y="1659707"/>
            <a:chExt cx="4202076" cy="349847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81857B0-A632-443E-AE98-9DC8206D2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52"/>
            <a:stretch/>
          </p:blipFill>
          <p:spPr>
            <a:xfrm>
              <a:off x="3447214" y="1659707"/>
              <a:ext cx="3514286" cy="334458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0793B8-C3B6-468D-9EBB-E7C0056EB5C6}"/>
                </a:ext>
              </a:extLst>
            </p:cNvPr>
            <p:cNvSpPr txBox="1"/>
            <p:nvPr/>
          </p:nvSpPr>
          <p:spPr>
            <a:xfrm>
              <a:off x="4135004" y="4850406"/>
              <a:ext cx="351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persistence diagram of minima</a:t>
              </a:r>
              <a:endParaRPr lang="zh-CN" altLang="en-US" sz="14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9C6795B-38A3-48C1-AF80-9D1EF40D829E}"/>
              </a:ext>
            </a:extLst>
          </p:cNvPr>
          <p:cNvSpPr txBox="1"/>
          <p:nvPr/>
        </p:nvSpPr>
        <p:spPr>
          <a:xfrm>
            <a:off x="546847" y="403412"/>
            <a:ext cx="842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 tree index--- salient feature threshold computation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E16A6-3660-4112-B83F-47C5F5FF6542}"/>
              </a:ext>
            </a:extLst>
          </p:cNvPr>
          <p:cNvSpPr txBox="1"/>
          <p:nvPr/>
        </p:nvSpPr>
        <p:spPr>
          <a:xfrm>
            <a:off x="989612" y="1013376"/>
            <a:ext cx="1050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persistence diagram </a:t>
            </a:r>
            <a:r>
              <a:rPr lang="en-US" altLang="zh-CN" dirty="0"/>
              <a:t>plots the maxima (or minima) of the input function as a set of points on a 2D plane, where the x and y coordinates of a feature correspond to its creation and destruction value.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17B50D-0A0E-4ED8-94F0-9009DCC8FCFB}"/>
                  </a:ext>
                </a:extLst>
              </p:cNvPr>
              <p:cNvSpPr txBox="1"/>
              <p:nvPr/>
            </p:nvSpPr>
            <p:spPr>
              <a:xfrm>
                <a:off x="838017" y="5403013"/>
                <a:ext cx="1080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Our goal is to select a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such that all the high persistence minima are identified as salient features.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17B50D-0A0E-4ED8-94F0-9009DCC8F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7" y="5403013"/>
                <a:ext cx="10807135" cy="369332"/>
              </a:xfrm>
              <a:prstGeom prst="rect">
                <a:avLst/>
              </a:prstGeom>
              <a:blipFill>
                <a:blip r:embed="rId4"/>
                <a:stretch>
                  <a:fillRect l="-451" t="-8197" r="-9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6092D6-D641-4FDB-B416-9E6F72C601BF}"/>
                  </a:ext>
                </a:extLst>
              </p:cNvPr>
              <p:cNvSpPr txBox="1"/>
              <p:nvPr/>
            </p:nvSpPr>
            <p:spPr>
              <a:xfrm>
                <a:off x="838017" y="5782157"/>
                <a:ext cx="10255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To do this automatically, perform k-means clustering with k = 2 and use the highest value over all minima in the high persistence cluster as the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6092D6-D641-4FDB-B416-9E6F72C6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7" y="5782157"/>
                <a:ext cx="10255624" cy="646331"/>
              </a:xfrm>
              <a:prstGeom prst="rect">
                <a:avLst/>
              </a:prstGeom>
              <a:blipFill>
                <a:blip r:embed="rId5"/>
                <a:stretch>
                  <a:fillRect l="-47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0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18911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42844C-61B7-4220-9BCF-E3DE94821762}"/>
              </a:ext>
            </a:extLst>
          </p:cNvPr>
          <p:cNvSpPr txBox="1"/>
          <p:nvPr/>
        </p:nvSpPr>
        <p:spPr>
          <a:xfrm>
            <a:off x="546847" y="403412"/>
            <a:ext cx="37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Relationship operator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439019-9BB5-4A19-A2A2-013A76C0B2CF}"/>
                  </a:ext>
                </a:extLst>
              </p:cNvPr>
              <p:cNvSpPr txBox="1"/>
              <p:nvPr/>
            </p:nvSpPr>
            <p:spPr>
              <a:xfrm>
                <a:off x="1066799" y="1057836"/>
                <a:ext cx="10283688" cy="152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Define the relationship operator: RELATION(D1,D2)</a:t>
                </a:r>
              </a:p>
              <a:p>
                <a:r>
                  <a:rPr lang="en-US" altLang="zh-CN" dirty="0"/>
                  <a:t>      	</a:t>
                </a:r>
                <a:r>
                  <a:rPr lang="en-US" altLang="zh-CN" sz="1600" dirty="0"/>
                  <a:t>D1 be represented by n functions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}, and D2 by m functions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}. </a:t>
                </a:r>
              </a:p>
              <a:p>
                <a:r>
                  <a:rPr lang="en-US" altLang="zh-CN" sz="1600" dirty="0"/>
                  <a:t>      	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1600" dirty="0"/>
                  <a:t> possible relationships between the two data sets. </a:t>
                </a:r>
              </a:p>
              <a:p>
                <a:r>
                  <a:rPr lang="en-US" altLang="zh-CN" dirty="0"/>
                  <a:t>The relationship operator returns the set of significant relationship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together with their corresponding relationship score and strength.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439019-9BB5-4A19-A2A2-013A76C0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057836"/>
                <a:ext cx="10283688" cy="1522789"/>
              </a:xfrm>
              <a:prstGeom prst="rect">
                <a:avLst/>
              </a:prstGeom>
              <a:blipFill>
                <a:blip r:embed="rId3"/>
                <a:stretch>
                  <a:fillRect l="-474" t="-2410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D8E1D5-4A49-4BE4-8945-879BA51F94D0}"/>
                  </a:ext>
                </a:extLst>
              </p:cNvPr>
              <p:cNvSpPr txBox="1"/>
              <p:nvPr/>
            </p:nvSpPr>
            <p:spPr>
              <a:xfrm>
                <a:off x="1095984" y="2727924"/>
                <a:ext cx="10450510" cy="30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altLang="zh-CN" b="1" dirty="0"/>
                  <a:t>Restricted Monte Carlo Tests for Spatial Correlation</a:t>
                </a:r>
              </a:p>
              <a:p>
                <a:r>
                  <a:rPr lang="en-US" altLang="zh-CN" dirty="0"/>
                  <a:t>        assess the statistical significance of a potential relationship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500"/>
                  </a:spcBef>
                  <a:spcAft>
                    <a:spcPts val="800"/>
                  </a:spcAft>
                </a:pPr>
                <a:r>
                  <a:rPr lang="en-US" altLang="zh-CN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(  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)</m:t>
                            </m:r>
                          </m:e>
                        </m:nary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	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1600" dirty="0"/>
                  <a:t> is the indicator function :=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relationship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in the toroidal shift k</a:t>
                </a:r>
              </a:p>
              <a:p>
                <a:r>
                  <a:rPr lang="en-US" altLang="zh-CN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/>
                  <a:t> relationship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/>
                  <a:t> without toroidal shift</a:t>
                </a:r>
              </a:p>
              <a:p>
                <a:r>
                  <a:rPr lang="en-US" altLang="zh-CN" sz="1600" dirty="0"/>
                  <a:t>   	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the total number of toroidal shifts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D8E1D5-4A49-4BE4-8945-879BA51F9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84" y="2727924"/>
                <a:ext cx="10450510" cy="3051413"/>
              </a:xfrm>
              <a:prstGeom prst="rect">
                <a:avLst/>
              </a:prstGeom>
              <a:blipFill>
                <a:blip r:embed="rId4"/>
                <a:stretch>
                  <a:fillRect l="-525" t="-998" b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DCD4C3-A4B7-41FD-B60C-96CF64CCF464}"/>
                  </a:ext>
                </a:extLst>
              </p:cNvPr>
              <p:cNvSpPr txBox="1"/>
              <p:nvPr/>
            </p:nvSpPr>
            <p:spPr>
              <a:xfrm>
                <a:off x="1679127" y="5814115"/>
                <a:ext cx="9059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relationship between two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is statistically significant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is a significance level , and set at commonly used valued of 5%.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DCD4C3-A4B7-41FD-B60C-96CF64CC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27" y="5814115"/>
                <a:ext cx="9059032" cy="646331"/>
              </a:xfrm>
              <a:prstGeom prst="rect">
                <a:avLst/>
              </a:prstGeom>
              <a:blipFill>
                <a:blip r:embed="rId5"/>
                <a:stretch>
                  <a:fillRect l="-53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1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Data set transformation</a:t>
            </a:r>
          </a:p>
          <a:p>
            <a:r>
              <a:rPr lang="en-US" altLang="zh-CN" sz="2000" dirty="0"/>
              <a:t>   3.3 Feature Identification</a:t>
            </a:r>
          </a:p>
          <a:p>
            <a:r>
              <a:rPr lang="en-US" altLang="zh-CN" sz="2000" dirty="0"/>
              <a:t>   3.4 Relationship Evaluation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4146489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212FA-F138-44F2-8F45-AF49209B1383}"/>
              </a:ext>
            </a:extLst>
          </p:cNvPr>
          <p:cNvSpPr txBox="1"/>
          <p:nvPr/>
        </p:nvSpPr>
        <p:spPr>
          <a:xfrm>
            <a:off x="618565" y="367553"/>
            <a:ext cx="4455459" cy="47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60817-FB4F-4F5F-9877-D68F20751EFC}"/>
              </a:ext>
            </a:extLst>
          </p:cNvPr>
          <p:cNvSpPr txBox="1"/>
          <p:nvPr/>
        </p:nvSpPr>
        <p:spPr>
          <a:xfrm>
            <a:off x="618565" y="367553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Types of scalar function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8CA13-B4F1-49D7-BFC0-5BAC8724F4EE}"/>
              </a:ext>
            </a:extLst>
          </p:cNvPr>
          <p:cNvSpPr txBox="1"/>
          <p:nvPr/>
        </p:nvSpPr>
        <p:spPr>
          <a:xfrm>
            <a:off x="1008530" y="226731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Count functions </a:t>
            </a:r>
            <a:r>
              <a:rPr lang="en-US" altLang="zh-CN" dirty="0"/>
              <a:t>: capture the activity of the entity represented by the data set.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5C9CAE-5E57-402C-B355-D9A9C354F0D3}"/>
                  </a:ext>
                </a:extLst>
              </p:cNvPr>
              <p:cNvSpPr txBox="1"/>
              <p:nvPr/>
            </p:nvSpPr>
            <p:spPr>
              <a:xfrm>
                <a:off x="1008530" y="842682"/>
                <a:ext cx="1017494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a data set D having attributes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}. </a:t>
                </a:r>
              </a:p>
              <a:p>
                <a:r>
                  <a:rPr lang="en-US" altLang="zh-CN" dirty="0"/>
                  <a:t>       </a:t>
                </a:r>
                <a:r>
                  <a:rPr lang="en-US" altLang="zh-CN" sz="1600" dirty="0"/>
                  <a:t>K is an optional unique identifier (the data set can have zero or more identifier attributes)</a:t>
                </a:r>
              </a:p>
              <a:p>
                <a:r>
                  <a:rPr lang="en-US" altLang="zh-CN" sz="1600" dirty="0"/>
                  <a:t>        S and T be the spatial and temporal attributes,</a:t>
                </a:r>
              </a:p>
              <a:p>
                <a:r>
                  <a:rPr lang="en-US" altLang="zh-CN" sz="16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numerical attributes.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1≤ⅈ≤</m:t>
                    </m:r>
                    <m:r>
                      <m:rPr>
                        <m:sty m:val="p"/>
                      </m:rPr>
                      <a:rPr lang="en-US" altLang="zh-CN" sz="1600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5C9CAE-5E57-402C-B355-D9A9C354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30" y="842682"/>
                <a:ext cx="10174940" cy="1138773"/>
              </a:xfrm>
              <a:prstGeom prst="rect">
                <a:avLst/>
              </a:prstGeom>
              <a:blipFill>
                <a:blip r:embed="rId3"/>
                <a:stretch>
                  <a:fillRect l="-479" t="-267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27DF460-9298-42E6-B758-CB4B88EF63C6}"/>
              </a:ext>
            </a:extLst>
          </p:cNvPr>
          <p:cNvSpPr txBox="1"/>
          <p:nvPr/>
        </p:nvSpPr>
        <p:spPr>
          <a:xfrm>
            <a:off x="1008530" y="51358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Attribute functions </a:t>
            </a:r>
            <a:r>
              <a:rPr lang="en-US" altLang="zh-CN" dirty="0"/>
              <a:t>: represent the variation of a given attribute over space and time.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49C29-4324-476B-B187-F9F8A916842A}"/>
                  </a:ext>
                </a:extLst>
              </p:cNvPr>
              <p:cNvSpPr txBox="1"/>
              <p:nvPr/>
            </p:nvSpPr>
            <p:spPr>
              <a:xfrm>
                <a:off x="1407459" y="2638231"/>
                <a:ext cx="9206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a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set of tuples in D such that S (r) = s and T(r) = t,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S and T represent the spatial and temporal attributes of a tuple r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49C29-4324-476B-B187-F9F8A9168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59" y="2638231"/>
                <a:ext cx="9206752" cy="923330"/>
              </a:xfrm>
              <a:prstGeom prst="rect">
                <a:avLst/>
              </a:prstGeom>
              <a:blipFill>
                <a:blip r:embed="rId4"/>
                <a:stretch>
                  <a:fillRect l="-59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30EEF3-435C-405C-AC9B-8A7F117457BB}"/>
                  </a:ext>
                </a:extLst>
              </p:cNvPr>
              <p:cNvSpPr txBox="1"/>
              <p:nvPr/>
            </p:nvSpPr>
            <p:spPr>
              <a:xfrm>
                <a:off x="1568824" y="3693459"/>
                <a:ext cx="7364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density function </a:t>
                </a:r>
                <a:r>
                  <a:rPr lang="en-US" altLang="zh-CN" dirty="0"/>
                  <a:t>assigns the value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to the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 (s, t).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30EEF3-435C-405C-AC9B-8A7F11745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4" y="3693459"/>
                <a:ext cx="7364506" cy="369332"/>
              </a:xfrm>
              <a:prstGeom prst="rect">
                <a:avLst/>
              </a:prstGeom>
              <a:blipFill>
                <a:blip r:embed="rId5"/>
                <a:stretch>
                  <a:fillRect l="-662" t="-10000" r="-107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965ED5-9072-4C06-A738-50E0EAE6FBD5}"/>
                  </a:ext>
                </a:extLst>
              </p:cNvPr>
              <p:cNvSpPr txBox="1"/>
              <p:nvPr/>
            </p:nvSpPr>
            <p:spPr>
              <a:xfrm>
                <a:off x="1568824" y="4062791"/>
                <a:ext cx="8023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Unique function </a:t>
                </a:r>
                <a:r>
                  <a:rPr lang="en-US" altLang="zh-CN" dirty="0"/>
                  <a:t>assigns a value equal to the number of unique identifiers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                            to the </a:t>
                </a:r>
                <a:r>
                  <a:rPr lang="en-US" altLang="zh-CN" dirty="0" err="1"/>
                  <a:t>spatio</a:t>
                </a:r>
                <a:r>
                  <a:rPr lang="en-US" altLang="zh-CN" dirty="0"/>
                  <a:t>-temporal point.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965ED5-9072-4C06-A738-50E0EAE6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4" y="4062791"/>
                <a:ext cx="8023411" cy="646331"/>
              </a:xfrm>
              <a:prstGeom prst="rect">
                <a:avLst/>
              </a:prstGeom>
              <a:blipFill>
                <a:blip r:embed="rId6"/>
                <a:stretch>
                  <a:fillRect l="-60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35384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9AB8EE-2C00-4674-B8AE-BDF20B85EAA9}"/>
              </a:ext>
            </a:extLst>
          </p:cNvPr>
          <p:cNvSpPr txBox="1"/>
          <p:nvPr/>
        </p:nvSpPr>
        <p:spPr>
          <a:xfrm>
            <a:off x="618565" y="367553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Handling different data resolutions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436996-1B76-4E79-A765-A80805DB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0" y="966885"/>
            <a:ext cx="6304762" cy="157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D5DA2B-FD81-434C-9AC0-DD6BC1841A13}"/>
              </a:ext>
            </a:extLst>
          </p:cNvPr>
          <p:cNvSpPr txBox="1"/>
          <p:nvPr/>
        </p:nvSpPr>
        <p:spPr>
          <a:xfrm>
            <a:off x="1394012" y="3105834"/>
            <a:ext cx="94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considering a pair of functions, the relationship between them is evaluated for all possible resolutions starting with the highest common resolution.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1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Data set transformation</a:t>
            </a:r>
          </a:p>
          <a:p>
            <a:r>
              <a:rPr lang="en-US" altLang="zh-CN" sz="2000" dirty="0"/>
              <a:t>   3.3 Feature Identification</a:t>
            </a:r>
          </a:p>
          <a:p>
            <a:r>
              <a:rPr lang="en-US" altLang="zh-CN" sz="2000" dirty="0"/>
              <a:t>   3.4 Relationship Evaluation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1728783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98052D-678E-469B-995D-20FC086A9694}"/>
              </a:ext>
            </a:extLst>
          </p:cNvPr>
          <p:cNvSpPr txBox="1"/>
          <p:nvPr/>
        </p:nvSpPr>
        <p:spPr>
          <a:xfrm>
            <a:off x="618565" y="367553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A621E-FC7F-481D-A9F5-1A845B01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7" y="900682"/>
            <a:ext cx="9797232" cy="50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98052D-678E-469B-995D-20FC086A9694}"/>
              </a:ext>
            </a:extLst>
          </p:cNvPr>
          <p:cNvSpPr txBox="1"/>
          <p:nvPr/>
        </p:nvSpPr>
        <p:spPr>
          <a:xfrm>
            <a:off x="618565" y="367553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E13B42-F0F9-4DE8-B2B7-5F3FE61D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52" y="1875403"/>
            <a:ext cx="4793808" cy="23682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2B24B3-7EEE-44CB-A83B-9A9D285C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78" y="1875403"/>
            <a:ext cx="5077811" cy="25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ABD47C-1A58-4930-B18A-B9F07738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1096458"/>
            <a:ext cx="7095238" cy="38761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1645CB-10E9-442F-A32E-E262E0364313}"/>
              </a:ext>
            </a:extLst>
          </p:cNvPr>
          <p:cNvSpPr txBox="1"/>
          <p:nvPr/>
        </p:nvSpPr>
        <p:spPr>
          <a:xfrm>
            <a:off x="546847" y="430306"/>
            <a:ext cx="24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23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"/>
    </mc:Choice>
    <mc:Fallback xmlns="">
      <p:transition spd="slow" advTm="4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20840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810716-B885-484A-8C06-D37E375F7F4F}"/>
              </a:ext>
            </a:extLst>
          </p:cNvPr>
          <p:cNvSpPr txBox="1"/>
          <p:nvPr/>
        </p:nvSpPr>
        <p:spPr>
          <a:xfrm>
            <a:off x="1497105" y="1577788"/>
            <a:ext cx="10121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a relationship between two data sets may occur only at certain locations and/or time periods. 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en-US" altLang="zh-CN" dirty="0"/>
              <a:t>the number and size of the data sets is large</a:t>
            </a:r>
          </a:p>
          <a:p>
            <a:r>
              <a:rPr lang="en-US" altLang="zh-CN" dirty="0"/>
              <a:t>      these data sets contain both spatial and temporal attributes at different resolutions.</a:t>
            </a:r>
          </a:p>
          <a:p>
            <a:pPr marL="342900" indent="-342900">
              <a:buAutoNum type="arabicPlain" startAt="2"/>
            </a:pP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en-US" altLang="zh-CN" dirty="0"/>
              <a:t>it is hard to identify between meaningful and spurious relationships.</a:t>
            </a:r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C3D3C4-4C89-4C56-8167-16A1E5A29123}"/>
              </a:ext>
            </a:extLst>
          </p:cNvPr>
          <p:cNvSpPr txBox="1"/>
          <p:nvPr/>
        </p:nvSpPr>
        <p:spPr>
          <a:xfrm>
            <a:off x="546847" y="430306"/>
            <a:ext cx="24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Challenges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3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87"/>
    </mc:Choice>
    <mc:Fallback xmlns="">
      <p:transition spd="slow" advTm="755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3. Topology-based relationships</a:t>
            </a:r>
          </a:p>
          <a:p>
            <a:r>
              <a:rPr lang="en-US" altLang="zh-CN" sz="2000" dirty="0"/>
              <a:t>   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24785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BA912-4D81-4746-BE03-EBC58D475790}"/>
              </a:ext>
            </a:extLst>
          </p:cNvPr>
          <p:cNvSpPr txBox="1"/>
          <p:nvPr/>
        </p:nvSpPr>
        <p:spPr>
          <a:xfrm>
            <a:off x="3056962" y="941293"/>
            <a:ext cx="7198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 Challenge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Topology-based relationships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3.1 Notion </a:t>
            </a:r>
          </a:p>
          <a:p>
            <a:r>
              <a:rPr lang="en-US" altLang="zh-CN" sz="2000" dirty="0"/>
              <a:t>   3.2 Relationship Evaluation</a:t>
            </a:r>
          </a:p>
          <a:p>
            <a:r>
              <a:rPr lang="en-US" altLang="zh-CN" sz="2000" dirty="0"/>
              <a:t>   3.3 Data set transformation</a:t>
            </a:r>
          </a:p>
          <a:p>
            <a:r>
              <a:rPr lang="en-US" altLang="zh-CN" sz="2000" dirty="0"/>
              <a:t>   3.4 Feature Identification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 Relationship operator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 Data Polygamy framework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6.Evaluation</a:t>
            </a:r>
          </a:p>
        </p:txBody>
      </p:sp>
    </p:spTree>
    <p:extLst>
      <p:ext uri="{BB962C8B-B14F-4D97-AF65-F5344CB8AC3E}">
        <p14:creationId xmlns:p14="http://schemas.microsoft.com/office/powerpoint/2010/main" val="17694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"/>
    </mc:Choice>
    <mc:Fallback xmlns="">
      <p:transition spd="slow" advTm="12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EE327A-07B9-4B15-9E94-D68928FA27B1}"/>
              </a:ext>
            </a:extLst>
          </p:cNvPr>
          <p:cNvSpPr txBox="1"/>
          <p:nvPr/>
        </p:nvSpPr>
        <p:spPr>
          <a:xfrm>
            <a:off x="546847" y="430306"/>
            <a:ext cx="54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Notion of topology-based relationships</a:t>
            </a:r>
            <a:endParaRPr lang="zh-CN" alt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92C6C7-8B1C-444C-B756-AEB40DAC389C}"/>
              </a:ext>
            </a:extLst>
          </p:cNvPr>
          <p:cNvGrpSpPr/>
          <p:nvPr/>
        </p:nvGrpSpPr>
        <p:grpSpPr>
          <a:xfrm>
            <a:off x="2958937" y="1570338"/>
            <a:ext cx="5625549" cy="1541705"/>
            <a:chOff x="2375451" y="1580277"/>
            <a:chExt cx="5625549" cy="15417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0665393-395F-40C3-9E30-BF9AE707FEC5}"/>
                </a:ext>
              </a:extLst>
            </p:cNvPr>
            <p:cNvSpPr txBox="1"/>
            <p:nvPr/>
          </p:nvSpPr>
          <p:spPr>
            <a:xfrm>
              <a:off x="3661644" y="2752650"/>
              <a:ext cx="27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two data sets are related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E0A26D6-E539-45F4-9E00-4F9F8E87ACBA}"/>
                </a:ext>
              </a:extLst>
            </p:cNvPr>
            <p:cNvSpPr txBox="1"/>
            <p:nvPr/>
          </p:nvSpPr>
          <p:spPr>
            <a:xfrm>
              <a:off x="2375451" y="1580277"/>
              <a:ext cx="562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salient features of two data sets have relationship</a:t>
              </a:r>
              <a:endParaRPr lang="zh-CN" altLang="en-US" dirty="0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EFED5355-A5A5-47D3-A0A5-CFE1E661C2C3}"/>
                </a:ext>
              </a:extLst>
            </p:cNvPr>
            <p:cNvSpPr/>
            <p:nvPr/>
          </p:nvSpPr>
          <p:spPr>
            <a:xfrm>
              <a:off x="4860235" y="2183372"/>
              <a:ext cx="327992" cy="369332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683445A-D5D1-42BF-A6EA-1906EC656EC3}"/>
              </a:ext>
            </a:extLst>
          </p:cNvPr>
          <p:cNvSpPr txBox="1"/>
          <p:nvPr/>
        </p:nvSpPr>
        <p:spPr>
          <a:xfrm>
            <a:off x="2064757" y="3975076"/>
            <a:ext cx="847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salient feature : exhibit an unusual behavior with respect to its neighborhood.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4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"/>
    </mc:Choice>
    <mc:Fallback xmlns="">
      <p:transition spd="slow" advTm="74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2223</Words>
  <Application>Microsoft Office PowerPoint</Application>
  <PresentationFormat>宽屏</PresentationFormat>
  <Paragraphs>308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wting</dc:creator>
  <cp:lastModifiedBy>wting</cp:lastModifiedBy>
  <cp:revision>81</cp:revision>
  <dcterms:created xsi:type="dcterms:W3CDTF">2017-11-08T03:42:12Z</dcterms:created>
  <dcterms:modified xsi:type="dcterms:W3CDTF">2017-11-24T08:44:53Z</dcterms:modified>
</cp:coreProperties>
</file>