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9" r:id="rId7"/>
    <p:sldId id="270" r:id="rId8"/>
    <p:sldId id="271" r:id="rId9"/>
    <p:sldId id="261" r:id="rId10"/>
    <p:sldId id="273" r:id="rId11"/>
    <p:sldId id="274" r:id="rId12"/>
    <p:sldId id="262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4" r:id="rId22"/>
    <p:sldId id="265" r:id="rId23"/>
    <p:sldId id="282" r:id="rId24"/>
    <p:sldId id="283" r:id="rId25"/>
    <p:sldId id="284" r:id="rId26"/>
    <p:sldId id="268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Work 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58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4191001"/>
          </a:xfrm>
        </p:spPr>
        <p:txBody>
          <a:bodyPr anchor="t">
            <a:normAutofit fontScale="47500" lnSpcReduction="20000"/>
          </a:bodyPr>
          <a:lstStyle/>
          <a:p>
            <a:r>
              <a:rPr lang="zh-CN" altLang="zh-CN" dirty="0"/>
              <a:t>在这个算法前提下，可以决定这个</a:t>
            </a:r>
            <a:r>
              <a:rPr lang="en-US" altLang="zh-CN" dirty="0"/>
              <a:t>dataset</a:t>
            </a:r>
            <a:r>
              <a:rPr lang="zh-CN" altLang="zh-CN" dirty="0"/>
              <a:t>需要划分为多少个</a:t>
            </a:r>
            <a:r>
              <a:rPr lang="en-US" altLang="zh-CN" dirty="0"/>
              <a:t>kernel</a:t>
            </a:r>
            <a:r>
              <a:rPr lang="zh-CN" altLang="zh-CN" dirty="0"/>
              <a:t>来执行，假定为</a:t>
            </a:r>
            <a:r>
              <a:rPr lang="en-US" altLang="zh-CN" dirty="0"/>
              <a:t>k0 &gt;= k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en-US" altLang="zh-CN" dirty="0"/>
              <a:t>.</a:t>
            </a:r>
            <a:r>
              <a:rPr lang="zh-CN" altLang="zh-CN" dirty="0"/>
              <a:t>根据调度方案生成</a:t>
            </a:r>
            <a:r>
              <a:rPr lang="en-US" altLang="zh-CN" dirty="0"/>
              <a:t>kernel</a:t>
            </a:r>
            <a:endParaRPr lang="zh-CN" altLang="zh-CN" dirty="0"/>
          </a:p>
          <a:p>
            <a:r>
              <a:rPr lang="zh-CN" altLang="zh-CN" dirty="0"/>
              <a:t>这一步需要消耗的时间：</a:t>
            </a:r>
            <a:r>
              <a:rPr lang="en-US" altLang="zh-CN" dirty="0"/>
              <a:t>C</a:t>
            </a:r>
            <a:r>
              <a:rPr lang="zh-CN" altLang="zh-CN" dirty="0"/>
              <a:t>（一个系统相关的值） </a:t>
            </a:r>
            <a:r>
              <a:rPr lang="en-US" altLang="zh-CN" dirty="0"/>
              <a:t>+ 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l-GR" altLang="zh-CN" dirty="0"/>
              <a:t>Π</a:t>
            </a:r>
            <a:r>
              <a:rPr lang="en-US" altLang="zh-CN" dirty="0"/>
              <a:t>di * k0</a:t>
            </a:r>
            <a:r>
              <a:rPr lang="zh-CN" altLang="zh-CN" dirty="0"/>
              <a:t>（将空白数据聚合立方体空间拷贝给</a:t>
            </a:r>
            <a:r>
              <a:rPr lang="en-US" altLang="zh-CN" dirty="0"/>
              <a:t>kernel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这一步中存在的最大空间占用：</a:t>
            </a:r>
            <a:r>
              <a:rPr lang="en-US" altLang="zh-CN" dirty="0"/>
              <a:t>d</a:t>
            </a:r>
            <a:r>
              <a:rPr lang="zh-CN" altLang="zh-CN" dirty="0"/>
              <a:t>（数据集的大小）</a:t>
            </a:r>
            <a:r>
              <a:rPr lang="en-US" altLang="zh-CN" dirty="0"/>
              <a:t> + </a:t>
            </a:r>
            <a:r>
              <a:rPr lang="el-GR" altLang="zh-CN" dirty="0"/>
              <a:t>Π</a:t>
            </a:r>
            <a:r>
              <a:rPr lang="en-US" altLang="zh-CN" dirty="0"/>
              <a:t>di * s * (k0 + 1)</a:t>
            </a:r>
            <a:r>
              <a:rPr lang="zh-CN" altLang="zh-CN" dirty="0"/>
              <a:t>（数据聚合立方体的空间）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如果仍存在待处理的</a:t>
            </a:r>
            <a:r>
              <a:rPr lang="en-US" altLang="zh-CN" dirty="0"/>
              <a:t>kernel</a:t>
            </a:r>
            <a:r>
              <a:rPr lang="zh-CN" altLang="zh-CN" dirty="0"/>
              <a:t>，转</a:t>
            </a:r>
            <a:r>
              <a:rPr lang="en-US" altLang="zh-CN" dirty="0"/>
              <a:t>2</a:t>
            </a:r>
            <a:r>
              <a:rPr lang="zh-CN" altLang="zh-CN" dirty="0"/>
              <a:t>；否则转</a:t>
            </a:r>
            <a:r>
              <a:rPr lang="en-US" altLang="zh-CN" dirty="0"/>
              <a:t>4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对于每一个正在并行处理的</a:t>
            </a:r>
            <a:r>
              <a:rPr lang="en-US" altLang="zh-CN" dirty="0"/>
              <a:t>kernel</a:t>
            </a:r>
            <a:r>
              <a:rPr lang="zh-CN" altLang="zh-CN" dirty="0"/>
              <a:t>，需要完成以下操作</a:t>
            </a:r>
          </a:p>
          <a:p>
            <a:r>
              <a:rPr lang="en-US" altLang="zh-CN" dirty="0"/>
              <a:t>	2.1.</a:t>
            </a:r>
            <a:r>
              <a:rPr lang="zh-CN" altLang="zh-CN" dirty="0"/>
              <a:t>完成一个</a:t>
            </a:r>
            <a:r>
              <a:rPr lang="en-US" altLang="zh-CN" dirty="0"/>
              <a:t>partition scan</a:t>
            </a:r>
            <a:endParaRPr lang="zh-CN" altLang="zh-CN" dirty="0"/>
          </a:p>
          <a:p>
            <a:r>
              <a:rPr lang="en-US" altLang="zh-CN" dirty="0"/>
              <a:t>	2.2.</a:t>
            </a:r>
            <a:r>
              <a:rPr lang="zh-CN" altLang="zh-CN" dirty="0"/>
              <a:t>以扫描的结果生成对应的</a:t>
            </a:r>
            <a:r>
              <a:rPr lang="en-US" altLang="zh-CN" dirty="0"/>
              <a:t>cells</a:t>
            </a:r>
            <a:r>
              <a:rPr lang="zh-CN" altLang="zh-CN" dirty="0"/>
              <a:t>（通过直接修改</a:t>
            </a:r>
            <a:r>
              <a:rPr lang="en-US" altLang="zh-CN" dirty="0"/>
              <a:t>shared memory</a:t>
            </a:r>
            <a:r>
              <a:rPr lang="zh-CN" altLang="zh-CN" dirty="0"/>
              <a:t>中的对应</a:t>
            </a:r>
            <a:r>
              <a:rPr lang="en-US" altLang="zh-CN" dirty="0"/>
              <a:t>cells</a:t>
            </a:r>
            <a:r>
              <a:rPr lang="zh-CN" altLang="zh-CN" dirty="0"/>
              <a:t>的内存实现）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对于每个</a:t>
            </a:r>
            <a:r>
              <a:rPr lang="en-US" altLang="zh-CN" dirty="0"/>
              <a:t>kernel</a:t>
            </a:r>
            <a:r>
              <a:rPr lang="zh-CN" altLang="zh-CN" dirty="0"/>
              <a:t>，运行时间为</a:t>
            </a:r>
            <a:r>
              <a:rPr lang="en-US" altLang="zh-CN" dirty="0" err="1" smtClean="0"/>
              <a:t>t_scan</a:t>
            </a:r>
            <a:r>
              <a:rPr lang="en-US" altLang="zh-CN" dirty="0" smtClean="0"/>
              <a:t> </a:t>
            </a:r>
            <a:r>
              <a:rPr lang="en-US" altLang="zh-CN" dirty="0"/>
              <a:t>/ k0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每个</a:t>
            </a:r>
            <a:r>
              <a:rPr lang="en-US" altLang="zh-CN" dirty="0"/>
              <a:t>kernel</a:t>
            </a:r>
            <a:r>
              <a:rPr lang="zh-CN" altLang="zh-CN" dirty="0"/>
              <a:t>占用了一个大小为</a:t>
            </a:r>
            <a:r>
              <a:rPr lang="el-GR" altLang="zh-CN" dirty="0"/>
              <a:t>Π</a:t>
            </a:r>
            <a:r>
              <a:rPr lang="en-US" altLang="zh-CN" dirty="0"/>
              <a:t>di * s</a:t>
            </a:r>
            <a:r>
              <a:rPr lang="zh-CN" altLang="zh-CN" dirty="0"/>
              <a:t>的</a:t>
            </a:r>
            <a:r>
              <a:rPr lang="en-US" altLang="zh-CN" dirty="0"/>
              <a:t>shared memory</a:t>
            </a:r>
            <a:r>
              <a:rPr lang="zh-CN" altLang="zh-CN" dirty="0"/>
              <a:t>区域，以及共用的</a:t>
            </a:r>
            <a:r>
              <a:rPr lang="en-US" altLang="zh-CN" dirty="0"/>
              <a:t>dataset</a:t>
            </a:r>
            <a:r>
              <a:rPr lang="zh-CN" altLang="zh-CN" dirty="0"/>
              <a:t>，以及主存中等待写回的</a:t>
            </a:r>
            <a:r>
              <a:rPr lang="en-US" altLang="zh-CN" dirty="0"/>
              <a:t>k0</a:t>
            </a:r>
            <a:r>
              <a:rPr lang="zh-CN" altLang="zh-CN" dirty="0"/>
              <a:t>个</a:t>
            </a:r>
            <a:r>
              <a:rPr lang="el-GR" altLang="zh-CN" dirty="0"/>
              <a:t>Π</a:t>
            </a:r>
            <a:r>
              <a:rPr lang="en-US" altLang="zh-CN" dirty="0"/>
              <a:t>di * s</a:t>
            </a:r>
            <a:r>
              <a:rPr lang="zh-CN" altLang="zh-CN" dirty="0"/>
              <a:t>内存区域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转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将并行模型中的计算结果（生成完毕的数据聚合立方体）由并行模型中拷贝到主存</a:t>
            </a:r>
          </a:p>
          <a:p>
            <a:r>
              <a:rPr lang="zh-CN" altLang="zh-CN" dirty="0"/>
              <a:t>这一步需要消耗的时间：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l-GR" altLang="zh-CN" dirty="0"/>
              <a:t>Π</a:t>
            </a:r>
            <a:r>
              <a:rPr lang="en-US" altLang="zh-CN" dirty="0"/>
              <a:t>di * k0</a:t>
            </a:r>
            <a:r>
              <a:rPr lang="zh-CN" altLang="zh-CN" dirty="0"/>
              <a:t>（将生成的数据聚合立方体空间拷贝给主存）</a:t>
            </a:r>
          </a:p>
          <a:p>
            <a:r>
              <a:rPr lang="zh-CN" altLang="zh-CN" dirty="0"/>
              <a:t>这一步存在的最大空间占用：</a:t>
            </a:r>
            <a:r>
              <a:rPr lang="en-US" altLang="zh-CN" dirty="0"/>
              <a:t>d</a:t>
            </a:r>
            <a:r>
              <a:rPr lang="zh-CN" altLang="zh-CN" dirty="0"/>
              <a:t>（数据集的大小）</a:t>
            </a:r>
            <a:r>
              <a:rPr lang="en-US" altLang="zh-CN" dirty="0"/>
              <a:t> + </a:t>
            </a:r>
            <a:r>
              <a:rPr lang="el-GR" altLang="zh-CN" dirty="0"/>
              <a:t>Π</a:t>
            </a:r>
            <a:r>
              <a:rPr lang="en-US" altLang="zh-CN" dirty="0"/>
              <a:t>di * s * (k0 + 1)</a:t>
            </a:r>
            <a:r>
              <a:rPr lang="zh-CN" altLang="zh-CN" dirty="0"/>
              <a:t>（数据聚合立方体的空间）</a:t>
            </a:r>
          </a:p>
          <a:p>
            <a:r>
              <a:rPr lang="en-US" altLang="zh-CN" dirty="0"/>
              <a:t>5.</a:t>
            </a:r>
            <a:r>
              <a:rPr lang="zh-CN" altLang="zh-CN" dirty="0"/>
              <a:t>聚合</a:t>
            </a:r>
            <a:r>
              <a:rPr lang="en-US" altLang="zh-CN" dirty="0"/>
              <a:t>part</a:t>
            </a:r>
            <a:r>
              <a:rPr lang="zh-CN" altLang="zh-CN" dirty="0"/>
              <a:t>立方体：第一个</a:t>
            </a:r>
            <a:r>
              <a:rPr lang="en-US" altLang="zh-CN" dirty="0"/>
              <a:t>part</a:t>
            </a:r>
            <a:r>
              <a:rPr lang="zh-CN" altLang="zh-CN" dirty="0"/>
              <a:t>将直接被写入结果数据聚合立方体中，接下来的</a:t>
            </a:r>
            <a:r>
              <a:rPr lang="en-US" altLang="zh-CN" dirty="0"/>
              <a:t>k0 – 1</a:t>
            </a:r>
            <a:r>
              <a:rPr lang="zh-CN" altLang="zh-CN" dirty="0"/>
              <a:t>个数据立方体将被聚合进这个结果数据聚合立方体中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这一步需要消耗的时间：</a:t>
            </a:r>
            <a:r>
              <a:rPr lang="en-US" altLang="zh-CN" dirty="0"/>
              <a:t>(k0 - 1) * </a:t>
            </a:r>
            <a:r>
              <a:rPr lang="en-US" altLang="zh-CN" dirty="0" err="1" smtClean="0"/>
              <a:t>t_agg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这一步中存在的最大空间占用：</a:t>
            </a:r>
            <a:r>
              <a:rPr lang="en-US" altLang="zh-CN" dirty="0"/>
              <a:t>d</a:t>
            </a:r>
            <a:r>
              <a:rPr lang="zh-CN" altLang="zh-CN" dirty="0"/>
              <a:t>（数据集的大小）</a:t>
            </a:r>
            <a:r>
              <a:rPr lang="en-US" altLang="zh-CN" dirty="0"/>
              <a:t> + </a:t>
            </a:r>
            <a:r>
              <a:rPr lang="el-GR" altLang="zh-CN" dirty="0"/>
              <a:t>Π</a:t>
            </a:r>
            <a:r>
              <a:rPr lang="en-US" altLang="zh-CN" dirty="0"/>
              <a:t>di * s * (k0 + 1)</a:t>
            </a:r>
            <a:r>
              <a:rPr lang="zh-CN" altLang="zh-CN" dirty="0"/>
              <a:t>（数据聚合立方体的空间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5308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4191001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考察：</a:t>
            </a:r>
            <a:r>
              <a:rPr lang="en-US" altLang="zh-CN" dirty="0" smtClean="0"/>
              <a:t>k0</a:t>
            </a:r>
            <a:r>
              <a:rPr lang="zh-CN" altLang="zh-CN" dirty="0"/>
              <a:t>个</a:t>
            </a:r>
            <a:r>
              <a:rPr lang="en-US" altLang="zh-CN" dirty="0"/>
              <a:t>kernel</a:t>
            </a:r>
            <a:r>
              <a:rPr lang="zh-CN" altLang="zh-CN" dirty="0"/>
              <a:t>需要执行</a:t>
            </a:r>
            <a:r>
              <a:rPr lang="en-US" altLang="zh-CN" dirty="0"/>
              <a:t>k0 / k</a:t>
            </a:r>
            <a:r>
              <a:rPr lang="zh-CN" altLang="zh-CN" dirty="0"/>
              <a:t>轮才能执行完毕，则步骤</a:t>
            </a:r>
            <a:r>
              <a:rPr lang="en-US" altLang="zh-CN" dirty="0"/>
              <a:t>2</a:t>
            </a:r>
            <a:r>
              <a:rPr lang="zh-CN" altLang="zh-CN" dirty="0"/>
              <a:t>的总运行时间为</a:t>
            </a:r>
            <a:r>
              <a:rPr lang="en-US" altLang="zh-CN" dirty="0"/>
              <a:t>t / k0 * k0 / k = t / k</a:t>
            </a:r>
            <a:r>
              <a:rPr lang="zh-CN" altLang="zh-CN" dirty="0"/>
              <a:t>，而在其余计算式中亦能看到</a:t>
            </a:r>
            <a:r>
              <a:rPr lang="en-US" altLang="zh-CN" dirty="0"/>
              <a:t>k0</a:t>
            </a:r>
            <a:r>
              <a:rPr lang="zh-CN" altLang="zh-CN" dirty="0"/>
              <a:t>取值越小越有利于降低各方面的开销，因此可以简单地令</a:t>
            </a:r>
            <a:r>
              <a:rPr lang="en-US" altLang="zh-CN" dirty="0"/>
              <a:t>k0 = k</a:t>
            </a:r>
            <a:r>
              <a:rPr lang="zh-CN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85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52554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An approach to save time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part of the dataset</a:t>
            </a:r>
          </a:p>
          <a:p>
            <a:pPr lvl="1"/>
            <a:r>
              <a:rPr kumimoji="1" lang="en-US" altLang="zh-CN" dirty="0" smtClean="0"/>
              <a:t>time consumed: </a:t>
            </a:r>
            <a:r>
              <a:rPr lang="en-US" altLang="zh-CN" dirty="0"/>
              <a:t>C + </a:t>
            </a:r>
            <a:r>
              <a:rPr lang="en-US" altLang="zh-CN" dirty="0" err="1" smtClean="0"/>
              <a:t>t_scan</a:t>
            </a:r>
            <a:r>
              <a:rPr lang="en-US" altLang="zh-CN" dirty="0" smtClean="0"/>
              <a:t> </a:t>
            </a:r>
            <a:r>
              <a:rPr lang="en-US" altLang="zh-CN" dirty="0"/>
              <a:t>/ k + 2 * 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l-GR" altLang="zh-CN" dirty="0"/>
              <a:t>Π</a:t>
            </a:r>
            <a:r>
              <a:rPr lang="en-US" altLang="zh-CN" dirty="0"/>
              <a:t>di * k + (k - 1) * </a:t>
            </a:r>
            <a:r>
              <a:rPr lang="en-US" altLang="zh-CN" dirty="0" err="1" smtClean="0"/>
              <a:t>t_agg</a:t>
            </a:r>
            <a:r>
              <a:rPr lang="zh-CN" altLang="zh-CN" dirty="0" smtClean="0"/>
              <a:t> 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max memory occupation: d + s *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(k + 1) *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Πdi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 smtClean="0"/>
              <a:t>Sometimes it can be very big (especially when considering GPU memory)</a:t>
            </a:r>
          </a:p>
        </p:txBody>
      </p:sp>
    </p:spTree>
    <p:extLst>
      <p:ext uri="{BB962C8B-B14F-4D97-AF65-F5344CB8AC3E}">
        <p14:creationId xmlns:p14="http://schemas.microsoft.com/office/powerpoint/2010/main" val="12000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en-US" altLang="zh-CN" dirty="0" smtClean="0"/>
              <a:t>Can we combine two approaches into one?</a:t>
            </a:r>
          </a:p>
          <a:p>
            <a:r>
              <a:rPr kumimoji="1" lang="en-US" altLang="zh-CN" dirty="0" smtClean="0"/>
              <a:t>Use a kernel to generate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some cells on a subset of dataset</a:t>
            </a:r>
          </a:p>
          <a:p>
            <a:r>
              <a:rPr kumimoji="1" lang="en-US" altLang="zh-CN" dirty="0" smtClean="0"/>
              <a:t>For example: a kernel scans the 3</a:t>
            </a:r>
            <a:r>
              <a:rPr kumimoji="1" lang="en-US" altLang="zh-CN" baseline="30000" dirty="0" smtClean="0"/>
              <a:t>rd</a:t>
            </a:r>
            <a:r>
              <a:rPr kumimoji="1" lang="en-US" altLang="zh-CN" dirty="0" smtClean="0"/>
              <a:t> part dataset (5 parts at total) to generate all the cells that meets format (3, 7, z)</a:t>
            </a:r>
          </a:p>
        </p:txBody>
      </p:sp>
    </p:spTree>
    <p:extLst>
      <p:ext uri="{BB962C8B-B14F-4D97-AF65-F5344CB8AC3E}">
        <p14:creationId xmlns:p14="http://schemas.microsoft.com/office/powerpoint/2010/main" val="60999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zh-CN" altLang="en-US" dirty="0" smtClean="0"/>
              <a:t>考察：</a:t>
            </a:r>
            <a:endParaRPr kumimoji="1" lang="en-US" altLang="zh-CN" dirty="0" smtClean="0"/>
          </a:p>
          <a:p>
            <a:r>
              <a:rPr lang="zh-CN" altLang="zh-CN" dirty="0"/>
              <a:t>内存的占用方式依据</a:t>
            </a:r>
            <a:r>
              <a:rPr lang="en-US" altLang="zh-CN" dirty="0"/>
              <a:t>kernel</a:t>
            </a:r>
            <a:r>
              <a:rPr lang="zh-CN" altLang="zh-CN" dirty="0"/>
              <a:t>的具体执行顺序来决定：</a:t>
            </a:r>
          </a:p>
          <a:p>
            <a:r>
              <a:rPr lang="zh-CN" altLang="zh-CN" dirty="0"/>
              <a:t>若优先执行具有相同</a:t>
            </a:r>
            <a:r>
              <a:rPr lang="en-US" altLang="zh-CN" dirty="0"/>
              <a:t>cells</a:t>
            </a:r>
            <a:r>
              <a:rPr lang="zh-CN" altLang="zh-CN" dirty="0"/>
              <a:t>划分的那些</a:t>
            </a:r>
            <a:r>
              <a:rPr lang="en-US" altLang="zh-CN" dirty="0"/>
              <a:t>kernels</a:t>
            </a:r>
            <a:r>
              <a:rPr lang="zh-CN" altLang="zh-CN" dirty="0"/>
              <a:t>，则同时执行</a:t>
            </a:r>
            <a:r>
              <a:rPr lang="en-US" altLang="zh-CN" dirty="0"/>
              <a:t>k</a:t>
            </a:r>
            <a:r>
              <a:rPr lang="zh-CN" altLang="zh-CN" dirty="0"/>
              <a:t>个</a:t>
            </a:r>
            <a:r>
              <a:rPr lang="en-US" altLang="zh-CN" dirty="0"/>
              <a:t>kernel</a:t>
            </a:r>
            <a:r>
              <a:rPr lang="zh-CN" altLang="zh-CN" dirty="0"/>
              <a:t>，它们都需求</a:t>
            </a:r>
            <a:r>
              <a:rPr lang="en-US" altLang="zh-CN" dirty="0"/>
              <a:t>g</a:t>
            </a:r>
            <a:r>
              <a:rPr lang="zh-CN" altLang="zh-CN" dirty="0"/>
              <a:t>个</a:t>
            </a:r>
            <a:r>
              <a:rPr lang="en-US" altLang="zh-CN" dirty="0"/>
              <a:t>cell</a:t>
            </a:r>
            <a:r>
              <a:rPr lang="zh-CN" altLang="zh-CN" dirty="0"/>
              <a:t>的</a:t>
            </a:r>
            <a:r>
              <a:rPr lang="en-US" altLang="zh-CN" dirty="0"/>
              <a:t>local memory</a:t>
            </a:r>
            <a:r>
              <a:rPr lang="zh-CN" altLang="zh-CN" dirty="0"/>
              <a:t>空间，则此处需要额外分配给</a:t>
            </a:r>
            <a:r>
              <a:rPr lang="en-US" altLang="zh-CN" dirty="0"/>
              <a:t>kernel</a:t>
            </a:r>
            <a:r>
              <a:rPr lang="zh-CN" altLang="zh-CN" dirty="0"/>
              <a:t>的空间为</a:t>
            </a:r>
            <a:r>
              <a:rPr lang="en-US" altLang="zh-CN" dirty="0"/>
              <a:t>k * g * s</a:t>
            </a:r>
            <a:endParaRPr lang="zh-CN" altLang="zh-CN" dirty="0"/>
          </a:p>
          <a:p>
            <a:r>
              <a:rPr lang="zh-CN" altLang="zh-CN" dirty="0" smtClean="0"/>
              <a:t>若</a:t>
            </a:r>
            <a:r>
              <a:rPr lang="zh-CN" altLang="zh-CN" dirty="0"/>
              <a:t>优先执行具有相同</a:t>
            </a:r>
            <a:r>
              <a:rPr lang="en-US" altLang="zh-CN" dirty="0"/>
              <a:t>part</a:t>
            </a:r>
            <a:r>
              <a:rPr lang="zh-CN" altLang="zh-CN" dirty="0"/>
              <a:t>的</a:t>
            </a:r>
            <a:r>
              <a:rPr lang="en-US" altLang="zh-CN" dirty="0"/>
              <a:t>kernel</a:t>
            </a:r>
            <a:r>
              <a:rPr lang="zh-CN" altLang="zh-CN" dirty="0"/>
              <a:t>，则无所谓执行一次执行多少</a:t>
            </a:r>
            <a:r>
              <a:rPr lang="en-US" altLang="zh-CN" dirty="0"/>
              <a:t>kernel</a:t>
            </a:r>
            <a:r>
              <a:rPr lang="zh-CN" altLang="zh-CN" dirty="0"/>
              <a:t>，在所有同一类的</a:t>
            </a:r>
            <a:r>
              <a:rPr lang="en-US" altLang="zh-CN" dirty="0"/>
              <a:t>kernel</a:t>
            </a:r>
            <a:r>
              <a:rPr lang="zh-CN" altLang="zh-CN" dirty="0"/>
              <a:t>执行完毕之前，它们共享一个</a:t>
            </a:r>
            <a:r>
              <a:rPr lang="en-US" altLang="zh-CN" dirty="0"/>
              <a:t>partition data cube</a:t>
            </a:r>
            <a:r>
              <a:rPr lang="zh-CN" altLang="zh-CN" dirty="0"/>
              <a:t>，它们需要额外分配空间为</a:t>
            </a:r>
            <a:r>
              <a:rPr lang="el-GR" altLang="zh-CN" dirty="0"/>
              <a:t>Π</a:t>
            </a:r>
            <a:r>
              <a:rPr lang="en-US" altLang="zh-CN" dirty="0"/>
              <a:t>di * s</a:t>
            </a:r>
            <a:r>
              <a:rPr lang="zh-CN" altLang="zh-CN" dirty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189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zh-CN" altLang="en-US" dirty="0" smtClean="0"/>
              <a:t>考察：</a:t>
            </a:r>
            <a:endParaRPr kumimoji="1" lang="en-US" altLang="zh-CN" dirty="0" smtClean="0"/>
          </a:p>
          <a:p>
            <a:r>
              <a:rPr lang="zh-CN" altLang="en-US" dirty="0" smtClean="0"/>
              <a:t>按照第一种方式进行，则可以发现每“按顺序”生成</a:t>
            </a:r>
            <a:r>
              <a:rPr lang="en-US" altLang="zh-CN" dirty="0" smtClean="0"/>
              <a:t>g</a:t>
            </a:r>
            <a:r>
              <a:rPr lang="zh-CN" altLang="en-US" dirty="0" smtClean="0"/>
              <a:t> * 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，就需要一次对外的拷贝，其中反复同步各个内核的时间成本很高</a:t>
            </a:r>
            <a:endParaRPr lang="en-US" altLang="zh-CN" dirty="0" smtClean="0"/>
          </a:p>
          <a:p>
            <a:r>
              <a:rPr kumimoji="1" lang="zh-CN" altLang="en-US" dirty="0" smtClean="0"/>
              <a:t>按照第二类方式进行，则可以通过每次检查当前批次的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所对应的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，直到出现属于不同的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时：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、将当前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aggregation</a:t>
            </a:r>
            <a:r>
              <a:rPr kumimoji="1" lang="zh-CN" altLang="en-US" dirty="0" smtClean="0"/>
              <a:t>执行完毕后拷贝回主存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、将新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的结果写入空闲的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、已经写回的部分的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清空，为可能出现的下一个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的读写做准备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865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zh-CN" altLang="en-US" dirty="0" smtClean="0"/>
              <a:t>考察：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第二种方式下，到底需要多少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就可以避免读写冲突</a:t>
            </a:r>
            <a:endParaRPr kumimoji="1" lang="en-US" altLang="zh-CN" dirty="0" smtClean="0"/>
          </a:p>
          <a:p>
            <a:r>
              <a:rPr lang="zh-CN" altLang="zh-CN" dirty="0" smtClean="0"/>
              <a:t>对</a:t>
            </a:r>
            <a:r>
              <a:rPr lang="en-US" altLang="zh-CN" dirty="0"/>
              <a:t>k * g / </a:t>
            </a:r>
            <a:r>
              <a:rPr lang="en-US" altLang="zh-CN" dirty="0" err="1"/>
              <a:t>Πdi</a:t>
            </a:r>
            <a:r>
              <a:rPr lang="en-US" altLang="zh-CN" dirty="0"/>
              <a:t> </a:t>
            </a:r>
            <a:r>
              <a:rPr lang="zh-CN" altLang="zh-CN" dirty="0"/>
              <a:t>的上取整再</a:t>
            </a:r>
            <a:r>
              <a:rPr lang="en-US" altLang="zh-CN" dirty="0"/>
              <a:t>+1</a:t>
            </a:r>
            <a:r>
              <a:rPr lang="zh-CN" altLang="zh-CN" dirty="0"/>
              <a:t>，可以证明在这个前提下每轮执行都能满足所有</a:t>
            </a:r>
            <a:r>
              <a:rPr lang="en-US" altLang="zh-CN" dirty="0"/>
              <a:t>kernel</a:t>
            </a:r>
            <a:r>
              <a:rPr lang="zh-CN" altLang="zh-CN" dirty="0"/>
              <a:t>的独立读写需求 </a:t>
            </a:r>
            <a:r>
              <a:rPr lang="zh-CN" altLang="en-US" dirty="0" smtClean="0"/>
              <a:t>（抽屉原理）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81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zh-CN" altLang="en-US" dirty="0" smtClean="0"/>
              <a:t>考察：</a:t>
            </a:r>
            <a:endParaRPr kumimoji="1" lang="en-US" altLang="zh-CN" dirty="0" smtClean="0"/>
          </a:p>
          <a:p>
            <a:r>
              <a:rPr lang="zh-CN" altLang="zh-CN" dirty="0"/>
              <a:t>在这两种前提下，无论哪种，最终都要经历</a:t>
            </a:r>
            <a:r>
              <a:rPr lang="en-US" altLang="zh-CN" dirty="0"/>
              <a:t>p – 1</a:t>
            </a:r>
            <a:r>
              <a:rPr lang="zh-CN" altLang="zh-CN" dirty="0"/>
              <a:t>次全</a:t>
            </a:r>
            <a:r>
              <a:rPr lang="en-US" altLang="zh-CN" dirty="0"/>
              <a:t>data cube</a:t>
            </a:r>
            <a:r>
              <a:rPr lang="zh-CN" altLang="zh-CN" dirty="0"/>
              <a:t>上的</a:t>
            </a:r>
            <a:r>
              <a:rPr lang="en-US" altLang="zh-CN" dirty="0"/>
              <a:t>aggregation</a:t>
            </a:r>
            <a:r>
              <a:rPr lang="zh-CN" altLang="zh-CN" dirty="0"/>
              <a:t>，以及</a:t>
            </a:r>
            <a:r>
              <a:rPr lang="en-US" altLang="zh-CN" dirty="0"/>
              <a:t>p</a:t>
            </a:r>
            <a:r>
              <a:rPr lang="zh-CN" altLang="zh-CN" dirty="0"/>
              <a:t>次全</a:t>
            </a:r>
            <a:r>
              <a:rPr lang="en-US" altLang="zh-CN" dirty="0"/>
              <a:t>data cube</a:t>
            </a:r>
            <a:r>
              <a:rPr lang="zh-CN" altLang="zh-CN" dirty="0"/>
              <a:t>的拷贝（入与出），因此可以认为运行时间是相同</a:t>
            </a:r>
            <a:r>
              <a:rPr lang="zh-CN" altLang="zh-CN" dirty="0" smtClean="0"/>
              <a:t>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788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zh-CN" altLang="en-US" dirty="0" smtClean="0"/>
              <a:t>算法步骤：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、初始化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、如果没有剩余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，结束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、按顺序执行当前批次的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，检测这些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属于</a:t>
            </a:r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的哪些</a:t>
            </a:r>
            <a:r>
              <a:rPr kumimoji="1" lang="en-US" altLang="zh-CN" dirty="0" smtClean="0"/>
              <a:t>part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、如果是同一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的，则仅执行并写入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、如果不是，则将完成的</a:t>
            </a:r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aggregation</a:t>
            </a:r>
            <a:r>
              <a:rPr kumimoji="1" lang="zh-CN" altLang="en-US" dirty="0" smtClean="0"/>
              <a:t>拷出并聚合到主存中，并将其在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中的对应存储清空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、返回</a:t>
            </a:r>
            <a:r>
              <a:rPr kumimoji="1" lang="en-US" altLang="zh-CN" dirty="0" smtClean="0"/>
              <a:t>1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49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zh-CN" dirty="0"/>
              <a:t>综上：</a:t>
            </a:r>
          </a:p>
          <a:p>
            <a:r>
              <a:rPr lang="zh-CN" altLang="zh-CN" dirty="0"/>
              <a:t>总的运行时间：</a:t>
            </a:r>
            <a:r>
              <a:rPr lang="en-US" altLang="zh-CN" dirty="0"/>
              <a:t>C + </a:t>
            </a:r>
            <a:r>
              <a:rPr lang="en-US" altLang="zh-CN" dirty="0" err="1" smtClean="0"/>
              <a:t>t_scan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err="1"/>
              <a:t>Πdi</a:t>
            </a:r>
            <a:r>
              <a:rPr lang="en-US" altLang="zh-CN" dirty="0"/>
              <a:t> / g / k + </a:t>
            </a:r>
            <a:r>
              <a:rPr lang="en-US" altLang="zh-CN" dirty="0" err="1"/>
              <a:t>Πdi</a:t>
            </a:r>
            <a:r>
              <a:rPr lang="en-US" altLang="zh-CN" dirty="0"/>
              <a:t> * p * 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2 + </a:t>
            </a:r>
            <a:r>
              <a:rPr lang="en-US" altLang="zh-CN" dirty="0" err="1" smtClean="0"/>
              <a:t>t_agg</a:t>
            </a:r>
            <a:r>
              <a:rPr lang="en-US" altLang="zh-CN" dirty="0" smtClean="0"/>
              <a:t> </a:t>
            </a:r>
            <a:r>
              <a:rPr lang="en-US" altLang="zh-CN" dirty="0"/>
              <a:t>* (p – 1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zh-CN" dirty="0"/>
              <a:t>方式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g * k &lt;= </a:t>
            </a:r>
            <a:r>
              <a:rPr lang="en-US" altLang="zh-CN" dirty="0" err="1"/>
              <a:t>Πdi</a:t>
            </a:r>
            <a:r>
              <a:rPr lang="en-US" altLang="zh-CN" dirty="0"/>
              <a:t> &amp; p = 1</a:t>
            </a:r>
            <a:endParaRPr lang="zh-CN" altLang="zh-CN" dirty="0"/>
          </a:p>
          <a:p>
            <a:r>
              <a:rPr lang="zh-CN" altLang="zh-CN" dirty="0"/>
              <a:t>方式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p = k &amp; g = </a:t>
            </a:r>
            <a:r>
              <a:rPr lang="en-US" altLang="zh-CN" dirty="0" err="1"/>
              <a:t>Πdi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kumimoji="1" lang="zh-CN" altLang="en-US" dirty="0" smtClean="0"/>
              <a:t>与前面的分析契合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10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Graduate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Two kinds of approaches to generate data aggregation cube</a:t>
            </a:r>
          </a:p>
          <a:p>
            <a:pPr lvl="1"/>
            <a:r>
              <a:rPr kumimoji="1" lang="en-US" altLang="zh-CN" dirty="0" smtClean="0"/>
              <a:t>And their advantage &amp; </a:t>
            </a:r>
            <a:r>
              <a:rPr kumimoji="1" lang="en-US" altLang="zh-CN" dirty="0" err="1" smtClean="0"/>
              <a:t>disvantage</a:t>
            </a:r>
            <a:endParaRPr kumimoji="1" lang="en-US" altLang="zh-CN" dirty="0" smtClean="0"/>
          </a:p>
          <a:p>
            <a:r>
              <a:rPr kumimoji="1" lang="en-US" altLang="zh-CN" dirty="0" smtClean="0"/>
              <a:t>One simple evaluation function to determine what is optimal way to generate a target data aggregation cube from a primitive data aggregation cube</a:t>
            </a:r>
          </a:p>
          <a:p>
            <a:pPr lvl="1"/>
            <a:r>
              <a:rPr kumimoji="1" lang="en-US" altLang="zh-CN" dirty="0" smtClean="0"/>
              <a:t>And its implementation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264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zh-CN" dirty="0"/>
              <a:t>最大内存分配：</a:t>
            </a:r>
            <a:r>
              <a:rPr lang="en-US" altLang="zh-CN" dirty="0"/>
              <a:t>d + </a:t>
            </a:r>
            <a:r>
              <a:rPr lang="el-GR" altLang="zh-CN" dirty="0"/>
              <a:t>Π</a:t>
            </a:r>
            <a:r>
              <a:rPr lang="en-US" altLang="zh-CN" dirty="0"/>
              <a:t>di * s + </a:t>
            </a:r>
            <a:r>
              <a:rPr lang="el-GR" altLang="zh-CN" dirty="0"/>
              <a:t>Π</a:t>
            </a:r>
            <a:r>
              <a:rPr lang="en-US" altLang="zh-CN" dirty="0"/>
              <a:t>di * (ceil(k * g / </a:t>
            </a:r>
            <a:r>
              <a:rPr lang="el-GR" altLang="zh-CN" dirty="0"/>
              <a:t>Π</a:t>
            </a:r>
            <a:r>
              <a:rPr lang="en-US" altLang="zh-CN" dirty="0"/>
              <a:t>di) + 1)</a:t>
            </a:r>
            <a:endParaRPr lang="zh-CN" altLang="zh-CN" dirty="0"/>
          </a:p>
          <a:p>
            <a:r>
              <a:rPr lang="zh-CN" altLang="zh-CN" dirty="0"/>
              <a:t>为什么在内存分配上会出现与方式一与方式二的错位？</a:t>
            </a:r>
          </a:p>
          <a:p>
            <a:r>
              <a:rPr lang="zh-CN" altLang="zh-CN" dirty="0"/>
              <a:t>因为在此方案中，并不能保证某</a:t>
            </a:r>
            <a:r>
              <a:rPr lang="en-US" altLang="zh-CN" dirty="0"/>
              <a:t>n</a:t>
            </a:r>
            <a:r>
              <a:rPr lang="zh-CN" altLang="zh-CN" dirty="0"/>
              <a:t>批次的</a:t>
            </a:r>
            <a:r>
              <a:rPr lang="en-US" altLang="zh-CN" dirty="0"/>
              <a:t>kernel</a:t>
            </a:r>
            <a:r>
              <a:rPr lang="zh-CN" altLang="zh-CN" dirty="0"/>
              <a:t>处理完毕时正好落在某个</a:t>
            </a:r>
            <a:r>
              <a:rPr lang="en-US" altLang="zh-CN" dirty="0"/>
              <a:t>part</a:t>
            </a:r>
            <a:r>
              <a:rPr lang="zh-CN" altLang="zh-CN" dirty="0"/>
              <a:t>的边界，因此需要额外的内存空间来作为其他的</a:t>
            </a:r>
            <a:r>
              <a:rPr lang="en-US" altLang="zh-CN" dirty="0"/>
              <a:t>partition data cube</a:t>
            </a:r>
            <a:r>
              <a:rPr lang="zh-CN" altLang="zh-CN" dirty="0"/>
              <a:t>的空间以保证聚合的正确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58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</a:t>
            </a:r>
            <a:r>
              <a:rPr kumimoji="1" lang="en-US" altLang="zh-CN" dirty="0" smtClean="0"/>
              <a:t>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Assumption: Each aggregation cell has the same structure</a:t>
            </a:r>
          </a:p>
          <a:p>
            <a:pPr lvl="1"/>
            <a:r>
              <a:rPr kumimoji="1" lang="en-US" altLang="zh-CN" dirty="0" smtClean="0"/>
              <a:t>-&gt; The operations of one cell take the same time even cell itself is different</a:t>
            </a:r>
          </a:p>
        </p:txBody>
      </p:sp>
    </p:spTree>
    <p:extLst>
      <p:ext uri="{BB962C8B-B14F-4D97-AF65-F5344CB8AC3E}">
        <p14:creationId xmlns:p14="http://schemas.microsoft.com/office/powerpoint/2010/main" val="53253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Greedy approach: we always choose the maximum dimension to aggregate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kumimoji="1" lang="zh-CN" altLang="en-US" dirty="0" smtClean="0"/>
              <a:t>证明：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假定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个维度，分别具有维度值为</a:t>
            </a:r>
            <a:r>
              <a:rPr kumimoji="1" lang="en-US" altLang="zh-CN" dirty="0" smtClean="0"/>
              <a:t>(d1, d2,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dn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，给定一个聚合顺序为</a:t>
            </a:r>
            <a:r>
              <a:rPr kumimoji="1" lang="en-US" altLang="zh-CN" dirty="0" smtClean="0"/>
              <a:t>(i1, i2,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 in)</a:t>
            </a:r>
            <a:r>
              <a:rPr kumimoji="1" lang="zh-CN" altLang="en-US" dirty="0" smtClean="0"/>
              <a:t>，则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第一步聚合的维度为</a:t>
            </a:r>
            <a:r>
              <a:rPr kumimoji="1" lang="en-US" altLang="zh-CN" dirty="0" smtClean="0"/>
              <a:t>i1</a:t>
            </a:r>
            <a:r>
              <a:rPr kumimoji="1" lang="zh-CN" altLang="en-US" dirty="0" smtClean="0"/>
              <a:t>，聚合所需要扫描的聚合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自然是</a:t>
            </a:r>
            <a:r>
              <a:rPr lang="el-GR" altLang="zh-CN" dirty="0"/>
              <a:t>Π</a:t>
            </a:r>
            <a:r>
              <a:rPr lang="en-US" altLang="zh-CN" dirty="0"/>
              <a:t>di </a:t>
            </a:r>
            <a:endParaRPr lang="en-US" altLang="zh-CN" dirty="0" smtClean="0"/>
          </a:p>
          <a:p>
            <a:r>
              <a:rPr kumimoji="1" lang="zh-CN" altLang="en-US" dirty="0" smtClean="0"/>
              <a:t>而该步聚合后，新的聚合立方体具有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的个数为</a:t>
            </a:r>
            <a:r>
              <a:rPr lang="el-GR" altLang="zh-CN" dirty="0"/>
              <a:t>Π</a:t>
            </a:r>
            <a:r>
              <a:rPr lang="en-US" altLang="zh-CN" dirty="0" smtClean="0"/>
              <a:t>di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!= i1)</a:t>
            </a:r>
          </a:p>
          <a:p>
            <a:r>
              <a:rPr kumimoji="1" lang="zh-CN" altLang="en-US" dirty="0" smtClean="0"/>
              <a:t>如果我们认为扫描一个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的时间都是相等的（如同最开始的假设），则容易得出总的扫描数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聚合时间为：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18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证明：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现在假定一个聚合过程中的某两步，选择聚合第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维和第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考察这两步聚合发生前的聚合立方体与之后的数据立方体：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与这两步聚合的具体顺序无关，结果来看都为后者比前者多聚合了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两个维度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因此，对于这两步之前的扫描次数总和，与这两步之后的扫描次数总和无关系</a:t>
            </a:r>
            <a:endParaRPr kumimoji="1" lang="en-US" altLang="zh-CN" dirty="0"/>
          </a:p>
          <a:p>
            <a:r>
              <a:rPr kumimoji="1" lang="zh-CN" altLang="en-US" dirty="0" smtClean="0"/>
              <a:t>假定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两步聚合后的聚合立方体还有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的个数为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，以及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先被聚合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这两步的总扫描次数：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* di * </a:t>
            </a:r>
            <a:r>
              <a:rPr kumimoji="1" lang="en-US" altLang="zh-CN" dirty="0" err="1" smtClean="0"/>
              <a:t>dj</a:t>
            </a:r>
            <a:r>
              <a:rPr kumimoji="1" lang="en-US" altLang="zh-CN" dirty="0" smtClean="0"/>
              <a:t> + D * </a:t>
            </a:r>
            <a:r>
              <a:rPr kumimoji="1" lang="en-US" altLang="zh-CN" dirty="0" err="1" smtClean="0"/>
              <a:t>dj</a:t>
            </a:r>
            <a:r>
              <a:rPr kumimoji="1" lang="en-US" altLang="zh-CN" dirty="0" smtClean="0"/>
              <a:t> </a:t>
            </a:r>
          </a:p>
          <a:p>
            <a:r>
              <a:rPr kumimoji="1" lang="zh-CN" altLang="en-US" dirty="0" smtClean="0"/>
              <a:t>类似的，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先被聚合时得到的是：</a:t>
            </a:r>
            <a:r>
              <a:rPr kumimoji="1" lang="en-US" altLang="zh-CN" dirty="0"/>
              <a:t> D</a:t>
            </a:r>
            <a:r>
              <a:rPr kumimoji="1" lang="zh-CN" altLang="en-US" dirty="0"/>
              <a:t> </a:t>
            </a:r>
            <a:r>
              <a:rPr kumimoji="1" lang="en-US" altLang="zh-CN" dirty="0"/>
              <a:t>* di * </a:t>
            </a:r>
            <a:r>
              <a:rPr kumimoji="1" lang="en-US" altLang="zh-CN" dirty="0" err="1"/>
              <a:t>dj</a:t>
            </a:r>
            <a:r>
              <a:rPr kumimoji="1" lang="en-US" altLang="zh-CN" dirty="0"/>
              <a:t> + D * </a:t>
            </a:r>
            <a:r>
              <a:rPr kumimoji="1" lang="en-US" altLang="zh-CN" dirty="0" smtClean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954474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 lnSpcReduction="10000"/>
          </a:bodyPr>
          <a:lstStyle/>
          <a:p>
            <a:r>
              <a:rPr kumimoji="1" lang="zh-CN" altLang="en-US" dirty="0" smtClean="0"/>
              <a:t>证明：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此时可以看出，先聚合</a:t>
            </a:r>
            <a:r>
              <a:rPr kumimoji="1" lang="en-US" altLang="zh-CN" dirty="0" smtClean="0"/>
              <a:t>di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dj</a:t>
            </a:r>
            <a:r>
              <a:rPr kumimoji="1" lang="zh-CN" altLang="en-US" dirty="0" smtClean="0"/>
              <a:t>中比较大的那一个对应的维度时会得到更小的总扫描次数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因此，给定任意一个序列，除非其已经是严格按照如下的标准来完成聚合，否则总能找到一次调整，使得调整后的聚合序列拥有更少的总扫描次数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序列对应的维度值是严格单调非增的</a:t>
            </a:r>
            <a:endParaRPr kumimoji="1" lang="en-US" altLang="zh-CN" dirty="0"/>
          </a:p>
          <a:p>
            <a:r>
              <a:rPr kumimoji="1" lang="zh-CN" altLang="en-US" dirty="0" smtClean="0"/>
              <a:t>而满足最少总扫描次数的聚合序列，可以由一个简单的贪心算法得到（前述）</a:t>
            </a:r>
            <a:endParaRPr kumimoji="1" lang="en-US" altLang="zh-CN" dirty="0"/>
          </a:p>
          <a:p>
            <a:r>
              <a:rPr kumimoji="1" lang="zh-CN" altLang="en-US" smtClean="0"/>
              <a:t>证毕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7358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Some observations:</a:t>
            </a:r>
          </a:p>
          <a:p>
            <a:r>
              <a:rPr kumimoji="1" lang="en-US" altLang="zh-CN" dirty="0" smtClean="0"/>
              <a:t>Dataset at size 2*10^8, </a:t>
            </a:r>
            <a:r>
              <a:rPr kumimoji="1" lang="en-US" altLang="zh-CN" dirty="0" err="1"/>
              <a:t>Πdi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 25,000:</a:t>
            </a:r>
          </a:p>
          <a:p>
            <a:pPr lvl="1"/>
            <a:r>
              <a:rPr kumimoji="1" lang="en-US" altLang="zh-CN" dirty="0" err="1" smtClean="0"/>
              <a:t>t_scan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&gt;&gt; </a:t>
            </a:r>
            <a:r>
              <a:rPr kumimoji="1" lang="en-US" altLang="zh-CN" dirty="0" err="1" smtClean="0"/>
              <a:t>t_copy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&gt;&gt; </a:t>
            </a:r>
            <a:r>
              <a:rPr kumimoji="1" lang="en-US" altLang="zh-CN" dirty="0" err="1" smtClean="0"/>
              <a:t>t</a:t>
            </a:r>
            <a:r>
              <a:rPr kumimoji="1" lang="en-US" altLang="zh-CN" dirty="0" err="1" smtClean="0"/>
              <a:t>_agg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Performance improvement is not so significant when parallel kernel adds.</a:t>
            </a:r>
          </a:p>
          <a:p>
            <a:pPr lvl="2"/>
            <a:r>
              <a:rPr kumimoji="1" lang="en-US" altLang="zh-CN" dirty="0" smtClean="0"/>
              <a:t>(3.8s at 1 kernel, 1.8s at 4 kernels)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22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2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Two kinds of approaches to generate data aggregation </a:t>
            </a:r>
            <a:r>
              <a:rPr kumimoji="1" lang="en-US" altLang="zh-CN" dirty="0" smtClean="0"/>
              <a:t>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How to avoid RW conflict among different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threads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err="1" smtClean="0"/>
              <a:t>Mutex</a:t>
            </a:r>
            <a:r>
              <a:rPr kumimoji="1" lang="en-US" altLang="zh-CN" dirty="0" smtClean="0"/>
              <a:t>, 2PL, etc.</a:t>
            </a:r>
          </a:p>
          <a:p>
            <a:r>
              <a:rPr kumimoji="1" lang="en-US" altLang="zh-CN" dirty="0"/>
              <a:t>How to avoid RW conflict among different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parallel kernels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Difficult to use precise approaches to control RWs in shared memory area</a:t>
            </a:r>
          </a:p>
          <a:p>
            <a:pPr lvl="1"/>
            <a:r>
              <a:rPr kumimoji="1" lang="en-US" altLang="zh-CN" dirty="0" smtClean="0"/>
              <a:t>Two ways to go: </a:t>
            </a:r>
            <a:r>
              <a:rPr kumimoji="1" lang="en-US" altLang="zh-CN" dirty="0" smtClean="0">
                <a:solidFill>
                  <a:srgbClr val="00B0F0"/>
                </a:solidFill>
              </a:rPr>
              <a:t>access of specific area in shared memory</a:t>
            </a:r>
            <a:r>
              <a:rPr kumimoji="1" lang="en-US" altLang="zh-CN" dirty="0" smtClean="0"/>
              <a:t>, use local memory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8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lvl="1"/>
            <a:r>
              <a:rPr kumimoji="1" lang="en-US" altLang="zh-CN" dirty="0"/>
              <a:t>Assumption: k kernels to do this work, dimension (d1, d2, </a:t>
            </a:r>
            <a:r>
              <a:rPr kumimoji="1" lang="mr-IN" altLang="zh-CN" dirty="0"/>
              <a:t>…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dn</a:t>
            </a:r>
            <a:r>
              <a:rPr kumimoji="1" lang="en-US" altLang="zh-CN" dirty="0"/>
              <a:t>), a cell of aggregation’s size: s, cells to generate per kernel: g, time to scan dataset: </a:t>
            </a:r>
            <a:r>
              <a:rPr kumimoji="1" lang="en-US" altLang="zh-CN" dirty="0" err="1"/>
              <a:t>t_scan</a:t>
            </a:r>
            <a:r>
              <a:rPr kumimoji="1" lang="en-US" altLang="zh-CN" dirty="0"/>
              <a:t>, time to copy a cell: </a:t>
            </a:r>
            <a:r>
              <a:rPr kumimoji="1" lang="en-US" altLang="zh-CN" dirty="0" err="1"/>
              <a:t>t_copy</a:t>
            </a:r>
            <a:r>
              <a:rPr kumimoji="1" lang="en-US" altLang="zh-CN" dirty="0"/>
              <a:t>, time to aggregate a partial aggregation into global aggregation: </a:t>
            </a:r>
            <a:r>
              <a:rPr kumimoji="1" lang="en-US" altLang="zh-CN" dirty="0" err="1"/>
              <a:t>t_agg</a:t>
            </a:r>
            <a:r>
              <a:rPr kumimoji="1" lang="en-US" altLang="zh-CN" dirty="0"/>
              <a:t>, dataset size: </a:t>
            </a:r>
            <a:r>
              <a:rPr kumimoji="1" lang="en-US" altLang="zh-CN" dirty="0" smtClean="0"/>
              <a:t>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3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An approach to save memory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cell</a:t>
            </a:r>
          </a:p>
          <a:p>
            <a:pPr lvl="1"/>
            <a:r>
              <a:rPr kumimoji="1" lang="en-US" altLang="zh-CN" dirty="0" smtClean="0"/>
              <a:t>We use a kernel to generate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a/some</a:t>
            </a:r>
            <a:r>
              <a:rPr kumimoji="1" lang="en-US" altLang="zh-CN" dirty="0" smtClean="0"/>
              <a:t> specific cell(s) in the data aggregation cube</a:t>
            </a:r>
          </a:p>
          <a:p>
            <a:pPr lvl="2"/>
            <a:r>
              <a:rPr kumimoji="1" lang="en-US" altLang="zh-CN" dirty="0" smtClean="0"/>
              <a:t>For example: a cell at dimension (3, 5, 4), 3 refers the position in the first dimension, and so on</a:t>
            </a:r>
          </a:p>
          <a:p>
            <a:pPr lvl="2"/>
            <a:r>
              <a:rPr kumimoji="1" lang="en-US" altLang="zh-CN" dirty="0" smtClean="0"/>
              <a:t>We use a shared aggregation cube structure to store all the result of aggregation</a:t>
            </a:r>
          </a:p>
          <a:p>
            <a:pPr lvl="2"/>
            <a:r>
              <a:rPr kumimoji="1" lang="en-US" altLang="zh-CN" dirty="0" smtClean="0"/>
              <a:t>For each kernel, one complete scan is needed to generate a/some cell(s) in a time</a:t>
            </a:r>
            <a:endParaRPr kumimoji="1" lang="en-US" altLang="zh-CN" dirty="0"/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 fontScale="55000" lnSpcReduction="20000"/>
          </a:bodyPr>
          <a:lstStyle/>
          <a:p>
            <a:r>
              <a:rPr lang="zh-CN" altLang="zh-CN" dirty="0"/>
              <a:t>算法运行的步骤：</a:t>
            </a:r>
          </a:p>
          <a:p>
            <a:r>
              <a:rPr lang="en-US" altLang="zh-CN" dirty="0"/>
              <a:t>0.</a:t>
            </a:r>
            <a:r>
              <a:rPr lang="zh-CN" altLang="zh-CN" dirty="0"/>
              <a:t>根据调度方案生成</a:t>
            </a:r>
            <a:r>
              <a:rPr lang="en-US" altLang="zh-CN" dirty="0"/>
              <a:t>kernel</a:t>
            </a:r>
            <a:endParaRPr lang="zh-CN" altLang="zh-CN" dirty="0"/>
          </a:p>
          <a:p>
            <a:r>
              <a:rPr lang="zh-CN" altLang="zh-CN" dirty="0"/>
              <a:t>这一步需要消耗的时间：</a:t>
            </a:r>
            <a:r>
              <a:rPr lang="en-US" altLang="zh-CN" dirty="0"/>
              <a:t>C</a:t>
            </a:r>
            <a:r>
              <a:rPr lang="zh-CN" altLang="zh-CN" dirty="0"/>
              <a:t>（一个系统相关的值） </a:t>
            </a:r>
            <a:r>
              <a:rPr lang="en-US" altLang="zh-CN" dirty="0"/>
              <a:t>+ 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l-GR" altLang="zh-CN" dirty="0"/>
              <a:t>Π</a:t>
            </a:r>
            <a:r>
              <a:rPr lang="en-US" altLang="zh-CN" dirty="0"/>
              <a:t>di</a:t>
            </a:r>
            <a:r>
              <a:rPr lang="zh-CN" altLang="zh-CN" dirty="0"/>
              <a:t>（将空白数据聚合立方体空间拷贝给</a:t>
            </a:r>
            <a:r>
              <a:rPr lang="en-US" altLang="zh-CN" dirty="0"/>
              <a:t>kernel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这一步中存在的最大空间占用：</a:t>
            </a:r>
            <a:r>
              <a:rPr lang="en-US" altLang="zh-CN" dirty="0"/>
              <a:t>d</a:t>
            </a:r>
            <a:r>
              <a:rPr lang="zh-CN" altLang="zh-CN" dirty="0"/>
              <a:t>（数据集的大小）</a:t>
            </a:r>
            <a:r>
              <a:rPr lang="en-US" altLang="zh-CN" dirty="0"/>
              <a:t> + </a:t>
            </a:r>
            <a:r>
              <a:rPr lang="el-GR" altLang="zh-CN" dirty="0"/>
              <a:t>Π</a:t>
            </a:r>
            <a:r>
              <a:rPr lang="en-US" altLang="zh-CN" dirty="0"/>
              <a:t>di * s * 2</a:t>
            </a:r>
            <a:r>
              <a:rPr lang="zh-CN" altLang="zh-CN" dirty="0"/>
              <a:t>（数据聚合立方体的空间）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如果仍存在待处理的</a:t>
            </a:r>
            <a:r>
              <a:rPr lang="en-US" altLang="zh-CN" dirty="0"/>
              <a:t>kernel</a:t>
            </a:r>
            <a:r>
              <a:rPr lang="zh-CN" altLang="zh-CN" dirty="0"/>
              <a:t>，转</a:t>
            </a:r>
            <a:r>
              <a:rPr lang="en-US" altLang="zh-CN" dirty="0"/>
              <a:t>2</a:t>
            </a:r>
            <a:r>
              <a:rPr lang="zh-CN" altLang="zh-CN" dirty="0"/>
              <a:t>；否则转</a:t>
            </a:r>
            <a:r>
              <a:rPr lang="en-US" altLang="zh-CN" dirty="0"/>
              <a:t>4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对于每一个正在并行处理的</a:t>
            </a:r>
            <a:r>
              <a:rPr lang="en-US" altLang="zh-CN" dirty="0"/>
              <a:t>kernel</a:t>
            </a:r>
            <a:r>
              <a:rPr lang="zh-CN" altLang="zh-CN" dirty="0"/>
              <a:t>，需要完成以下操作</a:t>
            </a:r>
          </a:p>
          <a:p>
            <a:r>
              <a:rPr lang="en-US" altLang="zh-CN" dirty="0"/>
              <a:t>	2.1.</a:t>
            </a:r>
            <a:r>
              <a:rPr lang="zh-CN" altLang="zh-CN" dirty="0"/>
              <a:t>完成一次对于数据集的完整</a:t>
            </a:r>
            <a:r>
              <a:rPr lang="en-US" altLang="zh-CN" dirty="0"/>
              <a:t>scan</a:t>
            </a:r>
            <a:endParaRPr lang="zh-CN" altLang="zh-CN" dirty="0"/>
          </a:p>
          <a:p>
            <a:r>
              <a:rPr lang="en-US" altLang="zh-CN" dirty="0"/>
              <a:t>	2.2.</a:t>
            </a:r>
            <a:r>
              <a:rPr lang="zh-CN" altLang="zh-CN" dirty="0"/>
              <a:t>以扫描的结果生成对应的</a:t>
            </a:r>
            <a:r>
              <a:rPr lang="en-US" altLang="zh-CN" dirty="0" smtClean="0"/>
              <a:t>cells</a:t>
            </a:r>
            <a:r>
              <a:rPr lang="zh-CN" altLang="zh-CN" dirty="0"/>
              <a:t>（通过直接修改</a:t>
            </a:r>
            <a:r>
              <a:rPr lang="en-US" altLang="zh-CN" dirty="0"/>
              <a:t>shared memory</a:t>
            </a:r>
            <a:r>
              <a:rPr lang="zh-CN" altLang="zh-CN" dirty="0"/>
              <a:t>中的对应</a:t>
            </a:r>
            <a:r>
              <a:rPr lang="en-US" altLang="zh-CN" dirty="0"/>
              <a:t>cells</a:t>
            </a:r>
            <a:r>
              <a:rPr lang="zh-CN" altLang="zh-CN" dirty="0"/>
              <a:t>的内存实现）</a:t>
            </a:r>
          </a:p>
          <a:p>
            <a:r>
              <a:rPr lang="zh-CN" altLang="zh-CN" dirty="0"/>
              <a:t>对于每个</a:t>
            </a:r>
            <a:r>
              <a:rPr lang="en-US" altLang="zh-CN" dirty="0"/>
              <a:t>kernel</a:t>
            </a:r>
            <a:r>
              <a:rPr lang="zh-CN" altLang="zh-CN" dirty="0" smtClean="0"/>
              <a:t>，其运行时间为</a:t>
            </a:r>
            <a:r>
              <a:rPr lang="en-US" altLang="zh-CN" dirty="0" err="1" smtClean="0"/>
              <a:t>t_scan</a:t>
            </a:r>
            <a:endParaRPr lang="zh-CN" altLang="zh-CN" dirty="0"/>
          </a:p>
          <a:p>
            <a:r>
              <a:rPr lang="zh-CN" altLang="zh-CN" dirty="0"/>
              <a:t>较上一步没有额外的空间占用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转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将并行模型中的计算结果（生成完毕的数据聚合立方体）由并行模型中拷贝到主存</a:t>
            </a:r>
          </a:p>
          <a:p>
            <a:r>
              <a:rPr lang="zh-CN" altLang="zh-CN" dirty="0"/>
              <a:t>这一步需要消耗的时间：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l-GR" altLang="zh-CN" dirty="0"/>
              <a:t>Π</a:t>
            </a:r>
            <a:r>
              <a:rPr lang="en-US" altLang="zh-CN" dirty="0"/>
              <a:t>di</a:t>
            </a:r>
            <a:r>
              <a:rPr lang="zh-CN" altLang="zh-CN" dirty="0"/>
              <a:t>（将生成的数据聚合立方体空间拷贝给主存）</a:t>
            </a:r>
          </a:p>
          <a:p>
            <a:r>
              <a:rPr lang="zh-CN" altLang="zh-CN" dirty="0"/>
              <a:t>这一步存在的最大空间占用：</a:t>
            </a:r>
            <a:r>
              <a:rPr lang="en-US" altLang="zh-CN" dirty="0"/>
              <a:t>d</a:t>
            </a:r>
            <a:r>
              <a:rPr lang="zh-CN" altLang="zh-CN" dirty="0"/>
              <a:t>（数据集的大小）</a:t>
            </a:r>
            <a:r>
              <a:rPr lang="en-US" altLang="zh-CN" dirty="0"/>
              <a:t> + </a:t>
            </a:r>
            <a:r>
              <a:rPr lang="el-GR" altLang="zh-CN" dirty="0"/>
              <a:t>Π</a:t>
            </a:r>
            <a:r>
              <a:rPr lang="en-US" altLang="zh-CN" dirty="0"/>
              <a:t>di * s * 2</a:t>
            </a:r>
            <a:r>
              <a:rPr lang="zh-CN" altLang="zh-CN" dirty="0"/>
              <a:t>（数据聚合立方体的空间）</a:t>
            </a:r>
          </a:p>
          <a:p>
            <a:r>
              <a:rPr lang="en-US" altLang="zh-CN" dirty="0"/>
              <a:t>5.</a:t>
            </a:r>
            <a:r>
              <a:rPr lang="zh-CN" altLang="zh-CN" dirty="0"/>
              <a:t>（由于只存在一个</a:t>
            </a:r>
            <a:r>
              <a:rPr lang="en-US" altLang="zh-CN" dirty="0"/>
              <a:t>part</a:t>
            </a:r>
            <a:r>
              <a:rPr lang="zh-CN" altLang="zh-CN" dirty="0"/>
              <a:t>的数据聚合立方体，因此多</a:t>
            </a:r>
            <a:r>
              <a:rPr lang="en-US" altLang="zh-CN" dirty="0"/>
              <a:t>part</a:t>
            </a:r>
            <a:r>
              <a:rPr lang="zh-CN" altLang="zh-CN" dirty="0"/>
              <a:t>的数据聚合立方体进一步聚合成为一个立方体的操作免去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2727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>
            <a:normAutofit/>
          </a:bodyPr>
          <a:lstStyle/>
          <a:p>
            <a:r>
              <a:rPr lang="zh-CN" altLang="zh-CN" dirty="0"/>
              <a:t>考察：总共有</a:t>
            </a:r>
            <a:r>
              <a:rPr lang="el-GR" altLang="zh-CN" dirty="0"/>
              <a:t>Π</a:t>
            </a:r>
            <a:r>
              <a:rPr lang="en-US" altLang="zh-CN" dirty="0"/>
              <a:t>di / g</a:t>
            </a:r>
            <a:r>
              <a:rPr lang="zh-CN" altLang="zh-CN" dirty="0"/>
              <a:t>个</a:t>
            </a:r>
            <a:r>
              <a:rPr lang="en-US" altLang="zh-CN" dirty="0"/>
              <a:t>kernel</a:t>
            </a:r>
            <a:r>
              <a:rPr lang="zh-CN" altLang="zh-CN" dirty="0"/>
              <a:t>需要被执行以保证所有的</a:t>
            </a:r>
            <a:r>
              <a:rPr lang="en-US" altLang="zh-CN" dirty="0"/>
              <a:t>cells</a:t>
            </a:r>
            <a:r>
              <a:rPr lang="zh-CN" altLang="zh-CN" dirty="0"/>
              <a:t>被生成，而同时并行执行的</a:t>
            </a:r>
            <a:r>
              <a:rPr lang="en-US" altLang="zh-CN" dirty="0"/>
              <a:t>kernel</a:t>
            </a:r>
            <a:r>
              <a:rPr lang="zh-CN" altLang="zh-CN" dirty="0"/>
              <a:t>数量为</a:t>
            </a:r>
            <a:r>
              <a:rPr lang="en-US" altLang="zh-CN" dirty="0"/>
              <a:t>k</a:t>
            </a:r>
            <a:r>
              <a:rPr lang="zh-CN" altLang="zh-CN" dirty="0"/>
              <a:t>，步骤</a:t>
            </a:r>
            <a:r>
              <a:rPr lang="en-US" altLang="zh-CN" dirty="0"/>
              <a:t>2</a:t>
            </a:r>
            <a:r>
              <a:rPr lang="zh-CN" altLang="zh-CN" dirty="0"/>
              <a:t>的总时间开销应该为：</a:t>
            </a:r>
            <a:r>
              <a:rPr lang="en-US" altLang="zh-CN" dirty="0"/>
              <a:t>t * (</a:t>
            </a:r>
            <a:r>
              <a:rPr lang="el-GR" altLang="zh-CN" dirty="0"/>
              <a:t>Π</a:t>
            </a:r>
            <a:r>
              <a:rPr lang="en-US" altLang="zh-CN" dirty="0"/>
              <a:t>di / k / g)</a:t>
            </a:r>
            <a:r>
              <a:rPr lang="zh-CN" altLang="zh-CN" dirty="0"/>
              <a:t>，并且注意到</a:t>
            </a:r>
            <a:r>
              <a:rPr lang="en-US" altLang="zh-CN" dirty="0"/>
              <a:t>k</a:t>
            </a:r>
            <a:r>
              <a:rPr lang="zh-CN" altLang="zh-CN" dirty="0"/>
              <a:t>不可能大于</a:t>
            </a:r>
            <a:r>
              <a:rPr lang="el-GR" altLang="zh-CN" dirty="0"/>
              <a:t>Π</a:t>
            </a:r>
            <a:r>
              <a:rPr lang="en-US" altLang="zh-CN" dirty="0"/>
              <a:t>di / g</a:t>
            </a:r>
            <a:r>
              <a:rPr lang="zh-CN" altLang="zh-CN" dirty="0"/>
              <a:t>，即有约束条件</a:t>
            </a:r>
            <a:r>
              <a:rPr lang="el-GR" altLang="zh-CN" dirty="0"/>
              <a:t>Π</a:t>
            </a:r>
            <a:r>
              <a:rPr lang="en-US" altLang="zh-CN" dirty="0"/>
              <a:t>di &gt;= g * </a:t>
            </a:r>
            <a:r>
              <a:rPr lang="en-US" altLang="zh-CN" dirty="0" smtClean="0"/>
              <a:t>k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0826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11931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An approach to save memory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cell</a:t>
            </a:r>
          </a:p>
          <a:p>
            <a:pPr lvl="1"/>
            <a:r>
              <a:rPr kumimoji="1" lang="en-US" altLang="zh-CN" dirty="0" smtClean="0"/>
              <a:t>max memory occupation: </a:t>
            </a:r>
            <a:r>
              <a:rPr lang="en-US" altLang="zh-CN" dirty="0"/>
              <a:t>d + 2 * </a:t>
            </a:r>
            <a:r>
              <a:rPr lang="el-GR" altLang="zh-CN" dirty="0"/>
              <a:t>Π</a:t>
            </a:r>
            <a:r>
              <a:rPr lang="en-US" altLang="zh-CN" dirty="0"/>
              <a:t>di * s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time consumed: </a:t>
            </a:r>
            <a:r>
              <a:rPr lang="en-US" altLang="zh-CN" dirty="0" err="1" smtClean="0">
                <a:solidFill>
                  <a:srgbClr val="FF0000"/>
                </a:solidFill>
              </a:rPr>
              <a:t>t_scan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 (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en-US" altLang="zh-CN" dirty="0">
                <a:solidFill>
                  <a:srgbClr val="FF0000"/>
                </a:solidFill>
              </a:rPr>
              <a:t>di / k / g) </a:t>
            </a:r>
            <a:r>
              <a:rPr lang="en-US" altLang="zh-CN" dirty="0"/>
              <a:t>+ C + 2 * </a:t>
            </a:r>
            <a:r>
              <a:rPr lang="en-US" altLang="zh-CN" dirty="0" err="1" smtClean="0"/>
              <a:t>t_copy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l-GR" altLang="zh-CN" dirty="0"/>
              <a:t>Π</a:t>
            </a:r>
            <a:r>
              <a:rPr lang="en-US" altLang="zh-CN" dirty="0"/>
              <a:t>di </a:t>
            </a:r>
            <a:r>
              <a:rPr lang="en-US" altLang="zh-CN" dirty="0">
                <a:solidFill>
                  <a:srgbClr val="FF0000"/>
                </a:solidFill>
              </a:rPr>
              <a:t>(+ 0 * </a:t>
            </a:r>
            <a:r>
              <a:rPr lang="en-US" altLang="zh-CN" dirty="0" err="1" smtClean="0">
                <a:solidFill>
                  <a:srgbClr val="FF0000"/>
                </a:solidFill>
              </a:rPr>
              <a:t>t_agg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 smtClean="0"/>
              <a:t>Sometimes it will take too long time to do this part</a:t>
            </a:r>
            <a:endParaRPr kumimoji="1" lang="en-US" altLang="zh-CN" dirty="0"/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8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15048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An approach to save time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part of the dataset</a:t>
            </a:r>
          </a:p>
          <a:p>
            <a:pPr lvl="1"/>
            <a:r>
              <a:rPr kumimoji="1" lang="en-US" altLang="zh-CN" dirty="0"/>
              <a:t>We use a kernel to generate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a </a:t>
            </a:r>
            <a:r>
              <a:rPr kumimoji="1" lang="en-US" altLang="zh-CN" b="1" u="sng" dirty="0">
                <a:solidFill>
                  <a:srgbClr val="FF0000"/>
                </a:solidFill>
              </a:rPr>
              <a:t>specific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subset of dataset’s </a:t>
            </a:r>
            <a:r>
              <a:rPr kumimoji="1" lang="en-US" altLang="zh-CN" dirty="0" smtClean="0"/>
              <a:t>aggregation (completed)</a:t>
            </a:r>
          </a:p>
          <a:p>
            <a:pPr lvl="2"/>
            <a:r>
              <a:rPr kumimoji="1" lang="en-US" altLang="zh-CN" dirty="0" smtClean="0"/>
              <a:t>Each kernel uses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 local memory </a:t>
            </a:r>
            <a:r>
              <a:rPr kumimoji="1" lang="en-US" altLang="zh-CN" dirty="0" smtClean="0"/>
              <a:t>to store the complete aggregation result of corresponding subset of dataset</a:t>
            </a:r>
          </a:p>
          <a:p>
            <a:pPr lvl="3"/>
            <a:r>
              <a:rPr kumimoji="1" lang="en-US" altLang="zh-CN" dirty="0" smtClean="0"/>
              <a:t>(?)Even in this situation we can still </a:t>
            </a:r>
            <a:r>
              <a:rPr kumimoji="1" lang="en-US" altLang="zh-CN" dirty="0" smtClean="0">
                <a:solidFill>
                  <a:srgbClr val="FF0000"/>
                </a:solidFill>
              </a:rPr>
              <a:t>use a shared memory and divide it into many parts </a:t>
            </a:r>
            <a:r>
              <a:rPr kumimoji="1" lang="en-US" altLang="zh-CN" dirty="0" smtClean="0"/>
              <a:t>for each kernel to save some copy time</a:t>
            </a:r>
          </a:p>
          <a:p>
            <a:pPr lvl="2"/>
            <a:r>
              <a:rPr kumimoji="1" lang="en-US" altLang="zh-CN" dirty="0" smtClean="0"/>
              <a:t>A extra aggregation is needed to aggregate every partial aggregation into a completed aggregation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1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365</TotalTime>
  <Words>2071</Words>
  <Application>Microsoft Macintosh PowerPoint</Application>
  <PresentationFormat>宽屏</PresentationFormat>
  <Paragraphs>151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Corbel</vt:lpstr>
      <vt:lpstr>Mangal</vt:lpstr>
      <vt:lpstr>华文楷体</vt:lpstr>
      <vt:lpstr>Arial</vt:lpstr>
      <vt:lpstr>视差</vt:lpstr>
      <vt:lpstr>Work Report</vt:lpstr>
      <vt:lpstr>Graduate Design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One simple evaluation function to determine what is optimal (at time factor)</vt:lpstr>
      <vt:lpstr>One simple evaluation function to determine what is optimal (at time factor)</vt:lpstr>
      <vt:lpstr>One simple evaluation function to determine what is optimal (at time factor)</vt:lpstr>
      <vt:lpstr>One simple evaluation function to determine what is optimal (at time factor)</vt:lpstr>
      <vt:lpstr>One simple evaluation function to determine what is optimal (at time factor)</vt:lpstr>
      <vt:lpstr>Evaluation</vt:lpstr>
      <vt:lpstr>Future work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Thoh Testarossa</dc:creator>
  <cp:lastModifiedBy>Thoh Testarossa</cp:lastModifiedBy>
  <cp:revision>40</cp:revision>
  <dcterms:created xsi:type="dcterms:W3CDTF">2017-04-25T09:11:01Z</dcterms:created>
  <dcterms:modified xsi:type="dcterms:W3CDTF">2017-05-02T03:20:56Z</dcterms:modified>
</cp:coreProperties>
</file>