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82"/>
    <p:restoredTop sz="94648"/>
  </p:normalViewPr>
  <p:slideViewPr>
    <p:cSldViewPr snapToGrid="0" snapToObjects="1">
      <p:cViewPr varScale="1">
        <p:scale>
          <a:sx n="81" d="100"/>
          <a:sy n="81" d="100"/>
        </p:scale>
        <p:origin x="19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Relational Query </a:t>
            </a:r>
            <a:r>
              <a:rPr lang="en-US" altLang="zh-CN" dirty="0" err="1"/>
              <a:t>Coprocessing</a:t>
            </a:r>
            <a:r>
              <a:rPr lang="en-US" altLang="zh-CN" dirty="0"/>
              <a:t> on Graphics </a:t>
            </a:r>
            <a:r>
              <a:rPr lang="en-US" altLang="zh-CN" dirty="0" smtClean="0"/>
              <a:t>Processors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6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Primitives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Primitives:  a complete set of data parallel primitives on the GPU for query </a:t>
            </a:r>
            <a:r>
              <a:rPr lang="en-US" altLang="zh-CN" dirty="0" smtClean="0"/>
              <a:t>processing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41" y="2601989"/>
            <a:ext cx="6788159" cy="42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9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Primitives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features of the primitives:</a:t>
            </a:r>
          </a:p>
          <a:p>
            <a:pPr lvl="1"/>
            <a:r>
              <a:rPr lang="en-US" altLang="zh-CN" dirty="0" smtClean="0"/>
              <a:t>They </a:t>
            </a:r>
            <a:r>
              <a:rPr lang="en-US" altLang="zh-CN" dirty="0"/>
              <a:t>exploit the GPU hardware features, especially the high thread parallelism and the fast local memory to reduce the memory stalls. </a:t>
            </a:r>
            <a:endParaRPr lang="en-US" altLang="zh-CN" dirty="0"/>
          </a:p>
          <a:p>
            <a:pPr lvl="1"/>
            <a:r>
              <a:rPr lang="en-US" altLang="zh-CN" dirty="0" smtClean="0"/>
              <a:t>They </a:t>
            </a:r>
            <a:r>
              <a:rPr lang="en-US" altLang="zh-CN" dirty="0"/>
              <a:t>are scalable to hundreds of processors, because all primitives are de- signed without locks and the synchronization cost is low by using the fast local memory.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79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Primitives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</a:p>
          <a:p>
            <a:r>
              <a:rPr lang="en-US" altLang="zh-CN" dirty="0"/>
              <a:t>A </a:t>
            </a:r>
            <a:r>
              <a:rPr lang="en-US" altLang="zh-CN" i="1" dirty="0"/>
              <a:t>map </a:t>
            </a:r>
            <a:r>
              <a:rPr lang="en-US" altLang="zh-CN" dirty="0"/>
              <a:t>operation is defined the same as a mapping function in Lisp. Given an array of data tuples and a function, a map applies the function to every tuple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35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Primitives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Scatter and </a:t>
            </a:r>
            <a:r>
              <a:rPr lang="en-US" altLang="zh-CN" dirty="0" smtClean="0"/>
              <a:t>Gather</a:t>
            </a:r>
            <a:endParaRPr lang="en-US" altLang="zh-CN" dirty="0"/>
          </a:p>
          <a:p>
            <a:r>
              <a:rPr lang="en-US" altLang="zh-CN" dirty="0"/>
              <a:t>A </a:t>
            </a:r>
            <a:r>
              <a:rPr lang="en-US" altLang="zh-CN" i="1" dirty="0"/>
              <a:t>scatter </a:t>
            </a:r>
            <a:r>
              <a:rPr lang="en-US" altLang="zh-CN" dirty="0"/>
              <a:t>operation performs indexed writes to a relation, for example, hashing. The location array, </a:t>
            </a:r>
            <a:r>
              <a:rPr lang="en-US" altLang="zh-CN" i="1" dirty="0"/>
              <a:t>L</a:t>
            </a:r>
            <a:r>
              <a:rPr lang="en-US" altLang="zh-CN" dirty="0"/>
              <a:t>, defines a distinct write location for each input tuple. </a:t>
            </a:r>
          </a:p>
          <a:p>
            <a:r>
              <a:rPr lang="en-US" altLang="zh-CN" dirty="0"/>
              <a:t>A </a:t>
            </a:r>
            <a:r>
              <a:rPr lang="en-US" altLang="zh-CN" i="1" dirty="0"/>
              <a:t>gather </a:t>
            </a:r>
            <a:r>
              <a:rPr lang="en-US" altLang="zh-CN" dirty="0"/>
              <a:t>primitive performs indexed reads from a relation. It can be used, for instance, when fetching a tuple given a record ID, and probing hash tables. The location array, </a:t>
            </a:r>
            <a:r>
              <a:rPr lang="en-US" altLang="zh-CN" i="1" dirty="0"/>
              <a:t>L</a:t>
            </a:r>
            <a:r>
              <a:rPr lang="en-US" altLang="zh-CN" dirty="0"/>
              <a:t>, defines the read location for each output tuple.</a:t>
            </a:r>
          </a:p>
        </p:txBody>
      </p:sp>
    </p:spTree>
    <p:extLst>
      <p:ext uri="{BB962C8B-B14F-4D97-AF65-F5344CB8AC3E}">
        <p14:creationId xmlns:p14="http://schemas.microsoft.com/office/powerpoint/2010/main" val="17820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Primitives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Prefix </a:t>
            </a:r>
            <a:r>
              <a:rPr lang="en-US" altLang="zh-CN" dirty="0" smtClean="0"/>
              <a:t>scan</a:t>
            </a:r>
          </a:p>
          <a:p>
            <a:r>
              <a:rPr lang="en-US" altLang="zh-CN" dirty="0"/>
              <a:t>A </a:t>
            </a:r>
            <a:r>
              <a:rPr lang="en-US" altLang="zh-CN" i="1" dirty="0"/>
              <a:t>prefix scan </a:t>
            </a:r>
            <a:r>
              <a:rPr lang="en-US" altLang="zh-CN" dirty="0"/>
              <a:t>operation applies a binary operator to the input relation. </a:t>
            </a:r>
          </a:p>
          <a:p>
            <a:pPr lvl="1"/>
            <a:r>
              <a:rPr lang="en-US" altLang="zh-CN" dirty="0" smtClean="0"/>
              <a:t>An </a:t>
            </a:r>
            <a:r>
              <a:rPr lang="en-US" altLang="zh-CN" dirty="0"/>
              <a:t>example of prefix scan is the prefix sum, which is an important operation in parallel databases [</a:t>
            </a:r>
            <a:r>
              <a:rPr lang="en-US" altLang="zh-CN" dirty="0" err="1"/>
              <a:t>Blelloch</a:t>
            </a:r>
            <a:r>
              <a:rPr lang="en-US" altLang="zh-CN" dirty="0"/>
              <a:t> 1990]: given an input relation (or array) </a:t>
            </a:r>
            <a:r>
              <a:rPr lang="en-US" altLang="zh-CN" i="1" dirty="0" err="1"/>
              <a:t>Rin</a:t>
            </a:r>
            <a:r>
              <a:rPr lang="en-US" altLang="zh-CN" dirty="0"/>
              <a:t>, the value of each output array tuple </a:t>
            </a:r>
            <a:r>
              <a:rPr lang="en-US" altLang="zh-CN" i="1" dirty="0"/>
              <a:t>Rout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 (2 ≤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≤ |</a:t>
            </a:r>
            <a:r>
              <a:rPr lang="en-US" altLang="zh-CN" i="1" dirty="0" err="1"/>
              <a:t>Rin</a:t>
            </a:r>
            <a:r>
              <a:rPr lang="en-US" altLang="zh-CN" dirty="0"/>
              <a:t>| ) is obtained from the sum of </a:t>
            </a:r>
            <a:r>
              <a:rPr lang="en-US" altLang="zh-CN" i="1" dirty="0" err="1"/>
              <a:t>Rin</a:t>
            </a:r>
            <a:r>
              <a:rPr lang="en-US" altLang="zh-CN" dirty="0"/>
              <a:t>[1], . . . , and </a:t>
            </a:r>
            <a:r>
              <a:rPr lang="en-US" altLang="zh-CN" i="1" dirty="0" err="1"/>
              <a:t>Rin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− 1] (</a:t>
            </a:r>
            <a:r>
              <a:rPr lang="en-US" altLang="zh-CN" i="1" dirty="0"/>
              <a:t>Rout</a:t>
            </a:r>
            <a:r>
              <a:rPr lang="en-US" altLang="zh-CN" dirty="0"/>
              <a:t>[1] = 0).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6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Primitives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Split</a:t>
            </a:r>
          </a:p>
          <a:p>
            <a:r>
              <a:rPr lang="en-US" altLang="zh-CN" dirty="0"/>
              <a:t>A </a:t>
            </a:r>
            <a:r>
              <a:rPr lang="en-US" altLang="zh-CN" i="1" dirty="0"/>
              <a:t>split </a:t>
            </a:r>
            <a:r>
              <a:rPr lang="en-US" altLang="zh-CN" dirty="0"/>
              <a:t>primitive divides a relation into a number of disjoint partitions according to a given partitioning function. The result partitions are stored in the output relation. Splits are used in hash partitioning or range </a:t>
            </a:r>
            <a:r>
              <a:rPr lang="en-US" altLang="zh-CN" dirty="0" smtClean="0"/>
              <a:t>partitioning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6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Primitives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Sort</a:t>
            </a:r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i="1" dirty="0"/>
              <a:t>sort </a:t>
            </a:r>
            <a:r>
              <a:rPr lang="en-US" altLang="zh-CN" dirty="0"/>
              <a:t>operation transforms an array of unordered data into an array of ordered data. </a:t>
            </a:r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is used in a number of operators such as order-by and join operators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6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Primitives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</a:t>
            </a:r>
          </a:p>
          <a:p>
            <a:r>
              <a:rPr lang="en-US" altLang="zh-CN" dirty="0"/>
              <a:t>A </a:t>
            </a:r>
            <a:r>
              <a:rPr lang="en-US" altLang="zh-CN" i="1" dirty="0"/>
              <a:t>reduce </a:t>
            </a:r>
            <a:r>
              <a:rPr lang="en-US" altLang="zh-CN" dirty="0"/>
              <a:t>operation computes a value based on the input relation. 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example, a reduction can be used to compute the sum of all the key values in a relation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98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Primitives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</a:p>
          <a:p>
            <a:r>
              <a:rPr lang="en-US" altLang="zh-CN" dirty="0"/>
              <a:t>A </a:t>
            </a:r>
            <a:r>
              <a:rPr lang="en-US" altLang="zh-CN" i="1" dirty="0"/>
              <a:t>filter </a:t>
            </a:r>
            <a:r>
              <a:rPr lang="en-US" altLang="zh-CN" dirty="0"/>
              <a:t>primitive selects a subset of elements from a relation, and discards the rest. It can be used in the selection operator</a:t>
            </a:r>
          </a:p>
        </p:txBody>
      </p:sp>
    </p:spTree>
    <p:extLst>
      <p:ext uri="{BB962C8B-B14F-4D97-AF65-F5344CB8AC3E}">
        <p14:creationId xmlns:p14="http://schemas.microsoft.com/office/powerpoint/2010/main" val="1805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 - </a:t>
            </a:r>
            <a:r>
              <a:rPr lang="en-US" altLang="zh-CN" dirty="0"/>
              <a:t>Access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65" y="1905000"/>
            <a:ext cx="725793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Abstract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altLang="zh-CN" dirty="0"/>
              <a:t>Many of the GPU features are specialized for graphics processing</a:t>
            </a:r>
          </a:p>
          <a:p>
            <a:pPr lvl="1"/>
            <a:r>
              <a:rPr lang="en-US" altLang="zh-CN" dirty="0"/>
              <a:t>the massively multithreaded architecture</a:t>
            </a:r>
          </a:p>
          <a:p>
            <a:pPr lvl="1"/>
            <a:r>
              <a:rPr lang="en-US" altLang="zh-CN" dirty="0"/>
              <a:t>the Single-Instruction-Multiple-Data processing style</a:t>
            </a:r>
          </a:p>
          <a:p>
            <a:pPr lvl="1"/>
            <a:r>
              <a:rPr lang="en-US" altLang="zh-CN" dirty="0"/>
              <a:t>the execution model of a single application at a time</a:t>
            </a:r>
          </a:p>
          <a:p>
            <a:r>
              <a:rPr lang="en-US" altLang="zh-CN" dirty="0"/>
              <a:t>GPUs rely on a bus of limited bandwidth to transfer data to and from the CPU, do not allow dynamic memory allocation from GPU kernels, and have little hardware support for write conflicts</a:t>
            </a:r>
          </a:p>
          <a:p>
            <a:r>
              <a:rPr lang="en-US" altLang="zh-CN" dirty="0"/>
              <a:t>GDB is an in-memory relational query </a:t>
            </a:r>
            <a:r>
              <a:rPr lang="en-US" altLang="zh-CN" dirty="0" err="1"/>
              <a:t>coprocessing</a:t>
            </a:r>
            <a:r>
              <a:rPr lang="en-US" altLang="zh-CN" dirty="0"/>
              <a:t> system</a:t>
            </a:r>
          </a:p>
          <a:p>
            <a:pPr lvl="1"/>
            <a:r>
              <a:rPr lang="en-US" altLang="zh-CN" dirty="0"/>
              <a:t>A set of highly optimized data-parallel primitives such as split and sort is designed and based on that common relational query processing algorithms are implemented</a:t>
            </a:r>
          </a:p>
          <a:p>
            <a:pPr lvl="2"/>
            <a:r>
              <a:rPr lang="en-US" altLang="zh-CN" dirty="0"/>
              <a:t>The algorithms utilize the high parallelism as well as the high memory bandwidth of the GPU, and use parallel computation and memory optimizations to effectively reduce memory stalls </a:t>
            </a:r>
          </a:p>
        </p:txBody>
      </p:sp>
    </p:spTree>
    <p:extLst>
      <p:ext uri="{BB962C8B-B14F-4D97-AF65-F5344CB8AC3E}">
        <p14:creationId xmlns:p14="http://schemas.microsoft.com/office/powerpoint/2010/main" val="4380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Table scan</a:t>
            </a:r>
          </a:p>
          <a:p>
            <a:r>
              <a:rPr lang="en-US" altLang="zh-CN" dirty="0"/>
              <a:t>The table scan is implemented using the map primitive. If the relation is sorted, a binary search is performed on the relation according to the sort </a:t>
            </a:r>
            <a:r>
              <a:rPr lang="en-US" altLang="zh-CN" dirty="0" smtClean="0"/>
              <a:t>key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58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altLang="zh-CN" dirty="0"/>
              <a:t>B+-trees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adopt the GPU-based CSS-Tree as our tree index. 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CSS-Tree stores the entire tree in an array. This structure fits well into our storage model on the GPU. Additionally, the tree traversal on the CSS-Tree is performed via address arithmetic. </a:t>
            </a:r>
          </a:p>
          <a:p>
            <a:r>
              <a:rPr lang="en-US" altLang="zh-CN" dirty="0" smtClean="0"/>
              <a:t>Tree </a:t>
            </a:r>
            <a:r>
              <a:rPr lang="en-US" altLang="zh-CN" dirty="0"/>
              <a:t>search:</a:t>
            </a:r>
          </a:p>
          <a:p>
            <a:pPr lvl="1"/>
            <a:r>
              <a:rPr lang="en-US" altLang="zh-CN" dirty="0"/>
              <a:t>1. searching for the first occur- </a:t>
            </a:r>
            <a:r>
              <a:rPr lang="en-US" altLang="zh-CN" dirty="0" err="1"/>
              <a:t>rence</a:t>
            </a:r>
            <a:r>
              <a:rPr lang="en-US" altLang="zh-CN" dirty="0"/>
              <a:t> of matching tuples in the indexed relation </a:t>
            </a:r>
          </a:p>
          <a:p>
            <a:pPr lvl="1"/>
            <a:r>
              <a:rPr lang="en-US" altLang="zh-CN" dirty="0"/>
              <a:t>2. accessing the indexed relation for matching results. </a:t>
            </a:r>
          </a:p>
          <a:p>
            <a:pPr lvl="1"/>
            <a:r>
              <a:rPr lang="en-US" altLang="zh-CN" dirty="0" smtClean="0"/>
              <a:t>Multiple </a:t>
            </a:r>
            <a:r>
              <a:rPr lang="en-US" altLang="zh-CN" dirty="0"/>
              <a:t>keys are processed in parallel on the tree. 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search starts at the root node and steps one level down the tree in each iteration until it reaches the data nodes on the bottom. </a:t>
            </a:r>
          </a:p>
        </p:txBody>
      </p:sp>
    </p:spTree>
    <p:extLst>
      <p:ext uri="{BB962C8B-B14F-4D97-AF65-F5344CB8AC3E}">
        <p14:creationId xmlns:p14="http://schemas.microsoft.com/office/powerpoint/2010/main" val="4158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3481388" cy="4724400"/>
          </a:xfrm>
        </p:spPr>
        <p:txBody>
          <a:bodyPr>
            <a:normAutofit/>
          </a:bodyPr>
          <a:lstStyle/>
          <a:p>
            <a:r>
              <a:rPr lang="en-US" altLang="zh-CN" dirty="0"/>
              <a:t>Hash indexes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GPU-based hash table consists of two arrays, namely </a:t>
            </a:r>
            <a:r>
              <a:rPr lang="en-US" altLang="zh-CN" dirty="0" smtClean="0"/>
              <a:t>headers </a:t>
            </a:r>
            <a:r>
              <a:rPr lang="en-US" altLang="zh-CN" dirty="0"/>
              <a:t>and buckets</a:t>
            </a:r>
          </a:p>
          <a:p>
            <a:r>
              <a:rPr lang="en-US" altLang="zh-CN" dirty="0" smtClean="0"/>
              <a:t>Each </a:t>
            </a:r>
            <a:r>
              <a:rPr lang="en-US" altLang="zh-CN" dirty="0"/>
              <a:t>element in the header array maintains the start position to its corresponding bucket. </a:t>
            </a:r>
          </a:p>
          <a:p>
            <a:r>
              <a:rPr lang="en-US" altLang="zh-CN" dirty="0" smtClean="0"/>
              <a:t>Each </a:t>
            </a:r>
            <a:r>
              <a:rPr lang="en-US" altLang="zh-CN" dirty="0"/>
              <a:t>bucket stores the key values of the records that have the same hash value, and the pointers to the records</a:t>
            </a:r>
            <a:r>
              <a:rPr lang="en-US" altLang="zh-CN" dirty="0" smtClean="0"/>
              <a:t>.</a:t>
            </a:r>
            <a:r>
              <a:rPr lang="en-US" altLang="zh-CN" dirty="0"/>
              <a:t>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1905000"/>
            <a:ext cx="6121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 - </a:t>
            </a:r>
            <a:r>
              <a:rPr lang="en-US" altLang="zh-CN" dirty="0"/>
              <a:t>Relational </a:t>
            </a:r>
            <a:r>
              <a:rPr lang="en-US" altLang="zh-CN" dirty="0" smtClean="0"/>
              <a:t>Operators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65" y="1905000"/>
            <a:ext cx="725793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 </a:t>
            </a:r>
            <a:r>
              <a:rPr lang="en-US" altLang="zh-CN" smtClean="0"/>
              <a:t>- </a:t>
            </a:r>
            <a:r>
              <a:rPr lang="en-US" altLang="zh-CN"/>
              <a:t>Relational </a:t>
            </a:r>
            <a:r>
              <a:rPr lang="en-US" altLang="zh-CN" smtClean="0"/>
              <a:t>Operators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Selection</a:t>
            </a:r>
          </a:p>
          <a:p>
            <a:r>
              <a:rPr lang="en-US" altLang="zh-CN" dirty="0"/>
              <a:t>the selection is directly implemented using the filter primitive. </a:t>
            </a:r>
          </a:p>
          <a:p>
            <a:r>
              <a:rPr lang="en-US" altLang="zh-CN" dirty="0" smtClean="0"/>
              <a:t>if </a:t>
            </a:r>
            <a:r>
              <a:rPr lang="en-US" altLang="zh-CN" dirty="0"/>
              <a:t>the selectivity is high, a filter primitive on the relation is performed. Otherwise, the B+-tree index or the hash index can be used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 </a:t>
            </a:r>
            <a:r>
              <a:rPr lang="en-US" altLang="zh-CN" smtClean="0"/>
              <a:t>- </a:t>
            </a:r>
            <a:r>
              <a:rPr lang="en-US" altLang="zh-CN"/>
              <a:t>Relational </a:t>
            </a:r>
            <a:r>
              <a:rPr lang="en-US" altLang="zh-CN" smtClean="0"/>
              <a:t>Operators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Projection</a:t>
            </a:r>
          </a:p>
          <a:p>
            <a:r>
              <a:rPr lang="en-US" altLang="zh-CN" dirty="0"/>
              <a:t>Given an array of record IDs, the projection operator extracts the tuples from the relation. </a:t>
            </a:r>
          </a:p>
          <a:p>
            <a:pPr lvl="1"/>
            <a:r>
              <a:rPr lang="en-US" altLang="zh-CN" dirty="0" smtClean="0"/>
              <a:t>We </a:t>
            </a:r>
            <a:r>
              <a:rPr lang="en-US" altLang="zh-CN" dirty="0"/>
              <a:t>implement the projection using the gather primitive. 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read locations are given by the record IDs. 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duplicate elimination is required, we use sorting to eliminate the duplicates for the projection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 </a:t>
            </a:r>
            <a:r>
              <a:rPr lang="en-US" altLang="zh-CN" smtClean="0"/>
              <a:t>- </a:t>
            </a:r>
            <a:r>
              <a:rPr lang="en-US" altLang="zh-CN"/>
              <a:t>Relational </a:t>
            </a:r>
            <a:r>
              <a:rPr lang="en-US" altLang="zh-CN" smtClean="0"/>
              <a:t>Operators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Order</a:t>
            </a:r>
            <a:endParaRPr lang="en-US" altLang="zh-CN" dirty="0"/>
          </a:p>
          <a:p>
            <a:r>
              <a:rPr lang="en-US" altLang="zh-CN" dirty="0"/>
              <a:t>We implement order-by operator using the sort </a:t>
            </a:r>
            <a:r>
              <a:rPr lang="en-US" altLang="zh-CN" dirty="0" smtClean="0"/>
              <a:t>primitive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958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 </a:t>
            </a:r>
            <a:r>
              <a:rPr lang="en-US" altLang="zh-CN" smtClean="0"/>
              <a:t>- </a:t>
            </a:r>
            <a:r>
              <a:rPr lang="en-US" altLang="zh-CN"/>
              <a:t>Relational </a:t>
            </a:r>
            <a:r>
              <a:rPr lang="en-US" altLang="zh-CN" smtClean="0"/>
              <a:t>Operators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Grouping and Aggregation</a:t>
            </a:r>
          </a:p>
          <a:p>
            <a:r>
              <a:rPr lang="en-US" altLang="zh-CN" dirty="0"/>
              <a:t>We use the sort primitive to perform grouping and the reduce primitive for aggregation</a:t>
            </a:r>
          </a:p>
        </p:txBody>
      </p:sp>
    </p:spTree>
    <p:extLst>
      <p:ext uri="{BB962C8B-B14F-4D97-AF65-F5344CB8AC3E}">
        <p14:creationId xmlns:p14="http://schemas.microsoft.com/office/powerpoint/2010/main" val="16279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 </a:t>
            </a:r>
            <a:r>
              <a:rPr lang="en-US" altLang="zh-CN" smtClean="0"/>
              <a:t>- </a:t>
            </a:r>
            <a:r>
              <a:rPr lang="en-US" altLang="zh-CN"/>
              <a:t>Relational </a:t>
            </a:r>
            <a:r>
              <a:rPr lang="en-US" altLang="zh-CN" smtClean="0"/>
              <a:t>Operators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Join</a:t>
            </a:r>
          </a:p>
          <a:p>
            <a:r>
              <a:rPr lang="en-US" altLang="zh-CN" dirty="0"/>
              <a:t>We adopt the four joins, including the nested-loop join with or without indexes, the sort-merge join, and the hash </a:t>
            </a:r>
            <a:r>
              <a:rPr lang="en-US" altLang="zh-CN" dirty="0" smtClean="0"/>
              <a:t>join</a:t>
            </a:r>
          </a:p>
          <a:p>
            <a:r>
              <a:rPr lang="en-US" altLang="zh-CN" dirty="0"/>
              <a:t>To avoid the conflicts between concurrent writes in the result output, all joins use a three-step output scheme</a:t>
            </a:r>
          </a:p>
          <a:p>
            <a:pPr lvl="1"/>
            <a:r>
              <a:rPr lang="en-US" altLang="zh-CN" dirty="0"/>
              <a:t>1. each thread counts the number of join results for the partitioned join it is responsible for </a:t>
            </a:r>
          </a:p>
          <a:p>
            <a:pPr lvl="1"/>
            <a:r>
              <a:rPr lang="en-US" altLang="zh-CN" dirty="0"/>
              <a:t>2. we compute a prefix sum on the counters to get an array of write locations, each of which is the start location in the device memory for the corresponding thread to write </a:t>
            </a:r>
          </a:p>
          <a:p>
            <a:pPr lvl="1"/>
            <a:r>
              <a:rPr lang="en-US" altLang="zh-CN" dirty="0"/>
              <a:t>3. the host code allocates a memory area of the exact size of the join result and each thread outputs the join results to the device memory according to its start write location.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8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Cost estimation for the GPU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(Full of formula and calculation)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0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 and Related Work</a:t>
            </a:r>
            <a:br>
              <a:rPr kumimoji="1" lang="en-US" altLang="zh-CN" dirty="0" smtClean="0"/>
            </a:br>
            <a:r>
              <a:rPr kumimoji="1" lang="en-US" altLang="zh-CN" dirty="0" smtClean="0"/>
              <a:t>GPU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9602788" cy="495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GPU </a:t>
            </a:r>
            <a:r>
              <a:rPr lang="en-US" altLang="zh-CN" dirty="0" err="1" smtClean="0"/>
              <a:t>coprocessing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altLang="zh-CN" dirty="0" smtClean="0"/>
              <a:t>It’s </a:t>
            </a:r>
            <a:r>
              <a:rPr lang="en-US" altLang="zh-CN" dirty="0"/>
              <a:t>important that consider both GPU performance and the transfer cost between GPU and CPU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Given a query plan, the </a:t>
            </a:r>
            <a:r>
              <a:rPr lang="en-US" altLang="zh-CN" dirty="0" err="1"/>
              <a:t>coprocessing</a:t>
            </a:r>
            <a:r>
              <a:rPr lang="en-US" altLang="zh-CN" dirty="0"/>
              <a:t> scheme determines how each </a:t>
            </a:r>
            <a:r>
              <a:rPr lang="en-US" altLang="zh-CN" dirty="0" smtClean="0"/>
              <a:t>operator </a:t>
            </a:r>
            <a:r>
              <a:rPr lang="en-US" altLang="zh-CN" dirty="0"/>
              <a:t>in a query plan is evaluated using a cost-based approach. There are three modes of evaluating an operator: on the CPU only, on the GPU only, and using both processors, denoted as </a:t>
            </a:r>
            <a:r>
              <a:rPr lang="en-US" altLang="zh-CN" dirty="0" smtClean="0"/>
              <a:t>EXEC_CPU</a:t>
            </a:r>
            <a:r>
              <a:rPr lang="en-US" altLang="zh-CN" dirty="0"/>
              <a:t>, </a:t>
            </a:r>
            <a:r>
              <a:rPr lang="en-US" altLang="zh-CN" dirty="0" smtClean="0"/>
              <a:t>EXEC_GPU</a:t>
            </a:r>
            <a:r>
              <a:rPr lang="en-US" altLang="zh-CN" dirty="0"/>
              <a:t>, and </a:t>
            </a:r>
            <a:r>
              <a:rPr lang="en-US" altLang="zh-CN" dirty="0" smtClean="0"/>
              <a:t>EXEC_COP</a:t>
            </a:r>
            <a:r>
              <a:rPr lang="en-US" altLang="zh-CN" dirty="0"/>
              <a:t>, respectively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The intuition for </a:t>
            </a:r>
            <a:r>
              <a:rPr lang="en-US" altLang="zh-CN" dirty="0" err="1"/>
              <a:t>coprocessing</a:t>
            </a:r>
            <a:r>
              <a:rPr lang="en-US" altLang="zh-CN" dirty="0"/>
              <a:t> is that </a:t>
            </a:r>
            <a:r>
              <a:rPr lang="en-US" altLang="zh-CN" dirty="0" smtClean="0"/>
              <a:t>EXEC_CPU </a:t>
            </a:r>
            <a:r>
              <a:rPr lang="en-US" altLang="zh-CN" dirty="0"/>
              <a:t>is suitable for simple operators such as selections, whereas </a:t>
            </a:r>
            <a:r>
              <a:rPr lang="en-US" altLang="zh-CN" dirty="0" smtClean="0"/>
              <a:t>EXEC_GPU </a:t>
            </a:r>
            <a:r>
              <a:rPr lang="en-US" altLang="zh-CN" dirty="0"/>
              <a:t>and </a:t>
            </a:r>
            <a:r>
              <a:rPr lang="en-US" altLang="zh-CN" dirty="0" smtClean="0"/>
              <a:t>EXEC_COP </a:t>
            </a:r>
            <a:r>
              <a:rPr lang="en-US" altLang="zh-CN" dirty="0"/>
              <a:t>are suitable for complex operators such as joins. </a:t>
            </a:r>
          </a:p>
          <a:p>
            <a:pPr lvl="1"/>
            <a:r>
              <a:rPr lang="en-US" altLang="zh-CN" dirty="0" smtClean="0"/>
              <a:t>In EXEC_GPU</a:t>
            </a:r>
            <a:r>
              <a:rPr lang="en-US" altLang="zh-CN" dirty="0"/>
              <a:t>, when the data is larger than the GPU device memory, the input needs to be partitioned in order to fit into the GPU device memory. </a:t>
            </a:r>
          </a:p>
          <a:p>
            <a:pPr lvl="1"/>
            <a:r>
              <a:rPr lang="en-US" altLang="zh-CN" dirty="0" smtClean="0"/>
              <a:t>In EXEC_COP</a:t>
            </a:r>
            <a:r>
              <a:rPr lang="en-US" altLang="zh-CN" dirty="0"/>
              <a:t>, the workload is divided between the CPU and the GPU. </a:t>
            </a:r>
          </a:p>
        </p:txBody>
      </p:sp>
    </p:spTree>
    <p:extLst>
      <p:ext uri="{BB962C8B-B14F-4D97-AF65-F5344CB8AC3E}">
        <p14:creationId xmlns:p14="http://schemas.microsoft.com/office/powerpoint/2010/main" val="5003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GPU </a:t>
            </a:r>
            <a:r>
              <a:rPr lang="en-US" altLang="zh-CN" dirty="0" err="1" smtClean="0"/>
              <a:t>coprocessing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altLang="zh-CN" dirty="0"/>
              <a:t>When generating a </a:t>
            </a:r>
            <a:r>
              <a:rPr lang="en-US" altLang="zh-CN" dirty="0" err="1"/>
              <a:t>coprocessing</a:t>
            </a:r>
            <a:r>
              <a:rPr lang="en-US" altLang="zh-CN" dirty="0"/>
              <a:t> plan, we adopt the two-phase approach</a:t>
            </a:r>
          </a:p>
          <a:p>
            <a:pPr lvl="1"/>
            <a:r>
              <a:rPr lang="en-US" altLang="zh-CN" dirty="0"/>
              <a:t>1. We generate a query plan using a </a:t>
            </a:r>
            <a:r>
              <a:rPr lang="en-US" altLang="zh-CN" dirty="0" err="1"/>
              <a:t>Selinger</a:t>
            </a:r>
            <a:r>
              <a:rPr lang="en-US" altLang="zh-CN" dirty="0"/>
              <a:t>-style optimizer for the CPU </a:t>
            </a:r>
          </a:p>
          <a:p>
            <a:pPr lvl="1"/>
            <a:r>
              <a:rPr lang="en-US" altLang="zh-CN" dirty="0"/>
              <a:t>2. For each operator we determine whether to assign it to the CPU, to the GPU, or partition it to both the CPU and the GPU. 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each operator, the cost model takes into consideration whether the input data is in the main memory or already in the device memory. </a:t>
            </a:r>
          </a:p>
          <a:p>
            <a:pPr lvl="2"/>
            <a:r>
              <a:rPr lang="en-US" altLang="zh-CN" dirty="0" smtClean="0"/>
              <a:t>If </a:t>
            </a:r>
            <a:r>
              <a:rPr lang="en-US" altLang="zh-CN" dirty="0"/>
              <a:t>a query plan consists of a small number of nodes (the threshold is ten in our experiment), we consider all the combinations, and pick the plan with the minimum cost. </a:t>
            </a:r>
            <a:endParaRPr lang="en-US" altLang="zh-CN" dirty="0"/>
          </a:p>
          <a:p>
            <a:pPr lvl="2"/>
            <a:r>
              <a:rPr lang="en-US" altLang="zh-CN" dirty="0" smtClean="0"/>
              <a:t>Otherwise</a:t>
            </a:r>
            <a:r>
              <a:rPr lang="en-US" altLang="zh-CN" dirty="0"/>
              <a:t>, we decompose the query plan into multiple subqueries, each of which has a small number of nodes less than the threshold. </a:t>
            </a:r>
          </a:p>
          <a:p>
            <a:pPr lvl="3"/>
            <a:r>
              <a:rPr lang="en-US" altLang="zh-CN" dirty="0" smtClean="0"/>
              <a:t>We </a:t>
            </a:r>
            <a:r>
              <a:rPr lang="en-US" altLang="zh-CN" dirty="0"/>
              <a:t>determine the optimal query plans for the subqueries in their post order, and obtain the final plan as the combined plan from all the </a:t>
            </a:r>
            <a:r>
              <a:rPr lang="en-US" altLang="zh-CN" dirty="0" smtClean="0"/>
              <a:t>subqueries</a:t>
            </a:r>
            <a:r>
              <a:rPr lang="en-US" altLang="zh-CN" dirty="0"/>
              <a:t>.</a:t>
            </a:r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054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GPU </a:t>
            </a:r>
            <a:r>
              <a:rPr lang="en-US" altLang="zh-CN" dirty="0" err="1" smtClean="0"/>
              <a:t>coprocessing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altLang="zh-CN" dirty="0"/>
              <a:t>As described in the </a:t>
            </a:r>
            <a:r>
              <a:rPr lang="en-US" altLang="zh-CN" dirty="0" err="1"/>
              <a:t>coprocessing</a:t>
            </a:r>
            <a:r>
              <a:rPr lang="en-US" altLang="zh-CN" dirty="0"/>
              <a:t> algorithm, partitioning is required in evaluating an operator in </a:t>
            </a:r>
            <a:r>
              <a:rPr lang="en-US" altLang="zh-CN" dirty="0" smtClean="0"/>
              <a:t>EXEC_GPU </a:t>
            </a:r>
            <a:r>
              <a:rPr lang="en-US" altLang="zh-CN" dirty="0"/>
              <a:t>or </a:t>
            </a:r>
            <a:r>
              <a:rPr lang="en-US" altLang="zh-CN" dirty="0" smtClean="0"/>
              <a:t>EXEC_COP</a:t>
            </a:r>
            <a:r>
              <a:rPr lang="en-US" altLang="zh-CN" dirty="0"/>
              <a:t>. </a:t>
            </a:r>
          </a:p>
          <a:p>
            <a:r>
              <a:rPr lang="en-US" altLang="zh-CN" dirty="0" smtClean="0"/>
              <a:t>3 </a:t>
            </a:r>
            <a:r>
              <a:rPr lang="en-US" altLang="zh-CN" dirty="0"/>
              <a:t>steps to do:</a:t>
            </a:r>
          </a:p>
          <a:p>
            <a:pPr lvl="1"/>
            <a:r>
              <a:rPr lang="en-US" altLang="zh-CN" dirty="0"/>
              <a:t>1. Partitioning</a:t>
            </a:r>
          </a:p>
          <a:p>
            <a:pPr lvl="2"/>
            <a:r>
              <a:rPr lang="en-US" altLang="zh-CN" dirty="0" smtClean="0"/>
              <a:t>We </a:t>
            </a:r>
            <a:r>
              <a:rPr lang="en-US" altLang="zh-CN" dirty="0"/>
              <a:t>divide the operator into multiple independent </a:t>
            </a:r>
            <a:r>
              <a:rPr lang="en-US" altLang="zh-CN" dirty="0" err="1"/>
              <a:t>suboperators</a:t>
            </a:r>
            <a:r>
              <a:rPr lang="en-US" altLang="zh-CN" dirty="0"/>
              <a:t>. </a:t>
            </a:r>
          </a:p>
          <a:p>
            <a:pPr lvl="1"/>
            <a:r>
              <a:rPr lang="en-US" altLang="zh-CN" dirty="0"/>
              <a:t>2. </a:t>
            </a:r>
            <a:r>
              <a:rPr lang="en-US" altLang="zh-CN" dirty="0" err="1"/>
              <a:t>Suboperator</a:t>
            </a:r>
            <a:r>
              <a:rPr lang="en-US" altLang="zh-CN" dirty="0"/>
              <a:t> execution</a:t>
            </a:r>
          </a:p>
          <a:p>
            <a:pPr lvl="2"/>
            <a:r>
              <a:rPr lang="en-US" altLang="zh-CN" dirty="0" smtClean="0"/>
              <a:t>We </a:t>
            </a:r>
            <a:r>
              <a:rPr lang="en-US" altLang="zh-CN" dirty="0"/>
              <a:t>execute the corresponding </a:t>
            </a:r>
            <a:r>
              <a:rPr lang="en-US" altLang="zh-CN" dirty="0" err="1"/>
              <a:t>suboperators</a:t>
            </a:r>
            <a:r>
              <a:rPr lang="en-US" altLang="zh-CN" dirty="0"/>
              <a:t> on the CPU or the GPU. </a:t>
            </a:r>
          </a:p>
          <a:p>
            <a:pPr lvl="1"/>
            <a:r>
              <a:rPr lang="en-US" altLang="zh-CN" dirty="0"/>
              <a:t>3. Merging</a:t>
            </a:r>
          </a:p>
          <a:p>
            <a:pPr lvl="2"/>
            <a:r>
              <a:rPr lang="en-US" altLang="zh-CN" dirty="0" smtClean="0"/>
              <a:t>We </a:t>
            </a:r>
            <a:r>
              <a:rPr lang="en-US" altLang="zh-CN" dirty="0"/>
              <a:t>merge the results generated by the </a:t>
            </a:r>
            <a:r>
              <a:rPr lang="en-US" altLang="zh-CN" dirty="0" err="1"/>
              <a:t>suboperators</a:t>
            </a:r>
            <a:r>
              <a:rPr lang="en-US" altLang="zh-CN" dirty="0"/>
              <a:t> into the final result on the CPU. </a:t>
            </a:r>
          </a:p>
        </p:txBody>
      </p:sp>
    </p:spTree>
    <p:extLst>
      <p:ext uri="{BB962C8B-B14F-4D97-AF65-F5344CB8AC3E}">
        <p14:creationId xmlns:p14="http://schemas.microsoft.com/office/powerpoint/2010/main" val="3991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Experiment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728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296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703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 and Related Work</a:t>
            </a:r>
            <a:br>
              <a:rPr kumimoji="1" lang="en-US" altLang="zh-CN" dirty="0" smtClean="0"/>
            </a:br>
            <a:r>
              <a:rPr kumimoji="1" lang="en-US" altLang="zh-CN" dirty="0" smtClean="0"/>
              <a:t>GPU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altLang="zh-CN" dirty="0"/>
              <a:t>To develop GPU programs, developers write 2 kinds of code, the kernel code and the host </a:t>
            </a:r>
            <a:r>
              <a:rPr lang="en-US" altLang="zh-CN" dirty="0" smtClean="0"/>
              <a:t>code</a:t>
            </a:r>
          </a:p>
          <a:p>
            <a:pPr lvl="1"/>
            <a:r>
              <a:rPr lang="en-US" altLang="zh-CN" dirty="0"/>
              <a:t>The host code runs on the CPU to control the data transfer between the GPU and the main memory, and to start kernels on the GPU.</a:t>
            </a:r>
          </a:p>
          <a:p>
            <a:pPr lvl="1"/>
            <a:r>
              <a:rPr lang="en-US" altLang="zh-CN" dirty="0"/>
              <a:t>The kernel code is executed in parallel on the GPU.</a:t>
            </a:r>
          </a:p>
          <a:p>
            <a:r>
              <a:rPr lang="en-US" altLang="zh-CN" dirty="0"/>
              <a:t>3 steps of a computation task on GPU</a:t>
            </a:r>
          </a:p>
          <a:p>
            <a:pPr lvl="1"/>
            <a:r>
              <a:rPr lang="en-US" altLang="zh-CN" dirty="0"/>
              <a:t>1. The host code allocates GPU memory for input and output data, and copies input data from the main memory to the GPU memory.</a:t>
            </a:r>
          </a:p>
          <a:p>
            <a:pPr lvl="1"/>
            <a:r>
              <a:rPr lang="en-US" altLang="zh-CN" dirty="0"/>
              <a:t>2. The host code starts the kernel on the GPU. The kernel performs the task on the GPU.</a:t>
            </a:r>
          </a:p>
          <a:p>
            <a:pPr lvl="1"/>
            <a:r>
              <a:rPr lang="en-US" altLang="zh-CN" dirty="0"/>
              <a:t>3. When the kernel execution is done, the host code copies results from the GPU memory to the memory.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12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 and Related Work</a:t>
            </a:r>
            <a:br>
              <a:rPr kumimoji="1" lang="en-US" altLang="zh-CN" dirty="0" smtClean="0"/>
            </a:br>
            <a:r>
              <a:rPr kumimoji="1" lang="en-US" altLang="zh-CN" dirty="0" smtClean="0"/>
              <a:t>GPGPU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altLang="zh-CN" dirty="0"/>
              <a:t>Some prior APIs such as OpenGL, DirectX and so on are used to accelerate database</a:t>
            </a:r>
          </a:p>
          <a:p>
            <a:r>
              <a:rPr lang="en-US" altLang="zh-CN" dirty="0"/>
              <a:t>GPGPU languages: CUDA, OpenCL(although </a:t>
            </a:r>
            <a:r>
              <a:rPr lang="en-US" altLang="zh-CN" dirty="0" smtClean="0"/>
              <a:t>didn't </a:t>
            </a:r>
            <a:r>
              <a:rPr lang="en-US" altLang="zh-CN" dirty="0"/>
              <a:t>appeared when this paper was published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97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 and Related Work</a:t>
            </a:r>
            <a:br>
              <a:rPr kumimoji="1" lang="en-US" altLang="zh-CN" dirty="0" smtClean="0"/>
            </a:br>
            <a:r>
              <a:rPr lang="en-US" altLang="zh-CN" dirty="0"/>
              <a:t>Architecture-Aware Query Processing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altLang="zh-CN" dirty="0"/>
              <a:t>Cache-conscious techniques(Cache parameter)</a:t>
            </a:r>
          </a:p>
          <a:p>
            <a:r>
              <a:rPr lang="en-US" altLang="zh-CN" dirty="0"/>
              <a:t>Cache-oblivious algorithms(Divide-and-Conquer methodology)</a:t>
            </a:r>
          </a:p>
          <a:p>
            <a:r>
              <a:rPr lang="en-US" altLang="zh-CN" dirty="0"/>
              <a:t>Parallel database systems(shared-nothing or shared-memory architectures)</a:t>
            </a:r>
          </a:p>
          <a:p>
            <a:pPr lvl="1"/>
            <a:r>
              <a:rPr lang="en-US" altLang="zh-CN" dirty="0"/>
              <a:t>These systems exploit data parallelism as well as pipelined parallelism in database workloads and utilize the aggregate computation power of multiple processors to improve performance. </a:t>
            </a:r>
          </a:p>
          <a:p>
            <a:r>
              <a:rPr lang="en-US" altLang="zh-CN" dirty="0"/>
              <a:t>Two-phase optimization strategy</a:t>
            </a:r>
          </a:p>
          <a:p>
            <a:pPr lvl="1"/>
            <a:r>
              <a:rPr lang="en-US" altLang="zh-CN" dirty="0"/>
              <a:t>1. an optimized sequential query execution plan is created at compile time </a:t>
            </a:r>
          </a:p>
          <a:p>
            <a:pPr lvl="1"/>
            <a:r>
              <a:rPr lang="en-US" altLang="zh-CN" dirty="0"/>
              <a:t>2. to optimize the parallelization of the sequential plan chosen from the first phase </a:t>
            </a:r>
          </a:p>
          <a:p>
            <a:r>
              <a:rPr lang="en-US" altLang="zh-CN" dirty="0"/>
              <a:t>Parallel database techniques on multicore CPUs</a:t>
            </a:r>
          </a:p>
          <a:p>
            <a:r>
              <a:rPr lang="en-US" altLang="zh-CN" dirty="0"/>
              <a:t>Query processing techniques on specialized </a:t>
            </a:r>
            <a:r>
              <a:rPr lang="en-US" altLang="zh-CN" dirty="0" smtClean="0"/>
              <a:t>architecture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1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Implementation of GDB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altLang="zh-CN" dirty="0"/>
              <a:t>On the one hand, the GPU has 10x more computation power and memory bandwidth than the CPU.</a:t>
            </a:r>
          </a:p>
          <a:p>
            <a:r>
              <a:rPr lang="en-US" altLang="zh-CN" dirty="0"/>
              <a:t>On the other hand, it relies on the CPU for task initiation, data transfer, and I/O handling.</a:t>
            </a:r>
          </a:p>
          <a:p>
            <a:pPr lvl="1"/>
            <a:r>
              <a:rPr lang="en-US" altLang="zh-CN" dirty="0"/>
              <a:t>As a result, even if the execution time of a task on the GPU is much shorter than that on the CPU, the overall performance may not be improved, due to the CPU-GPU transfer cost for input data and result output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model the CPU and the GPU as two </a:t>
            </a:r>
            <a:r>
              <a:rPr lang="en-US" altLang="zh-CN" dirty="0" err="1"/>
              <a:t>heterogenous</a:t>
            </a:r>
            <a:r>
              <a:rPr lang="en-US" altLang="zh-CN" dirty="0"/>
              <a:t> processors connected with a bus of limited bandwidth. 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communication between the CPU and the GPU requires explicit data transfer via the bus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3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3458669" cy="4724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Fig.2 is the architecture of our </a:t>
            </a:r>
            <a:r>
              <a:rPr lang="en-US" altLang="zh-CN" dirty="0" err="1"/>
              <a:t>coprocessing</a:t>
            </a:r>
            <a:r>
              <a:rPr lang="en-US" altLang="zh-CN" dirty="0"/>
              <a:t> scheme</a:t>
            </a:r>
          </a:p>
          <a:p>
            <a:pPr lvl="1"/>
            <a:r>
              <a:rPr lang="en-US" altLang="zh-CN" dirty="0"/>
              <a:t>First a </a:t>
            </a:r>
            <a:r>
              <a:rPr lang="en-US" altLang="zh-CN" dirty="0" err="1"/>
              <a:t>Selinger</a:t>
            </a:r>
            <a:r>
              <a:rPr lang="en-US" altLang="zh-CN" dirty="0"/>
              <a:t>-style optimizer is used for plan generation</a:t>
            </a:r>
          </a:p>
          <a:p>
            <a:pPr lvl="1"/>
            <a:r>
              <a:rPr lang="en-US" altLang="zh-CN" dirty="0"/>
              <a:t>Then, given a query plan, the </a:t>
            </a:r>
            <a:r>
              <a:rPr lang="en-US" altLang="zh-CN" dirty="0" err="1" smtClean="0"/>
              <a:t>coprocessing</a:t>
            </a:r>
            <a:r>
              <a:rPr lang="en-US" altLang="zh-CN" dirty="0" smtClean="0"/>
              <a:t> </a:t>
            </a:r>
            <a:r>
              <a:rPr lang="en-US" altLang="zh-CN" dirty="0"/>
              <a:t>module is responsible for dividing the workload between the CPU and the GPU, and merging the results from the two processors if both processors are involved.</a:t>
            </a:r>
          </a:p>
          <a:p>
            <a:pPr lvl="2"/>
            <a:r>
              <a:rPr lang="en-US" altLang="zh-CN" dirty="0"/>
              <a:t>It uses the CPU- and the GPU-based cost estimators to facilitate the workload partitioning </a:t>
            </a:r>
          </a:p>
          <a:p>
            <a:pPr lvl="2"/>
            <a:r>
              <a:rPr lang="en-US" altLang="zh-CN" dirty="0" smtClean="0"/>
              <a:t>As </a:t>
            </a:r>
            <a:r>
              <a:rPr lang="en-US" altLang="zh-CN" dirty="0"/>
              <a:t>a result, an operator in the query plan may be executed by the GPU worker, the CPU worker, or both.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81" y="1905000"/>
            <a:ext cx="614411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and Implementation of GDB</a:t>
            </a:r>
            <a:br>
              <a:rPr lang="en-US" altLang="zh-CN" dirty="0"/>
            </a:br>
            <a:r>
              <a:rPr lang="en-US" altLang="zh-CN" dirty="0"/>
              <a:t>GPU </a:t>
            </a:r>
            <a:r>
              <a:rPr lang="en-US" altLang="zh-CN" dirty="0" smtClean="0"/>
              <a:t>worker - Primitives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65" y="1905000"/>
            <a:ext cx="725793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90</TotalTime>
  <Words>1233</Words>
  <Application>Microsoft Macintosh PowerPoint</Application>
  <PresentationFormat>宽屏</PresentationFormat>
  <Paragraphs>149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Century Gothic</vt:lpstr>
      <vt:lpstr>Wingdings 3</vt:lpstr>
      <vt:lpstr>幼圆</vt:lpstr>
      <vt:lpstr>Arial</vt:lpstr>
      <vt:lpstr>丝状</vt:lpstr>
      <vt:lpstr>Relational Query Coprocessing on Graphics Processors</vt:lpstr>
      <vt:lpstr>Abstract</vt:lpstr>
      <vt:lpstr>Background and Related Work GPU</vt:lpstr>
      <vt:lpstr>Background and Related Work GPU</vt:lpstr>
      <vt:lpstr>Background and Related Work GPGPU</vt:lpstr>
      <vt:lpstr>Background and Related Work Architecture-Aware Query Processing</vt:lpstr>
      <vt:lpstr>Design and Implementation of GDB</vt:lpstr>
      <vt:lpstr>Design and Implementation of GDB </vt:lpstr>
      <vt:lpstr>Design and Implementation of GDB GPU worker - Primitives</vt:lpstr>
      <vt:lpstr>Design and Implementation of GDB GPU worker - Primitives</vt:lpstr>
      <vt:lpstr>Design and Implementation of GDB GPU worker - Primitives</vt:lpstr>
      <vt:lpstr>Design and Implementation of GDB GPU worker - Primitives</vt:lpstr>
      <vt:lpstr>Design and Implementation of GDB GPU worker - Primitives</vt:lpstr>
      <vt:lpstr>Design and Implementation of GDB GPU worker - Primitives</vt:lpstr>
      <vt:lpstr>Design and Implementation of GDB GPU worker - Primitives</vt:lpstr>
      <vt:lpstr>Design and Implementation of GDB GPU worker - Primitives</vt:lpstr>
      <vt:lpstr>Design and Implementation of GDB GPU worker - Primitives</vt:lpstr>
      <vt:lpstr>Design and Implementation of GDB GPU worker - Primitives</vt:lpstr>
      <vt:lpstr>Design and Implementation of GDB GPU worker - Access methods</vt:lpstr>
      <vt:lpstr>Design and Implementation of GDB GPU worker - Access methods</vt:lpstr>
      <vt:lpstr>Design and Implementation of GDB GPU worker - Access methods</vt:lpstr>
      <vt:lpstr>Design and Implementation of GDB GPU worker - Access methods</vt:lpstr>
      <vt:lpstr>Design and Implementation of GDB GPU worker - Relational Operators</vt:lpstr>
      <vt:lpstr>Design and Implementation of GDB GPU worker - Relational Operators</vt:lpstr>
      <vt:lpstr>Design and Implementation of GDB GPU worker - Relational Operators</vt:lpstr>
      <vt:lpstr>Design and Implementation of GDB GPU worker - Relational Operators</vt:lpstr>
      <vt:lpstr>Design and Implementation of GDB GPU worker - Relational Operators</vt:lpstr>
      <vt:lpstr>Design and Implementation of GDB GPU worker - Relational Operators</vt:lpstr>
      <vt:lpstr>Cost estimation for the GPU</vt:lpstr>
      <vt:lpstr>GPU coprocessing</vt:lpstr>
      <vt:lpstr>GPU coprocessing</vt:lpstr>
      <vt:lpstr>GPU coprocessing</vt:lpstr>
      <vt:lpstr>Experiment</vt:lpstr>
      <vt:lpstr>Conclusion</vt:lpstr>
      <vt:lpstr>THX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Query Coprocessing on Graphics Processors</dc:title>
  <dc:creator>Thoh Testarossa</dc:creator>
  <cp:lastModifiedBy>Thoh Testarossa</cp:lastModifiedBy>
  <cp:revision>15</cp:revision>
  <dcterms:created xsi:type="dcterms:W3CDTF">2017-03-16T05:22:26Z</dcterms:created>
  <dcterms:modified xsi:type="dcterms:W3CDTF">2017-03-16T06:52:33Z</dcterms:modified>
</cp:coreProperties>
</file>