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31"/>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86" r:id="rId16"/>
    <p:sldId id="272" r:id="rId17"/>
    <p:sldId id="274" r:id="rId18"/>
    <p:sldId id="273" r:id="rId19"/>
    <p:sldId id="275" r:id="rId20"/>
    <p:sldId id="276" r:id="rId21"/>
    <p:sldId id="277" r:id="rId22"/>
    <p:sldId id="278" r:id="rId23"/>
    <p:sldId id="280" r:id="rId24"/>
    <p:sldId id="279"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4ACE-AE09-D041-96DE-2F8257D49EE9}" type="datetimeFigureOut">
              <a:rPr kumimoji="1" lang="zh-CN" altLang="en-US" smtClean="0"/>
              <a:t>2018/3/23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FA39F-DF44-4F4C-8FEE-E61D7A975F63}" type="slidenum">
              <a:rPr kumimoji="1" lang="zh-CN" altLang="en-US" smtClean="0"/>
              <a:t>‹#›</a:t>
            </a:fld>
            <a:endParaRPr kumimoji="1" lang="zh-CN" altLang="en-US"/>
          </a:p>
        </p:txBody>
      </p:sp>
    </p:spTree>
    <p:extLst>
      <p:ext uri="{BB962C8B-B14F-4D97-AF65-F5344CB8AC3E}">
        <p14:creationId xmlns:p14="http://schemas.microsoft.com/office/powerpoint/2010/main" val="293685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the first step, indexes are loaded and evaluated against the query range to identify the hit blocks, which are the blocks whose value range have an intersection with the query range. Then in the second step, the hit blocks are read from the storage system and loaded into the memory of reader processes. </a:t>
            </a:r>
            <a:r>
              <a:rPr lang="en-US" altLang="zh-CN" sz="1200" kern="1200" dirty="0" smtClean="0">
                <a:solidFill>
                  <a:schemeClr val="tx1"/>
                </a:solidFill>
                <a:effectLst/>
                <a:latin typeface="+mn-lt"/>
                <a:ea typeface="+mn-ea"/>
                <a:cs typeface="+mn-cs"/>
              </a:rPr>
              <a:t>The </a:t>
            </a:r>
            <a:r>
              <a:rPr lang="en-US" altLang="zh-CN" sz="1200" kern="1200" dirty="0" smtClean="0">
                <a:solidFill>
                  <a:schemeClr val="tx1"/>
                </a:solidFill>
                <a:effectLst/>
                <a:latin typeface="+mn-lt"/>
                <a:ea typeface="+mn-ea"/>
                <a:cs typeface="+mn-cs"/>
              </a:rPr>
              <a:t>data records in these hit blocks are also called, candidates. Finally, a check is performed on the list of candidates, and the data records outside query range are filtered. The positions and values of hits are then returned as the final query result. </a:t>
            </a:r>
            <a:endParaRPr lang="en-US" altLang="zh-CN" dirty="0" smtClean="0"/>
          </a:p>
        </p:txBody>
      </p:sp>
      <p:sp>
        <p:nvSpPr>
          <p:cNvPr id="4" name="幻灯片编号占位符 3"/>
          <p:cNvSpPr>
            <a:spLocks noGrp="1"/>
          </p:cNvSpPr>
          <p:nvPr>
            <p:ph type="sldNum" sz="quarter" idx="10"/>
          </p:nvPr>
        </p:nvSpPr>
        <p:spPr/>
        <p:txBody>
          <a:bodyPr/>
          <a:lstStyle/>
          <a:p>
            <a:fld id="{32CFA39F-DF44-4F4C-8FEE-E61D7A975F63}" type="slidenum">
              <a:rPr kumimoji="1" lang="zh-CN" altLang="en-US" smtClean="0"/>
              <a:t>7</a:t>
            </a:fld>
            <a:endParaRPr kumimoji="1" lang="zh-CN" altLang="en-US"/>
          </a:p>
        </p:txBody>
      </p:sp>
    </p:spTree>
    <p:extLst>
      <p:ext uri="{BB962C8B-B14F-4D97-AF65-F5344CB8AC3E}">
        <p14:creationId xmlns:p14="http://schemas.microsoft.com/office/powerpoint/2010/main" val="104993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3/23/18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3/23/18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Optimizing the </a:t>
            </a:r>
            <a:r>
              <a:rPr lang="en-US" altLang="zh-CN" dirty="0" smtClean="0"/>
              <a:t>Query </a:t>
            </a:r>
            <a:r>
              <a:rPr lang="en-US" altLang="zh-CN" dirty="0"/>
              <a:t>Performance of Block Index Through Data Analysis and I/O Modeling </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5274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Block Index:</a:t>
            </a:r>
            <a:br>
              <a:rPr kumimoji="1" lang="en-US" altLang="zh-CN" dirty="0" smtClean="0"/>
            </a:br>
            <a:r>
              <a:rPr lang="en-US" altLang="zh-CN" dirty="0"/>
              <a:t>Challenges and Proposed Solutions </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How to balance the I/O workload among reader processes to maximize I/O bandwidth utilization</a:t>
            </a:r>
            <a:r>
              <a:rPr lang="en-US" altLang="zh-CN" sz="2400" dirty="0" smtClean="0"/>
              <a:t>?</a:t>
            </a:r>
          </a:p>
          <a:p>
            <a:pPr lvl="1"/>
            <a:r>
              <a:rPr lang="en-US" altLang="zh-CN" sz="2200" dirty="0" smtClean="0"/>
              <a:t>Several scheduling algorithm trying to balance it better.</a:t>
            </a:r>
            <a:endParaRPr lang="en-US" altLang="zh-CN" sz="2200" dirty="0"/>
          </a:p>
        </p:txBody>
      </p:sp>
    </p:spTree>
    <p:extLst>
      <p:ext uri="{BB962C8B-B14F-4D97-AF65-F5344CB8AC3E}">
        <p14:creationId xmlns:p14="http://schemas.microsoft.com/office/powerpoint/2010/main" val="18064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Performance Modeling </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3574615" y="1162218"/>
            <a:ext cx="8122579" cy="4524419"/>
          </a:xfrm>
          <a:prstGeom prst="rect">
            <a:avLst/>
          </a:prstGeom>
        </p:spPr>
      </p:pic>
    </p:spTree>
    <p:extLst>
      <p:ext uri="{BB962C8B-B14F-4D97-AF65-F5344CB8AC3E}">
        <p14:creationId xmlns:p14="http://schemas.microsoft.com/office/powerpoint/2010/main" val="120507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Performance Modeling </a:t>
            </a:r>
            <a:endParaRPr kumimoji="1" lang="zh-CN" altLang="en-US" dirty="0"/>
          </a:p>
        </p:txBody>
      </p:sp>
      <p:pic>
        <p:nvPicPr>
          <p:cNvPr id="5" name="内容占位符 4"/>
          <p:cNvPicPr>
            <a:picLocks noGrp="1" noChangeAspect="1"/>
          </p:cNvPicPr>
          <p:nvPr>
            <p:ph idx="1"/>
          </p:nvPr>
        </p:nvPicPr>
        <p:blipFill>
          <a:blip r:embed="rId2"/>
          <a:stretch>
            <a:fillRect/>
          </a:stretch>
        </p:blipFill>
        <p:spPr>
          <a:xfrm>
            <a:off x="3975369" y="715674"/>
            <a:ext cx="5676900" cy="2590800"/>
          </a:xfrm>
          <a:prstGeom prst="rect">
            <a:avLst/>
          </a:prstGeom>
        </p:spPr>
      </p:pic>
      <p:pic>
        <p:nvPicPr>
          <p:cNvPr id="6" name="图片 5"/>
          <p:cNvPicPr>
            <a:picLocks noChangeAspect="1"/>
          </p:cNvPicPr>
          <p:nvPr/>
        </p:nvPicPr>
        <p:blipFill>
          <a:blip r:embed="rId3"/>
          <a:stretch>
            <a:fillRect/>
          </a:stretch>
        </p:blipFill>
        <p:spPr>
          <a:xfrm>
            <a:off x="5544540" y="3565566"/>
            <a:ext cx="5829300" cy="2743200"/>
          </a:xfrm>
          <a:prstGeom prst="rect">
            <a:avLst/>
          </a:prstGeom>
        </p:spPr>
      </p:pic>
    </p:spTree>
    <p:extLst>
      <p:ext uri="{BB962C8B-B14F-4D97-AF65-F5344CB8AC3E}">
        <p14:creationId xmlns:p14="http://schemas.microsoft.com/office/powerpoint/2010/main" val="178127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Performance Modeling </a:t>
            </a:r>
            <a:endParaRPr kumimoji="1" lang="zh-CN" altLang="en-US" dirty="0"/>
          </a:p>
        </p:txBody>
      </p:sp>
      <p:pic>
        <p:nvPicPr>
          <p:cNvPr id="7" name="内容占位符 6"/>
          <p:cNvPicPr>
            <a:picLocks noGrp="1" noChangeAspect="1"/>
          </p:cNvPicPr>
          <p:nvPr>
            <p:ph idx="1"/>
          </p:nvPr>
        </p:nvPicPr>
        <p:blipFill>
          <a:blip r:embed="rId2"/>
          <a:stretch>
            <a:fillRect/>
          </a:stretch>
        </p:blipFill>
        <p:spPr>
          <a:xfrm>
            <a:off x="4132344" y="190990"/>
            <a:ext cx="5902306" cy="6466875"/>
          </a:xfrm>
          <a:prstGeom prst="rect">
            <a:avLst/>
          </a:prstGeom>
        </p:spPr>
      </p:pic>
    </p:spTree>
    <p:extLst>
      <p:ext uri="{BB962C8B-B14F-4D97-AF65-F5344CB8AC3E}">
        <p14:creationId xmlns:p14="http://schemas.microsoft.com/office/powerpoint/2010/main" val="172643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Merge </a:t>
            </a:r>
            <a:r>
              <a:rPr lang="en-US" altLang="zh-CN" dirty="0" smtClean="0"/>
              <a:t>Read</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3443843" y="1378887"/>
            <a:ext cx="8305885" cy="4091081"/>
          </a:xfrm>
          <a:prstGeom prst="rect">
            <a:avLst/>
          </a:prstGeom>
        </p:spPr>
      </p:pic>
    </p:spTree>
    <p:extLst>
      <p:ext uri="{BB962C8B-B14F-4D97-AF65-F5344CB8AC3E}">
        <p14:creationId xmlns:p14="http://schemas.microsoft.com/office/powerpoint/2010/main" val="125780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Performance Modeling </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3485812" y="618882"/>
            <a:ext cx="8082112" cy="5611091"/>
          </a:xfrm>
          <a:prstGeom prst="rect">
            <a:avLst/>
          </a:prstGeom>
        </p:spPr>
      </p:pic>
    </p:spTree>
    <p:extLst>
      <p:ext uri="{BB962C8B-B14F-4D97-AF65-F5344CB8AC3E}">
        <p14:creationId xmlns:p14="http://schemas.microsoft.com/office/powerpoint/2010/main" val="78187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Merge </a:t>
            </a:r>
            <a:r>
              <a:rPr lang="en-US" altLang="zh-CN" dirty="0" smtClean="0"/>
              <a:t>Read</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To </a:t>
            </a:r>
            <a:r>
              <a:rPr lang="en-US" altLang="zh-CN" sz="2400" dirty="0" smtClean="0"/>
              <a:t>find </a:t>
            </a:r>
            <a:r>
              <a:rPr lang="en-US" altLang="zh-CN" sz="2400" dirty="0"/>
              <a:t>the optimal set of I/O requests, we prove that it is the same as </a:t>
            </a:r>
            <a:r>
              <a:rPr lang="en-US" altLang="zh-CN" sz="2400" dirty="0" smtClean="0"/>
              <a:t>finding </a:t>
            </a:r>
            <a:r>
              <a:rPr lang="en-US" altLang="zh-CN" sz="2400" dirty="0"/>
              <a:t>an optimal merge threshold, </a:t>
            </a:r>
            <a:r>
              <a:rPr lang="en-US" altLang="zh-CN" sz="2400" dirty="0" err="1"/>
              <a:t>δ</a:t>
            </a:r>
            <a:r>
              <a:rPr lang="en-US" altLang="zh-CN" sz="2400" dirty="0"/>
              <a:t> , when the I/O time of a request is modeled </a:t>
            </a:r>
            <a:r>
              <a:rPr lang="en-US" altLang="zh-CN" sz="2400" dirty="0" smtClean="0"/>
              <a:t>as T(n</a:t>
            </a:r>
            <a:r>
              <a:rPr lang="en-US" altLang="zh-CN" sz="2400" dirty="0"/>
              <a:t>) = α +n/β </a:t>
            </a:r>
            <a:r>
              <a:rPr lang="en-US" altLang="zh-CN" sz="2400" dirty="0" smtClean="0"/>
              <a:t>where n </a:t>
            </a:r>
            <a:r>
              <a:rPr lang="en-US" altLang="zh-CN" sz="2400" dirty="0"/>
              <a:t>is the size of I/O request, α is a constant I/O latency, and β is the I/O bandwidth. </a:t>
            </a:r>
          </a:p>
        </p:txBody>
      </p:sp>
    </p:spTree>
    <p:extLst>
      <p:ext uri="{BB962C8B-B14F-4D97-AF65-F5344CB8AC3E}">
        <p14:creationId xmlns:p14="http://schemas.microsoft.com/office/powerpoint/2010/main" val="13685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Merge </a:t>
            </a:r>
            <a:r>
              <a:rPr lang="en-US" altLang="zh-CN" dirty="0" smtClean="0"/>
              <a:t>Read</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3963244" y="1776585"/>
            <a:ext cx="7613035" cy="3295686"/>
          </a:xfrm>
          <a:prstGeom prst="rect">
            <a:avLst/>
          </a:prstGeom>
        </p:spPr>
      </p:pic>
    </p:spTree>
    <p:extLst>
      <p:ext uri="{BB962C8B-B14F-4D97-AF65-F5344CB8AC3E}">
        <p14:creationId xmlns:p14="http://schemas.microsoft.com/office/powerpoint/2010/main" val="946556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Merge </a:t>
            </a:r>
            <a:r>
              <a:rPr lang="en-US" altLang="zh-CN" dirty="0" smtClean="0"/>
              <a:t>Read</a:t>
            </a:r>
            <a:endParaRPr kumimoji="1" lang="zh-CN" altLang="en-US" dirty="0"/>
          </a:p>
        </p:txBody>
      </p:sp>
      <p:pic>
        <p:nvPicPr>
          <p:cNvPr id="5" name="图片 4"/>
          <p:cNvPicPr>
            <a:picLocks noChangeAspect="1"/>
          </p:cNvPicPr>
          <p:nvPr/>
        </p:nvPicPr>
        <p:blipFill>
          <a:blip r:embed="rId2"/>
          <a:stretch>
            <a:fillRect/>
          </a:stretch>
        </p:blipFill>
        <p:spPr>
          <a:xfrm>
            <a:off x="5867400" y="370692"/>
            <a:ext cx="5803900" cy="1841500"/>
          </a:xfrm>
          <a:prstGeom prst="rect">
            <a:avLst/>
          </a:prstGeom>
        </p:spPr>
      </p:pic>
      <p:pic>
        <p:nvPicPr>
          <p:cNvPr id="6" name="图片 5"/>
          <p:cNvPicPr>
            <a:picLocks noChangeAspect="1"/>
          </p:cNvPicPr>
          <p:nvPr/>
        </p:nvPicPr>
        <p:blipFill>
          <a:blip r:embed="rId3"/>
          <a:stretch>
            <a:fillRect/>
          </a:stretch>
        </p:blipFill>
        <p:spPr>
          <a:xfrm>
            <a:off x="5854700" y="1984993"/>
            <a:ext cx="5816600" cy="4241800"/>
          </a:xfrm>
          <a:prstGeom prst="rect">
            <a:avLst/>
          </a:prstGeom>
        </p:spPr>
      </p:pic>
    </p:spTree>
    <p:extLst>
      <p:ext uri="{BB962C8B-B14F-4D97-AF65-F5344CB8AC3E}">
        <p14:creationId xmlns:p14="http://schemas.microsoft.com/office/powerpoint/2010/main" val="1059917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Merge </a:t>
            </a:r>
            <a:r>
              <a:rPr lang="en-US" altLang="zh-CN" dirty="0" smtClean="0"/>
              <a:t>Read</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After this 2 corollaries, </a:t>
            </a:r>
            <a:r>
              <a:rPr lang="en-US" altLang="zh-CN" sz="2400" dirty="0" smtClean="0"/>
              <a:t>similarly</a:t>
            </a:r>
            <a:r>
              <a:rPr lang="en-US" altLang="zh-CN" sz="2400" dirty="0"/>
              <a:t>, </a:t>
            </a:r>
            <a:r>
              <a:rPr lang="en-US" altLang="zh-CN" sz="2400" dirty="0" smtClean="0"/>
              <a:t>they prove </a:t>
            </a:r>
            <a:r>
              <a:rPr lang="en-US" altLang="zh-CN" sz="2400" dirty="0"/>
              <a:t>any merged request that contains blocks with a distance larger than the merge threshold </a:t>
            </a:r>
            <a:r>
              <a:rPr lang="en-US" altLang="zh-CN" sz="2400" b="1" dirty="0" err="1">
                <a:solidFill>
                  <a:srgbClr val="FF0000"/>
                </a:solidFill>
              </a:rPr>
              <a:t>δ</a:t>
            </a:r>
            <a:r>
              <a:rPr lang="en-US" altLang="zh-CN" sz="2400" b="1" dirty="0">
                <a:solidFill>
                  <a:srgbClr val="FF0000"/>
                </a:solidFill>
              </a:rPr>
              <a:t> = α · β/B </a:t>
            </a:r>
            <a:r>
              <a:rPr lang="en-US" altLang="zh-CN" sz="2400" dirty="0"/>
              <a:t>should </a:t>
            </a:r>
            <a:r>
              <a:rPr lang="en-US" altLang="zh-CN" sz="2400"/>
              <a:t>be </a:t>
            </a:r>
            <a:r>
              <a:rPr lang="en-US" altLang="zh-CN" sz="2400" smtClean="0"/>
              <a:t>split</a:t>
            </a:r>
            <a:endParaRPr lang="en-US" altLang="zh-CN" sz="2400" dirty="0"/>
          </a:p>
        </p:txBody>
      </p:sp>
    </p:spTree>
    <p:extLst>
      <p:ext uri="{BB962C8B-B14F-4D97-AF65-F5344CB8AC3E}">
        <p14:creationId xmlns:p14="http://schemas.microsoft.com/office/powerpoint/2010/main" val="13876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Why better index ?</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What’s the indexing technique</a:t>
            </a:r>
            <a:endParaRPr kumimoji="1" lang="en-US" altLang="zh-CN" sz="2400" dirty="0" smtClean="0"/>
          </a:p>
          <a:p>
            <a:pPr lvl="1"/>
            <a:r>
              <a:rPr kumimoji="1" lang="en-US" altLang="zh-CN" sz="2200" dirty="0" smtClean="0"/>
              <a:t>A way to find the necessary data record(s)</a:t>
            </a:r>
            <a:r>
              <a:rPr kumimoji="1" lang="zh-CN" altLang="en-US" sz="2200" dirty="0" smtClean="0"/>
              <a:t> </a:t>
            </a:r>
            <a:r>
              <a:rPr kumimoji="1" lang="en-US" altLang="zh-CN" sz="2200" dirty="0" smtClean="0"/>
              <a:t>without</a:t>
            </a:r>
            <a:r>
              <a:rPr kumimoji="1" lang="zh-CN" altLang="en-US" sz="2200" dirty="0" smtClean="0"/>
              <a:t> </a:t>
            </a:r>
            <a:r>
              <a:rPr lang="en-US" altLang="zh-CN" sz="2200" dirty="0" smtClean="0"/>
              <a:t>shifting </a:t>
            </a:r>
            <a:r>
              <a:rPr lang="en-US" altLang="zh-CN" sz="2200" dirty="0"/>
              <a:t>through all of </a:t>
            </a:r>
            <a:r>
              <a:rPr lang="en-US" altLang="zh-CN" sz="2200" dirty="0" smtClean="0"/>
              <a:t>the</a:t>
            </a:r>
            <a:r>
              <a:rPr lang="zh-CN" altLang="en-US" sz="2200" dirty="0" smtClean="0"/>
              <a:t> </a:t>
            </a:r>
            <a:r>
              <a:rPr lang="en-US" altLang="zh-CN" sz="2200" dirty="0" smtClean="0"/>
              <a:t>huge dataset.</a:t>
            </a:r>
          </a:p>
          <a:p>
            <a:r>
              <a:rPr kumimoji="1" lang="en-US" altLang="zh-CN" sz="2400" dirty="0"/>
              <a:t>Some typical &amp; traditional methods to </a:t>
            </a:r>
            <a:r>
              <a:rPr kumimoji="1" lang="en-US" altLang="zh-CN" sz="2400" dirty="0" smtClean="0"/>
              <a:t>index</a:t>
            </a:r>
          </a:p>
          <a:p>
            <a:pPr lvl="1"/>
            <a:r>
              <a:rPr kumimoji="1" lang="en-US" altLang="zh-CN" sz="2200" dirty="0" smtClean="0"/>
              <a:t>B+-tree, bitmap, etc.</a:t>
            </a:r>
          </a:p>
          <a:p>
            <a:r>
              <a:rPr lang="en-US" altLang="zh-CN" sz="2400" dirty="0" smtClean="0"/>
              <a:t>Too big size!</a:t>
            </a:r>
          </a:p>
          <a:p>
            <a:pPr lvl="1"/>
            <a:r>
              <a:rPr lang="en-US" altLang="zh-CN" sz="2200" dirty="0" smtClean="0"/>
              <a:t>Sometimes the </a:t>
            </a:r>
            <a:r>
              <a:rPr lang="en-US" altLang="zh-CN" sz="2200" b="1" dirty="0" smtClean="0">
                <a:solidFill>
                  <a:srgbClr val="00B0F0"/>
                </a:solidFill>
              </a:rPr>
              <a:t>indexes</a:t>
            </a:r>
            <a:r>
              <a:rPr lang="en-US" altLang="zh-CN" sz="2200" dirty="0" smtClean="0"/>
              <a:t> themselves is </a:t>
            </a:r>
            <a:r>
              <a:rPr lang="en-US" altLang="zh-CN" sz="2200" b="1" dirty="0" smtClean="0">
                <a:solidFill>
                  <a:srgbClr val="FF0000"/>
                </a:solidFill>
              </a:rPr>
              <a:t>near to </a:t>
            </a:r>
            <a:r>
              <a:rPr lang="en-US" altLang="zh-CN" sz="2200" dirty="0" smtClean="0"/>
              <a:t>or </a:t>
            </a:r>
            <a:r>
              <a:rPr lang="en-US" altLang="zh-CN" sz="2200" b="1" dirty="0" smtClean="0">
                <a:solidFill>
                  <a:srgbClr val="FF0000"/>
                </a:solidFill>
              </a:rPr>
              <a:t>even </a:t>
            </a:r>
            <a:r>
              <a:rPr lang="en-US" altLang="zh-CN" sz="2200" b="1" dirty="0" smtClean="0">
                <a:solidFill>
                  <a:srgbClr val="FF0000"/>
                </a:solidFill>
              </a:rPr>
              <a:t>larger than </a:t>
            </a:r>
            <a:r>
              <a:rPr lang="en-US" altLang="zh-CN" sz="2200" dirty="0" smtClean="0"/>
              <a:t>the </a:t>
            </a:r>
            <a:r>
              <a:rPr lang="en-US" altLang="zh-CN" sz="2200" b="1" dirty="0" smtClean="0">
                <a:solidFill>
                  <a:srgbClr val="00B0F0"/>
                </a:solidFill>
              </a:rPr>
              <a:t>original dataset </a:t>
            </a:r>
            <a:r>
              <a:rPr lang="en-US" altLang="zh-CN" sz="2200" dirty="0" smtClean="0"/>
              <a:t>and then causes more storage space occupation and more I/O time on them.</a:t>
            </a:r>
          </a:p>
          <a:p>
            <a:pPr lvl="1"/>
            <a:r>
              <a:rPr lang="en-US" altLang="zh-CN" sz="2200" dirty="0" smtClean="0"/>
              <a:t>This problem still can be worse with the growth of the size of the dataset.</a:t>
            </a:r>
          </a:p>
        </p:txBody>
      </p:sp>
    </p:spTree>
    <p:extLst>
      <p:ext uri="{BB962C8B-B14F-4D97-AF65-F5344CB8AC3E}">
        <p14:creationId xmlns:p14="http://schemas.microsoft.com/office/powerpoint/2010/main" val="358473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Adaptive Dynamic Schedule </a:t>
            </a:r>
            <a:endParaRPr kumimoji="1" lang="zh-CN" altLang="en-US" dirty="0"/>
          </a:p>
        </p:txBody>
      </p:sp>
      <p:sp>
        <p:nvSpPr>
          <p:cNvPr id="3" name="内容占位符 2"/>
          <p:cNvSpPr>
            <a:spLocks noGrp="1"/>
          </p:cNvSpPr>
          <p:nvPr>
            <p:ph idx="1"/>
          </p:nvPr>
        </p:nvSpPr>
        <p:spPr/>
        <p:txBody>
          <a:bodyPr>
            <a:normAutofit/>
          </a:bodyPr>
          <a:lstStyle/>
          <a:p>
            <a:r>
              <a:rPr lang="en-US" altLang="zh-CN" sz="2400" b="1" dirty="0">
                <a:solidFill>
                  <a:srgbClr val="00B0F0"/>
                </a:solidFill>
              </a:rPr>
              <a:t>Static scheduler </a:t>
            </a:r>
            <a:r>
              <a:rPr lang="en-US" altLang="zh-CN" sz="2400" dirty="0"/>
              <a:t>evenly partitions tasks among processes, and sends the list of assigned tasks to each process in a single message before data retrieval step. </a:t>
            </a:r>
            <a:endParaRPr lang="en-US" altLang="zh-CN" sz="2400" dirty="0" smtClean="0"/>
          </a:p>
          <a:p>
            <a:r>
              <a:rPr lang="en-US" altLang="zh-CN" sz="2400" dirty="0" smtClean="0"/>
              <a:t>In </a:t>
            </a:r>
            <a:r>
              <a:rPr lang="en-US" altLang="zh-CN" sz="2400" dirty="0"/>
              <a:t>contrast, </a:t>
            </a:r>
            <a:r>
              <a:rPr lang="en-US" altLang="zh-CN" sz="2400" b="1" dirty="0">
                <a:solidFill>
                  <a:srgbClr val="00B0F0"/>
                </a:solidFill>
              </a:rPr>
              <a:t>dynamic scheduler </a:t>
            </a:r>
            <a:r>
              <a:rPr lang="en-US" altLang="zh-CN" sz="2400" dirty="0"/>
              <a:t>only schedules one task to a process at a time, and workers dynamically request the next task </a:t>
            </a:r>
            <a:r>
              <a:rPr lang="en-US" altLang="zh-CN" sz="2400" dirty="0" smtClean="0"/>
              <a:t>after </a:t>
            </a:r>
            <a:r>
              <a:rPr lang="en-US" altLang="zh-CN" sz="2400" dirty="0"/>
              <a:t>they complete the previously assigned tasks. </a:t>
            </a:r>
          </a:p>
        </p:txBody>
      </p:sp>
    </p:spTree>
    <p:extLst>
      <p:ext uri="{BB962C8B-B14F-4D97-AF65-F5344CB8AC3E}">
        <p14:creationId xmlns:p14="http://schemas.microsoft.com/office/powerpoint/2010/main" val="1922715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Adaptive Dynamic Schedule </a:t>
            </a:r>
            <a:endParaRPr kumimoji="1" lang="zh-CN" altLang="en-US" dirty="0"/>
          </a:p>
        </p:txBody>
      </p:sp>
      <p:sp>
        <p:nvSpPr>
          <p:cNvPr id="3" name="内容占位符 2"/>
          <p:cNvSpPr>
            <a:spLocks noGrp="1"/>
          </p:cNvSpPr>
          <p:nvPr>
            <p:ph idx="1"/>
          </p:nvPr>
        </p:nvSpPr>
        <p:spPr/>
        <p:txBody>
          <a:bodyPr>
            <a:normAutofit/>
          </a:bodyPr>
          <a:lstStyle/>
          <a:p>
            <a:r>
              <a:rPr lang="en-US" altLang="zh-CN" sz="2400" b="1" dirty="0">
                <a:solidFill>
                  <a:srgbClr val="00B0F0"/>
                </a:solidFill>
              </a:rPr>
              <a:t>A</a:t>
            </a:r>
            <a:r>
              <a:rPr lang="en-US" altLang="zh-CN" sz="2400" b="1" dirty="0" smtClean="0">
                <a:solidFill>
                  <a:srgbClr val="00B0F0"/>
                </a:solidFill>
              </a:rPr>
              <a:t>n </a:t>
            </a:r>
            <a:r>
              <a:rPr lang="en-US" altLang="zh-CN" sz="2400" b="1" dirty="0">
                <a:solidFill>
                  <a:srgbClr val="00B0F0"/>
                </a:solidFill>
              </a:rPr>
              <a:t>adaptive dynamic scheduler</a:t>
            </a:r>
            <a:r>
              <a:rPr lang="en-US" altLang="zh-CN" sz="2400" dirty="0"/>
              <a:t>, which combines the strengths of both static and dynamic schedulers. </a:t>
            </a:r>
            <a:endParaRPr lang="en-US" altLang="zh-CN" sz="2400" dirty="0" smtClean="0"/>
          </a:p>
          <a:p>
            <a:r>
              <a:rPr lang="en-US" altLang="zh-CN" sz="2400" dirty="0" smtClean="0"/>
              <a:t>They </a:t>
            </a:r>
            <a:r>
              <a:rPr lang="en-US" altLang="zh-CN" sz="2400" dirty="0"/>
              <a:t>proposed scheduling algorithm is controlled by two parameters </a:t>
            </a:r>
            <a:r>
              <a:rPr lang="en-US" altLang="zh-CN" sz="2400" dirty="0" err="1"/>
              <a:t>θ</a:t>
            </a:r>
            <a:r>
              <a:rPr lang="en-US" altLang="zh-CN" sz="2400" dirty="0"/>
              <a:t> and </a:t>
            </a:r>
            <a:r>
              <a:rPr lang="en-US" altLang="zh-CN" sz="2400" dirty="0" err="1"/>
              <a:t>λ</a:t>
            </a:r>
            <a:r>
              <a:rPr lang="en-US" altLang="zh-CN" sz="2400" dirty="0"/>
              <a:t>. Variable </a:t>
            </a:r>
            <a:r>
              <a:rPr lang="en-US" altLang="zh-CN" sz="2400" dirty="0" err="1"/>
              <a:t>θ</a:t>
            </a:r>
            <a:r>
              <a:rPr lang="en-US" altLang="zh-CN" sz="2400" dirty="0"/>
              <a:t> denotes</a:t>
            </a:r>
            <a:r>
              <a:rPr lang="en-US" altLang="zh-CN" sz="2400" b="1" dirty="0">
                <a:solidFill>
                  <a:srgbClr val="FF0000"/>
                </a:solidFill>
              </a:rPr>
              <a:t> the percentage of the selected blocks that are scheduled evenly and statically like the static scheduler</a:t>
            </a:r>
            <a:r>
              <a:rPr lang="en-US" altLang="zh-CN" sz="2400" dirty="0"/>
              <a:t>. </a:t>
            </a:r>
            <a:r>
              <a:rPr lang="en-US" altLang="zh-CN" sz="2400" dirty="0" smtClean="0"/>
              <a:t>The </a:t>
            </a:r>
            <a:r>
              <a:rPr lang="en-US" altLang="zh-CN" sz="2400" dirty="0"/>
              <a:t>rest of blocks are scheduled dynamically. </a:t>
            </a:r>
            <a:endParaRPr lang="en-US" altLang="zh-CN" sz="2400" dirty="0" smtClean="0"/>
          </a:p>
        </p:txBody>
      </p:sp>
    </p:spTree>
    <p:extLst>
      <p:ext uri="{BB962C8B-B14F-4D97-AF65-F5344CB8AC3E}">
        <p14:creationId xmlns:p14="http://schemas.microsoft.com/office/powerpoint/2010/main" val="1355021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a:t>Adaptive Dynamic Schedule </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A</a:t>
            </a:r>
            <a:r>
              <a:rPr lang="en-US" altLang="zh-CN" sz="2400" dirty="0" smtClean="0"/>
              <a:t>n </a:t>
            </a:r>
            <a:r>
              <a:rPr lang="en-US" altLang="zh-CN" sz="2400" dirty="0"/>
              <a:t>adaptive dynamic scheduler, which combines the strengths of both static and dynamic schedulers. </a:t>
            </a:r>
            <a:endParaRPr lang="en-US" altLang="zh-CN" sz="2400" dirty="0" smtClean="0"/>
          </a:p>
          <a:p>
            <a:r>
              <a:rPr lang="en-US" altLang="zh-CN" sz="2400" dirty="0"/>
              <a:t>Furthermore, instead of assigning a </a:t>
            </a:r>
            <a:r>
              <a:rPr lang="en-US" altLang="zh-CN" sz="2400" dirty="0" smtClean="0"/>
              <a:t>fixed </a:t>
            </a:r>
            <a:r>
              <a:rPr lang="en-US" altLang="zh-CN" sz="2400" dirty="0"/>
              <a:t>number of blocks (or chunk size) to one worker at a time, we use an exponential back-o strategy to decrease the scheduling chunk size over time. </a:t>
            </a:r>
          </a:p>
          <a:p>
            <a:r>
              <a:rPr lang="en-US" altLang="zh-CN" sz="2400" dirty="0" smtClean="0"/>
              <a:t>Specifically , </a:t>
            </a:r>
            <a:r>
              <a:rPr lang="en-US" altLang="zh-CN" sz="2400" dirty="0"/>
              <a:t>the chunk size is computed as </a:t>
            </a:r>
            <a:r>
              <a:rPr lang="en-US" altLang="zh-CN" sz="2400" dirty="0" smtClean="0"/>
              <a:t>              where </a:t>
            </a:r>
            <a:r>
              <a:rPr lang="en-US" altLang="zh-CN" sz="2400" b="1" dirty="0">
                <a:solidFill>
                  <a:srgbClr val="00B0F0"/>
                </a:solidFill>
              </a:rPr>
              <a:t>π denotes the number of remaining blocks needing candidate checks, and n is the number of workers. </a:t>
            </a:r>
          </a:p>
        </p:txBody>
      </p:sp>
      <p:pic>
        <p:nvPicPr>
          <p:cNvPr id="4" name="图片 3"/>
          <p:cNvPicPr>
            <a:picLocks noChangeAspect="1"/>
          </p:cNvPicPr>
          <p:nvPr/>
        </p:nvPicPr>
        <p:blipFill>
          <a:blip r:embed="rId2"/>
          <a:stretch>
            <a:fillRect/>
          </a:stretch>
        </p:blipFill>
        <p:spPr>
          <a:xfrm>
            <a:off x="9524012" y="3613794"/>
            <a:ext cx="1754990" cy="630479"/>
          </a:xfrm>
          <a:prstGeom prst="rect">
            <a:avLst/>
          </a:prstGeom>
        </p:spPr>
      </p:pic>
    </p:spTree>
    <p:extLst>
      <p:ext uri="{BB962C8B-B14F-4D97-AF65-F5344CB8AC3E}">
        <p14:creationId xmlns:p14="http://schemas.microsoft.com/office/powerpoint/2010/main" val="141539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smtClean="0"/>
              <a:t>Partial Sort</a:t>
            </a:r>
            <a:endParaRPr kumimoji="1" lang="zh-CN" altLang="en-US" dirty="0"/>
          </a:p>
        </p:txBody>
      </p:sp>
      <p:pic>
        <p:nvPicPr>
          <p:cNvPr id="7" name="内容占位符 6"/>
          <p:cNvPicPr>
            <a:picLocks noGrp="1" noChangeAspect="1"/>
          </p:cNvPicPr>
          <p:nvPr>
            <p:ph idx="1"/>
          </p:nvPr>
        </p:nvPicPr>
        <p:blipFill>
          <a:blip r:embed="rId2"/>
          <a:stretch>
            <a:fillRect/>
          </a:stretch>
        </p:blipFill>
        <p:spPr>
          <a:xfrm>
            <a:off x="3598127" y="1850947"/>
            <a:ext cx="8058499" cy="3146961"/>
          </a:xfrm>
          <a:prstGeom prst="rect">
            <a:avLst/>
          </a:prstGeom>
        </p:spPr>
      </p:pic>
    </p:spTree>
    <p:extLst>
      <p:ext uri="{BB962C8B-B14F-4D97-AF65-F5344CB8AC3E}">
        <p14:creationId xmlns:p14="http://schemas.microsoft.com/office/powerpoint/2010/main" val="1610931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smtClean="0"/>
              <a:t>Partial Sort</a:t>
            </a:r>
            <a:endParaRPr kumimoji="1" lang="zh-CN" altLang="en-US" dirty="0"/>
          </a:p>
        </p:txBody>
      </p:sp>
      <p:sp>
        <p:nvSpPr>
          <p:cNvPr id="8" name="内容占位符 7"/>
          <p:cNvSpPr>
            <a:spLocks noGrp="1"/>
          </p:cNvSpPr>
          <p:nvPr>
            <p:ph idx="1"/>
          </p:nvPr>
        </p:nvSpPr>
        <p:spPr/>
        <p:txBody>
          <a:bodyPr>
            <a:normAutofit/>
          </a:bodyPr>
          <a:lstStyle/>
          <a:p>
            <a:r>
              <a:rPr lang="en-US" altLang="zh-CN" sz="2400" dirty="0"/>
              <a:t>In the indexing procedure, besides building the block index for each block, we also evaluate the variance of a block. </a:t>
            </a:r>
            <a:endParaRPr lang="en-US" altLang="zh-CN" sz="2400" dirty="0" smtClean="0"/>
          </a:p>
          <a:p>
            <a:r>
              <a:rPr lang="en-US" altLang="zh-CN" sz="2400" dirty="0" smtClean="0"/>
              <a:t>If </a:t>
            </a:r>
            <a:r>
              <a:rPr lang="en-US" altLang="zh-CN" sz="2400" dirty="0"/>
              <a:t>the </a:t>
            </a:r>
            <a:r>
              <a:rPr lang="en-US" altLang="zh-CN" sz="2400" b="1" dirty="0">
                <a:solidFill>
                  <a:srgbClr val="FF0000"/>
                </a:solidFill>
              </a:rPr>
              <a:t>variance is higher than a given threshold</a:t>
            </a:r>
            <a:r>
              <a:rPr lang="en-US" altLang="zh-CN" sz="2400" dirty="0"/>
              <a:t>, we then </a:t>
            </a:r>
            <a:r>
              <a:rPr lang="en-US" altLang="zh-CN" sz="2400" b="1" dirty="0">
                <a:solidFill>
                  <a:srgbClr val="FF0000"/>
                </a:solidFill>
              </a:rPr>
              <a:t>build the inverted indexes for the block</a:t>
            </a:r>
            <a:r>
              <a:rPr lang="en-US" altLang="zh-CN" sz="2400" dirty="0"/>
              <a:t>, and </a:t>
            </a:r>
            <a:r>
              <a:rPr lang="en-US" altLang="zh-CN" sz="2400" b="1" dirty="0">
                <a:solidFill>
                  <a:srgbClr val="FF0000"/>
                </a:solidFill>
              </a:rPr>
              <a:t>add a </a:t>
            </a:r>
            <a:r>
              <a:rPr lang="en-US" altLang="zh-CN" sz="2400" b="1" dirty="0" smtClean="0">
                <a:solidFill>
                  <a:srgbClr val="FF0000"/>
                </a:solidFill>
              </a:rPr>
              <a:t>flag </a:t>
            </a:r>
            <a:r>
              <a:rPr lang="en-US" altLang="zh-CN" sz="2400" b="1" dirty="0">
                <a:solidFill>
                  <a:srgbClr val="FF0000"/>
                </a:solidFill>
              </a:rPr>
              <a:t>in the block index entry</a:t>
            </a:r>
            <a:r>
              <a:rPr lang="en-US" altLang="zh-CN" sz="2400" dirty="0"/>
              <a:t> to indicate the block is sorted. </a:t>
            </a:r>
          </a:p>
        </p:txBody>
      </p:sp>
    </p:spTree>
    <p:extLst>
      <p:ext uri="{BB962C8B-B14F-4D97-AF65-F5344CB8AC3E}">
        <p14:creationId xmlns:p14="http://schemas.microsoft.com/office/powerpoint/2010/main" val="1223124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Index optimization:</a:t>
            </a:r>
            <a:br>
              <a:rPr lang="en-US" altLang="zh-CN" dirty="0" smtClean="0"/>
            </a:br>
            <a:r>
              <a:rPr lang="en-US" altLang="zh-CN" dirty="0" smtClean="0"/>
              <a:t>Partial Sort</a:t>
            </a:r>
            <a:endParaRPr kumimoji="1" lang="zh-CN" altLang="en-US" dirty="0"/>
          </a:p>
        </p:txBody>
      </p:sp>
      <p:sp>
        <p:nvSpPr>
          <p:cNvPr id="8" name="内容占位符 7"/>
          <p:cNvSpPr>
            <a:spLocks noGrp="1"/>
          </p:cNvSpPr>
          <p:nvPr>
            <p:ph idx="1"/>
          </p:nvPr>
        </p:nvSpPr>
        <p:spPr/>
        <p:txBody>
          <a:bodyPr>
            <a:normAutofit/>
          </a:bodyPr>
          <a:lstStyle/>
          <a:p>
            <a:r>
              <a:rPr lang="en-US" altLang="zh-CN" sz="2400" dirty="0"/>
              <a:t>In the query procedure, </a:t>
            </a:r>
            <a:r>
              <a:rPr lang="en-US" altLang="zh-CN" sz="2400" dirty="0" smtClean="0"/>
              <a:t>first </a:t>
            </a:r>
            <a:r>
              <a:rPr lang="en-US" altLang="zh-CN" sz="2400" b="1" dirty="0">
                <a:solidFill>
                  <a:srgbClr val="FF0000"/>
                </a:solidFill>
              </a:rPr>
              <a:t>we evaluate the block index to identify the hit blocks</a:t>
            </a:r>
            <a:r>
              <a:rPr lang="en-US" altLang="zh-CN" sz="2400" dirty="0"/>
              <a:t>. </a:t>
            </a:r>
            <a:r>
              <a:rPr lang="en-US" altLang="zh-CN" sz="2400" dirty="0" smtClean="0"/>
              <a:t>then </a:t>
            </a:r>
            <a:r>
              <a:rPr lang="en-US" altLang="zh-CN" sz="2400" b="1" dirty="0">
                <a:solidFill>
                  <a:srgbClr val="FF0000"/>
                </a:solidFill>
              </a:rPr>
              <a:t>the </a:t>
            </a:r>
            <a:r>
              <a:rPr lang="en-US" altLang="zh-CN" sz="2400" b="1" dirty="0" smtClean="0">
                <a:solidFill>
                  <a:srgbClr val="FF0000"/>
                </a:solidFill>
              </a:rPr>
              <a:t>flag </a:t>
            </a:r>
            <a:r>
              <a:rPr lang="en-US" altLang="zh-CN" sz="2400" b="1" dirty="0">
                <a:solidFill>
                  <a:srgbClr val="FF0000"/>
                </a:solidFill>
              </a:rPr>
              <a:t>in the block index entry is checked to determine the block is sorted or not</a:t>
            </a:r>
            <a:r>
              <a:rPr lang="en-US" altLang="zh-CN" sz="2400" dirty="0"/>
              <a:t>. If </a:t>
            </a:r>
            <a:r>
              <a:rPr lang="en-US" altLang="zh-CN" sz="2400" b="1" dirty="0">
                <a:solidFill>
                  <a:srgbClr val="00B0F0"/>
                </a:solidFill>
              </a:rPr>
              <a:t>the block is not sorted</a:t>
            </a:r>
            <a:r>
              <a:rPr lang="en-US" altLang="zh-CN" sz="2400" dirty="0"/>
              <a:t>, we have to </a:t>
            </a:r>
            <a:r>
              <a:rPr lang="en-US" altLang="zh-CN" sz="2400" b="1" dirty="0">
                <a:solidFill>
                  <a:srgbClr val="FF0000"/>
                </a:solidFill>
              </a:rPr>
              <a:t>retrieve the whole block from the original dataset</a:t>
            </a:r>
            <a:r>
              <a:rPr lang="en-US" altLang="zh-CN" sz="2400" dirty="0"/>
              <a:t>. </a:t>
            </a:r>
            <a:r>
              <a:rPr lang="en-US" altLang="zh-CN" sz="2400" b="1" dirty="0">
                <a:solidFill>
                  <a:srgbClr val="00B0F0"/>
                </a:solidFill>
              </a:rPr>
              <a:t>Otherwise</a:t>
            </a:r>
            <a:r>
              <a:rPr lang="en-US" altLang="zh-CN" sz="2400" dirty="0"/>
              <a:t>, we can </a:t>
            </a:r>
            <a:r>
              <a:rPr lang="en-US" altLang="zh-CN" sz="2400" b="1" dirty="0">
                <a:solidFill>
                  <a:srgbClr val="FF0000"/>
                </a:solidFill>
              </a:rPr>
              <a:t>read the partial block from the sorted dataset to reduce the I/O amount</a:t>
            </a:r>
            <a:r>
              <a:rPr lang="en-US" altLang="zh-CN" sz="2400" dirty="0"/>
              <a:t>. </a:t>
            </a:r>
          </a:p>
          <a:p>
            <a:r>
              <a:rPr lang="en-US" altLang="zh-CN" sz="2400" dirty="0"/>
              <a:t>Both the inverted index and block index techniques only generate sequential I/O accesses </a:t>
            </a:r>
          </a:p>
        </p:txBody>
      </p:sp>
    </p:spTree>
    <p:extLst>
      <p:ext uri="{BB962C8B-B14F-4D97-AF65-F5344CB8AC3E}">
        <p14:creationId xmlns:p14="http://schemas.microsoft.com/office/powerpoint/2010/main" val="1265651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sp>
        <p:nvSpPr>
          <p:cNvPr id="5" name="内容占位符 4"/>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15097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2700" y="25400"/>
            <a:ext cx="12166600" cy="6807200"/>
          </a:xfrm>
          <a:prstGeom prst="rect">
            <a:avLst/>
          </a:prstGeom>
        </p:spPr>
      </p:pic>
    </p:spTree>
    <p:extLst>
      <p:ext uri="{BB962C8B-B14F-4D97-AF65-F5344CB8AC3E}">
        <p14:creationId xmlns:p14="http://schemas.microsoft.com/office/powerpoint/2010/main" val="2002362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5" name="图片 4"/>
          <p:cNvPicPr>
            <a:picLocks noChangeAspect="1"/>
          </p:cNvPicPr>
          <p:nvPr/>
        </p:nvPicPr>
        <p:blipFill>
          <a:blip r:embed="rId2"/>
          <a:stretch>
            <a:fillRect/>
          </a:stretch>
        </p:blipFill>
        <p:spPr>
          <a:xfrm>
            <a:off x="0" y="-54849"/>
            <a:ext cx="12192000" cy="6912850"/>
          </a:xfrm>
          <a:prstGeom prst="rect">
            <a:avLst/>
          </a:prstGeom>
        </p:spPr>
      </p:pic>
    </p:spTree>
    <p:extLst>
      <p:ext uri="{BB962C8B-B14F-4D97-AF65-F5344CB8AC3E}">
        <p14:creationId xmlns:p14="http://schemas.microsoft.com/office/powerpoint/2010/main" val="49361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THX</a:t>
            </a:r>
            <a:endParaRPr kumimoji="1" lang="zh-CN" altLang="en-US" dirty="0"/>
          </a:p>
        </p:txBody>
      </p:sp>
      <p:sp>
        <p:nvSpPr>
          <p:cNvPr id="5" name="内容占位符 4"/>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9558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better index ?</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3648266" y="1566105"/>
            <a:ext cx="8013302" cy="3716645"/>
          </a:xfrm>
          <a:prstGeom prst="rect">
            <a:avLst/>
          </a:prstGeom>
        </p:spPr>
      </p:pic>
    </p:spTree>
    <p:extLst>
      <p:ext uri="{BB962C8B-B14F-4D97-AF65-F5344CB8AC3E}">
        <p14:creationId xmlns:p14="http://schemas.microsoft.com/office/powerpoint/2010/main" val="196182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Relative works</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Block Index</a:t>
            </a:r>
            <a:r>
              <a:rPr kumimoji="1" lang="en-US" altLang="zh-CN" sz="2400" baseline="30000" dirty="0" smtClean="0"/>
              <a:t>*</a:t>
            </a:r>
            <a:r>
              <a:rPr kumimoji="1" lang="en-US" altLang="zh-CN" sz="2400" dirty="0" smtClean="0"/>
              <a:t> based on the block range index technique</a:t>
            </a:r>
            <a:r>
              <a:rPr kumimoji="1" lang="en-US" altLang="zh-CN" sz="2400" baseline="30000" dirty="0" smtClean="0"/>
              <a:t>**</a:t>
            </a:r>
            <a:endParaRPr kumimoji="1" lang="en-US" altLang="zh-CN" sz="2400" dirty="0"/>
          </a:p>
          <a:p>
            <a:pPr lvl="1"/>
            <a:r>
              <a:rPr kumimoji="1" lang="en-US" altLang="zh-CN" sz="2200" dirty="0" smtClean="0"/>
              <a:t>It’s motivated by the fact that </a:t>
            </a:r>
            <a:r>
              <a:rPr lang="en-US" altLang="zh-CN" sz="2200" dirty="0" smtClean="0"/>
              <a:t>scientific </a:t>
            </a:r>
            <a:r>
              <a:rPr lang="en-US" altLang="zh-CN" sz="2200" dirty="0"/>
              <a:t>datasets are commonly stored and managed by </a:t>
            </a:r>
            <a:r>
              <a:rPr lang="en-US" altLang="zh-CN" sz="2200" dirty="0" smtClean="0"/>
              <a:t>parallel </a:t>
            </a:r>
            <a:r>
              <a:rPr lang="en-US" altLang="zh-CN" sz="2200" dirty="0"/>
              <a:t>systems and IO </a:t>
            </a:r>
            <a:r>
              <a:rPr lang="en-US" altLang="zh-CN" sz="2200" dirty="0" smtClean="0"/>
              <a:t>libraries</a:t>
            </a:r>
            <a:r>
              <a:rPr lang="en-US" altLang="zh-CN" sz="2200" dirty="0"/>
              <a:t>, such as </a:t>
            </a:r>
            <a:r>
              <a:rPr lang="en-US" altLang="zh-CN" sz="2200" dirty="0" err="1"/>
              <a:t>Lustre</a:t>
            </a:r>
            <a:r>
              <a:rPr lang="en-US" altLang="zh-CN" sz="2200" dirty="0"/>
              <a:t>, </a:t>
            </a:r>
            <a:r>
              <a:rPr lang="en-US" altLang="zh-CN" sz="2200" dirty="0" smtClean="0"/>
              <a:t>HDF5, </a:t>
            </a:r>
            <a:r>
              <a:rPr lang="en-US" altLang="zh-CN" sz="2200" dirty="0" err="1" smtClean="0"/>
              <a:t>NetCDF</a:t>
            </a:r>
            <a:r>
              <a:rPr lang="en-US" altLang="zh-CN" sz="2200" dirty="0" smtClean="0"/>
              <a:t>, </a:t>
            </a:r>
            <a:r>
              <a:rPr lang="en-US" altLang="zh-CN" sz="2200" dirty="0"/>
              <a:t>and </a:t>
            </a:r>
            <a:r>
              <a:rPr lang="en-US" altLang="zh-CN" sz="2200" dirty="0" smtClean="0"/>
              <a:t>ADIOS, which </a:t>
            </a:r>
            <a:r>
              <a:rPr lang="en-US" altLang="zh-CN" sz="2200" dirty="0"/>
              <a:t>are </a:t>
            </a:r>
            <a:r>
              <a:rPr lang="en-US" altLang="zh-CN" sz="2200" b="1" dirty="0">
                <a:solidFill>
                  <a:srgbClr val="FF0000"/>
                </a:solidFill>
              </a:rPr>
              <a:t>optimized for large chunks sequential I/O instead of small random I/O</a:t>
            </a:r>
            <a:r>
              <a:rPr lang="en-US" altLang="zh-CN" sz="2200" dirty="0" smtClean="0"/>
              <a:t>.</a:t>
            </a:r>
          </a:p>
          <a:p>
            <a:r>
              <a:rPr lang="en-US" altLang="zh-CN" sz="2400" dirty="0" smtClean="0"/>
              <a:t>To </a:t>
            </a:r>
            <a:r>
              <a:rPr lang="en-US" altLang="zh-CN" sz="2400" b="1" dirty="0">
                <a:solidFill>
                  <a:srgbClr val="FF0000"/>
                </a:solidFill>
              </a:rPr>
              <a:t>build indexes at the data block level</a:t>
            </a:r>
            <a:r>
              <a:rPr lang="en-US" altLang="zh-CN" sz="2400" dirty="0"/>
              <a:t>, and </a:t>
            </a:r>
            <a:r>
              <a:rPr lang="en-US" altLang="zh-CN" sz="2400" b="1" dirty="0">
                <a:solidFill>
                  <a:srgbClr val="FF0000"/>
                </a:solidFill>
              </a:rPr>
              <a:t>read data from the storage system in </a:t>
            </a:r>
            <a:r>
              <a:rPr lang="en-US" altLang="zh-CN" sz="2400" b="1" dirty="0">
                <a:solidFill>
                  <a:srgbClr val="00B0F0"/>
                </a:solidFill>
              </a:rPr>
              <a:t>a unit of block</a:t>
            </a:r>
            <a:r>
              <a:rPr lang="en-US" altLang="zh-CN" sz="2400" dirty="0"/>
              <a:t>. </a:t>
            </a:r>
            <a:endParaRPr lang="en-US" altLang="zh-CN" sz="2400" dirty="0" smtClean="0"/>
          </a:p>
          <a:p>
            <a:pPr lvl="1"/>
            <a:r>
              <a:rPr lang="en-US" altLang="zh-CN" sz="2200" dirty="0" smtClean="0"/>
              <a:t>On </a:t>
            </a:r>
            <a:r>
              <a:rPr lang="en-US" altLang="zh-CN" sz="2200" dirty="0"/>
              <a:t>one hand, it can greatly reduce the size of indexes. On the other hand, the block sequential I/O access pa ern also improves I/O </a:t>
            </a:r>
            <a:r>
              <a:rPr lang="en-US" altLang="zh-CN" sz="2200" dirty="0" smtClean="0"/>
              <a:t>efficiency </a:t>
            </a:r>
            <a:r>
              <a:rPr lang="en-US" altLang="zh-CN" sz="2200" dirty="0"/>
              <a:t>and </a:t>
            </a:r>
            <a:r>
              <a:rPr lang="en-US" altLang="zh-CN" sz="2200" dirty="0" smtClean="0"/>
              <a:t>simplifies </a:t>
            </a:r>
            <a:r>
              <a:rPr lang="en-US" altLang="zh-CN" sz="2200" dirty="0"/>
              <a:t>I/O modeling</a:t>
            </a:r>
            <a:r>
              <a:rPr lang="en-US" altLang="zh-CN" sz="2200" dirty="0" smtClean="0"/>
              <a:t>.</a:t>
            </a:r>
            <a:endParaRPr lang="en-US" altLang="zh-CN" sz="2200" dirty="0"/>
          </a:p>
        </p:txBody>
      </p:sp>
      <p:sp>
        <p:nvSpPr>
          <p:cNvPr id="4" name="文本框 3"/>
          <p:cNvSpPr txBox="1"/>
          <p:nvPr/>
        </p:nvSpPr>
        <p:spPr>
          <a:xfrm>
            <a:off x="0" y="6068291"/>
            <a:ext cx="12192000" cy="830997"/>
          </a:xfrm>
          <a:prstGeom prst="rect">
            <a:avLst/>
          </a:prstGeom>
          <a:noFill/>
        </p:spPr>
        <p:txBody>
          <a:bodyPr wrap="square" rtlCol="0">
            <a:spAutoFit/>
          </a:bodyPr>
          <a:lstStyle/>
          <a:p>
            <a:r>
              <a:rPr kumimoji="1" lang="en-US" altLang="zh-CN" sz="1600" dirty="0" smtClean="0"/>
              <a:t>*: </a:t>
            </a:r>
            <a:r>
              <a:rPr lang="en-US" altLang="zh-CN" sz="1600" dirty="0"/>
              <a:t>Apply </a:t>
            </a:r>
            <a:r>
              <a:rPr lang="en-US" altLang="zh-CN" sz="1600" dirty="0" smtClean="0"/>
              <a:t>block </a:t>
            </a:r>
            <a:r>
              <a:rPr lang="en-US" altLang="zh-CN" sz="1600" dirty="0"/>
              <a:t>index technique to </a:t>
            </a:r>
            <a:r>
              <a:rPr lang="en-US" altLang="zh-CN" sz="1600" dirty="0" smtClean="0"/>
              <a:t>scientific </a:t>
            </a:r>
            <a:r>
              <a:rPr lang="en-US" altLang="zh-CN" sz="1600" dirty="0"/>
              <a:t>data analysis and i/o systems. In IEEE/ACM International Workshop on Distributed Big </a:t>
            </a:r>
            <a:r>
              <a:rPr lang="en-US" altLang="zh-CN" sz="1600" dirty="0" smtClean="0"/>
              <a:t>Data Management </a:t>
            </a:r>
            <a:r>
              <a:rPr lang="en-US" altLang="zh-CN" sz="1600" dirty="0"/>
              <a:t>(DBDM) at </a:t>
            </a:r>
            <a:r>
              <a:rPr lang="en-US" altLang="zh-CN" sz="1600" dirty="0" err="1"/>
              <a:t>CCGrid</a:t>
            </a:r>
            <a:r>
              <a:rPr lang="en-US" altLang="zh-CN" sz="1600" dirty="0"/>
              <a:t>, May 2017. </a:t>
            </a:r>
            <a:endParaRPr kumimoji="1" lang="en-US" altLang="zh-CN" sz="1600" dirty="0" smtClean="0"/>
          </a:p>
          <a:p>
            <a:r>
              <a:rPr kumimoji="1" lang="en-US" altLang="zh-CN" sz="1600" dirty="0" smtClean="0"/>
              <a:t>**: </a:t>
            </a:r>
            <a:r>
              <a:rPr lang="en-US" altLang="zh-CN" sz="1600" dirty="0"/>
              <a:t>A. Herrera. </a:t>
            </a:r>
            <a:r>
              <a:rPr lang="en-US" altLang="zh-CN" sz="1600" dirty="0" err="1"/>
              <a:t>Minmax</a:t>
            </a:r>
            <a:r>
              <a:rPr lang="en-US" altLang="zh-CN" sz="1600" dirty="0"/>
              <a:t> indexes. </a:t>
            </a:r>
            <a:r>
              <a:rPr lang="en-US" altLang="zh-CN" sz="1600" dirty="0" err="1"/>
              <a:t>pg</a:t>
            </a:r>
            <a:r>
              <a:rPr lang="en-US" altLang="zh-CN" sz="1600" dirty="0"/>
              <a:t> hackers</a:t>
            </a:r>
            <a:r>
              <a:rPr lang="en-US" altLang="zh-CN" sz="1600" dirty="0" smtClean="0"/>
              <a:t>.</a:t>
            </a:r>
            <a:endParaRPr lang="en-US" altLang="zh-CN" sz="1600" dirty="0"/>
          </a:p>
        </p:txBody>
      </p:sp>
    </p:spTree>
    <p:extLst>
      <p:ext uri="{BB962C8B-B14F-4D97-AF65-F5344CB8AC3E}">
        <p14:creationId xmlns:p14="http://schemas.microsoft.com/office/powerpoint/2010/main" val="96406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Relative works</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smtClean="0"/>
              <a:t>Some Problems: how to obtain the most suitable size of a block?</a:t>
            </a:r>
          </a:p>
          <a:p>
            <a:pPr lvl="1"/>
            <a:r>
              <a:rPr kumimoji="1" lang="en-US" altLang="zh-CN" sz="2200" dirty="0" smtClean="0"/>
              <a:t>A bigger block size means less I/O times and higher throughput but more redundant data will be accessed</a:t>
            </a:r>
          </a:p>
        </p:txBody>
      </p:sp>
    </p:spTree>
    <p:extLst>
      <p:ext uri="{BB962C8B-B14F-4D97-AF65-F5344CB8AC3E}">
        <p14:creationId xmlns:p14="http://schemas.microsoft.com/office/powerpoint/2010/main" val="166089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 aims of the paper</a:t>
            </a:r>
            <a:endParaRPr kumimoji="1" lang="zh-CN" altLang="en-US" dirty="0"/>
          </a:p>
        </p:txBody>
      </p:sp>
      <p:sp>
        <p:nvSpPr>
          <p:cNvPr id="3" name="内容占位符 2"/>
          <p:cNvSpPr>
            <a:spLocks noGrp="1"/>
          </p:cNvSpPr>
          <p:nvPr>
            <p:ph idx="1"/>
          </p:nvPr>
        </p:nvSpPr>
        <p:spPr/>
        <p:txBody>
          <a:bodyPr>
            <a:normAutofit/>
          </a:bodyPr>
          <a:lstStyle/>
          <a:p>
            <a:r>
              <a:rPr lang="en-US" altLang="zh-CN" sz="2400" dirty="0" smtClean="0"/>
              <a:t>To analyze </a:t>
            </a:r>
            <a:r>
              <a:rPr lang="en-US" altLang="zh-CN" sz="2400" dirty="0"/>
              <a:t>and optimize the query performance of block index by giving a tight upper bound analysis of the I/O requests from </a:t>
            </a:r>
            <a:r>
              <a:rPr lang="en-US" altLang="zh-CN" sz="2400" dirty="0" smtClean="0"/>
              <a:t>answering </a:t>
            </a:r>
            <a:r>
              <a:rPr lang="en-US" altLang="zh-CN" sz="2400" dirty="0"/>
              <a:t>a </a:t>
            </a:r>
            <a:r>
              <a:rPr lang="en-US" altLang="zh-CN" sz="2400" dirty="0" smtClean="0"/>
              <a:t>query</a:t>
            </a:r>
          </a:p>
          <a:p>
            <a:r>
              <a:rPr lang="en-US" altLang="zh-CN" sz="2400" dirty="0" smtClean="0"/>
              <a:t>Three </a:t>
            </a:r>
            <a:r>
              <a:rPr lang="en-US" altLang="zh-CN" sz="2400" dirty="0"/>
              <a:t>optimization techniques </a:t>
            </a:r>
            <a:endParaRPr lang="en-US" altLang="zh-CN" sz="2400" dirty="0" smtClean="0"/>
          </a:p>
          <a:p>
            <a:pPr lvl="1"/>
            <a:r>
              <a:rPr lang="en-US" altLang="zh-CN" sz="2200" b="1" dirty="0">
                <a:solidFill>
                  <a:srgbClr val="FF0000"/>
                </a:solidFill>
              </a:rPr>
              <a:t>merge read </a:t>
            </a:r>
          </a:p>
          <a:p>
            <a:pPr lvl="1"/>
            <a:r>
              <a:rPr lang="en-US" altLang="zh-CN" sz="2200" b="1" dirty="0">
                <a:solidFill>
                  <a:srgbClr val="FF0000"/>
                </a:solidFill>
              </a:rPr>
              <a:t>adaptive dynamic schedule</a:t>
            </a:r>
            <a:r>
              <a:rPr lang="en-US" altLang="zh-CN" sz="2200" dirty="0"/>
              <a:t> </a:t>
            </a:r>
          </a:p>
          <a:p>
            <a:pPr lvl="1"/>
            <a:r>
              <a:rPr lang="en-US" altLang="zh-CN" sz="2200" b="1" dirty="0">
                <a:solidFill>
                  <a:srgbClr val="FF0000"/>
                </a:solidFill>
              </a:rPr>
              <a:t>partial sort </a:t>
            </a:r>
          </a:p>
        </p:txBody>
      </p:sp>
    </p:spTree>
    <p:extLst>
      <p:ext uri="{BB962C8B-B14F-4D97-AF65-F5344CB8AC3E}">
        <p14:creationId xmlns:p14="http://schemas.microsoft.com/office/powerpoint/2010/main" val="80417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Block Index:</a:t>
            </a:r>
            <a:br>
              <a:rPr kumimoji="1" lang="en-US" altLang="zh-CN" dirty="0" smtClean="0"/>
            </a:br>
            <a:r>
              <a:rPr kumimoji="1" lang="en-US" altLang="zh-CN" dirty="0" smtClean="0"/>
              <a:t>Basic Design</a:t>
            </a:r>
            <a:endParaRPr kumimoji="1" lang="zh-CN" altLang="en-US" dirty="0"/>
          </a:p>
        </p:txBody>
      </p:sp>
      <p:sp>
        <p:nvSpPr>
          <p:cNvPr id="3" name="内容占位符 2"/>
          <p:cNvSpPr>
            <a:spLocks noGrp="1"/>
          </p:cNvSpPr>
          <p:nvPr>
            <p:ph idx="1"/>
          </p:nvPr>
        </p:nvSpPr>
        <p:spPr/>
        <p:txBody>
          <a:bodyPr>
            <a:normAutofit/>
          </a:bodyPr>
          <a:lstStyle/>
          <a:p>
            <a:r>
              <a:rPr lang="en-US" altLang="zh-CN" sz="2400" dirty="0" smtClean="0"/>
              <a:t>Basic Design: </a:t>
            </a:r>
            <a:r>
              <a:rPr lang="en-US" altLang="zh-CN" sz="2400" dirty="0"/>
              <a:t>It </a:t>
            </a:r>
            <a:r>
              <a:rPr lang="en-US" altLang="zh-CN" sz="2400" dirty="0" smtClean="0"/>
              <a:t>partitions </a:t>
            </a:r>
            <a:r>
              <a:rPr lang="en-US" altLang="zh-CN" sz="2400" dirty="0"/>
              <a:t>a dataset into a set of non-overlapped </a:t>
            </a:r>
            <a:r>
              <a:rPr lang="en-US" altLang="zh-CN" sz="2400" dirty="0" smtClean="0"/>
              <a:t>fixed-size </a:t>
            </a:r>
            <a:r>
              <a:rPr lang="en-US" altLang="zh-CN" sz="2400" dirty="0"/>
              <a:t>data chunks, called blocks. </a:t>
            </a:r>
            <a:r>
              <a:rPr lang="en-US" altLang="zh-CN" sz="2400" dirty="0" smtClean="0"/>
              <a:t>The </a:t>
            </a:r>
            <a:r>
              <a:rPr lang="en-US" altLang="zh-CN" sz="2400" dirty="0"/>
              <a:t>indexes are built by recording the </a:t>
            </a:r>
            <a:r>
              <a:rPr lang="en-US" altLang="zh-CN" sz="2400" b="1" dirty="0">
                <a:solidFill>
                  <a:srgbClr val="FF0000"/>
                </a:solidFill>
              </a:rPr>
              <a:t>maximum and minimum values from each block</a:t>
            </a:r>
            <a:r>
              <a:rPr lang="en-US" altLang="zh-CN" sz="2400" dirty="0" smtClean="0"/>
              <a:t>. (</a:t>
            </a:r>
            <a:r>
              <a:rPr lang="en-US" altLang="zh-CN" sz="2400" dirty="0"/>
              <a:t>block range </a:t>
            </a:r>
            <a:r>
              <a:rPr lang="en-US" altLang="zh-CN" sz="2400" dirty="0" smtClean="0"/>
              <a:t>index)</a:t>
            </a:r>
          </a:p>
          <a:p>
            <a:r>
              <a:rPr lang="en-US" altLang="zh-CN" sz="2400" dirty="0"/>
              <a:t>Given block indexes, the query procedure consists of three steps: </a:t>
            </a:r>
            <a:endParaRPr lang="en-US" altLang="zh-CN" sz="2400" dirty="0" smtClean="0"/>
          </a:p>
          <a:p>
            <a:pPr lvl="1"/>
            <a:r>
              <a:rPr lang="en-US" altLang="zh-CN" sz="2200" dirty="0" smtClean="0"/>
              <a:t>(</a:t>
            </a:r>
            <a:r>
              <a:rPr lang="en-US" altLang="zh-CN" sz="2200" dirty="0"/>
              <a:t>1) </a:t>
            </a:r>
            <a:r>
              <a:rPr lang="en-US" altLang="zh-CN" sz="2200" dirty="0" smtClean="0"/>
              <a:t>Index evaluation</a:t>
            </a:r>
            <a:endParaRPr lang="en-US" altLang="zh-CN" sz="2200" dirty="0"/>
          </a:p>
          <a:p>
            <a:pPr lvl="1"/>
            <a:r>
              <a:rPr lang="en-US" altLang="zh-CN" sz="2200" dirty="0" smtClean="0"/>
              <a:t>(2</a:t>
            </a:r>
            <a:r>
              <a:rPr lang="en-US" altLang="zh-CN" sz="2200" dirty="0"/>
              <a:t>) </a:t>
            </a:r>
            <a:r>
              <a:rPr lang="en-US" altLang="zh-CN" sz="2200" dirty="0" smtClean="0"/>
              <a:t>Block retrieval</a:t>
            </a:r>
          </a:p>
          <a:p>
            <a:pPr lvl="1"/>
            <a:r>
              <a:rPr lang="en-US" altLang="zh-CN" sz="2200" dirty="0" smtClean="0"/>
              <a:t>(</a:t>
            </a:r>
            <a:r>
              <a:rPr lang="en-US" altLang="zh-CN" sz="2200" dirty="0"/>
              <a:t>3) </a:t>
            </a:r>
            <a:r>
              <a:rPr lang="en-US" altLang="zh-CN" sz="2200" dirty="0" smtClean="0"/>
              <a:t>Candidate </a:t>
            </a:r>
            <a:r>
              <a:rPr lang="en-US" altLang="zh-CN" sz="2200" dirty="0"/>
              <a:t>check. </a:t>
            </a:r>
          </a:p>
        </p:txBody>
      </p:sp>
    </p:spTree>
    <p:extLst>
      <p:ext uri="{BB962C8B-B14F-4D97-AF65-F5344CB8AC3E}">
        <p14:creationId xmlns:p14="http://schemas.microsoft.com/office/powerpoint/2010/main" val="186579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Block Index:</a:t>
            </a:r>
            <a:br>
              <a:rPr kumimoji="1" lang="en-US" altLang="zh-CN" dirty="0" smtClean="0"/>
            </a:br>
            <a:r>
              <a:rPr lang="en-US" altLang="zh-CN" dirty="0"/>
              <a:t>Challenges and Proposed Solutions </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How to decide the proper block size to achieve </a:t>
            </a:r>
            <a:r>
              <a:rPr lang="en-US" altLang="zh-CN" sz="2400" dirty="0" smtClean="0"/>
              <a:t>better </a:t>
            </a:r>
            <a:r>
              <a:rPr lang="en-US" altLang="zh-CN" sz="2400" dirty="0"/>
              <a:t>I/O </a:t>
            </a:r>
            <a:r>
              <a:rPr lang="en-US" altLang="zh-CN" sz="2400" dirty="0" smtClean="0"/>
              <a:t>throughput efficiency? </a:t>
            </a:r>
          </a:p>
          <a:p>
            <a:r>
              <a:rPr lang="en-US" altLang="zh-CN" sz="2400" dirty="0" smtClean="0"/>
              <a:t>Two ways: </a:t>
            </a:r>
          </a:p>
          <a:p>
            <a:pPr lvl="1"/>
            <a:r>
              <a:rPr lang="en-US" altLang="zh-CN" sz="2200" dirty="0"/>
              <a:t>a theoretical analysis of the block index by </a:t>
            </a:r>
            <a:r>
              <a:rPr lang="en-US" altLang="zh-CN" sz="2200" b="1" dirty="0">
                <a:solidFill>
                  <a:srgbClr val="FF0000"/>
                </a:solidFill>
              </a:rPr>
              <a:t>providing a tight upper bound on the size of accessed data and the number I/O requests for answering a query</a:t>
            </a:r>
            <a:r>
              <a:rPr lang="en-US" altLang="zh-CN" sz="2200" dirty="0"/>
              <a:t> </a:t>
            </a:r>
            <a:r>
              <a:rPr lang="en-US" altLang="zh-CN" sz="2200" b="1" dirty="0">
                <a:solidFill>
                  <a:srgbClr val="00B0F0"/>
                </a:solidFill>
              </a:rPr>
              <a:t>with a given query selectivity.</a:t>
            </a:r>
            <a:r>
              <a:rPr lang="en-US" altLang="zh-CN" sz="2200" dirty="0"/>
              <a:t> </a:t>
            </a:r>
          </a:p>
          <a:p>
            <a:pPr lvl="1"/>
            <a:r>
              <a:rPr lang="en-US" altLang="zh-CN" sz="2200" dirty="0"/>
              <a:t>a technique to improve I/O throughput </a:t>
            </a:r>
            <a:r>
              <a:rPr lang="en-US" altLang="zh-CN" sz="2200" dirty="0" smtClean="0"/>
              <a:t>efficiency </a:t>
            </a:r>
            <a:r>
              <a:rPr lang="en-US" altLang="zh-CN" sz="2200" dirty="0"/>
              <a:t>by </a:t>
            </a:r>
            <a:r>
              <a:rPr lang="en-US" altLang="zh-CN" sz="2200" b="1" dirty="0">
                <a:solidFill>
                  <a:srgbClr val="FF0000"/>
                </a:solidFill>
              </a:rPr>
              <a:t>merging the read requests at query time</a:t>
            </a:r>
            <a:r>
              <a:rPr lang="en-US" altLang="zh-CN" sz="2200" dirty="0"/>
              <a:t>. </a:t>
            </a:r>
            <a:endParaRPr lang="en-US" altLang="zh-CN" sz="2200" dirty="0" smtClean="0"/>
          </a:p>
        </p:txBody>
      </p:sp>
    </p:spTree>
    <p:extLst>
      <p:ext uri="{BB962C8B-B14F-4D97-AF65-F5344CB8AC3E}">
        <p14:creationId xmlns:p14="http://schemas.microsoft.com/office/powerpoint/2010/main" val="131369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Block Index:</a:t>
            </a:r>
            <a:br>
              <a:rPr kumimoji="1" lang="en-US" altLang="zh-CN" dirty="0" smtClean="0"/>
            </a:br>
            <a:r>
              <a:rPr lang="en-US" altLang="zh-CN" dirty="0"/>
              <a:t>Challenges and Proposed Solutions </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How to </a:t>
            </a:r>
            <a:r>
              <a:rPr lang="en-US" altLang="zh-CN" sz="2400" b="1" dirty="0">
                <a:solidFill>
                  <a:srgbClr val="FF0000"/>
                </a:solidFill>
              </a:rPr>
              <a:t>prevent redundant data </a:t>
            </a:r>
            <a:r>
              <a:rPr lang="en-US" altLang="zh-CN" sz="2400" dirty="0"/>
              <a:t>from a block to reduce the total data read size (i.e., the number of candidate records)? </a:t>
            </a:r>
            <a:endParaRPr lang="en-US" altLang="zh-CN" sz="2400" dirty="0" smtClean="0"/>
          </a:p>
          <a:p>
            <a:pPr lvl="1"/>
            <a:r>
              <a:rPr lang="en-US" altLang="zh-CN" sz="2200" dirty="0"/>
              <a:t>using a more costly index technique, such as </a:t>
            </a:r>
            <a:r>
              <a:rPr lang="en-US" altLang="zh-CN" sz="2200" b="1" dirty="0">
                <a:solidFill>
                  <a:srgbClr val="FF0000"/>
                </a:solidFill>
              </a:rPr>
              <a:t>inverted index, as the secondary index </a:t>
            </a:r>
            <a:r>
              <a:rPr lang="en-US" altLang="zh-CN" sz="2200" dirty="0"/>
              <a:t>on a block to compensate the limitation of block index. </a:t>
            </a:r>
          </a:p>
        </p:txBody>
      </p:sp>
    </p:spTree>
    <p:extLst>
      <p:ext uri="{BB962C8B-B14F-4D97-AF65-F5344CB8AC3E}">
        <p14:creationId xmlns:p14="http://schemas.microsoft.com/office/powerpoint/2010/main" val="912407909"/>
      </p:ext>
    </p:extLst>
  </p:cSld>
  <p:clrMapOvr>
    <a:masterClrMapping/>
  </p:clrMapOvr>
</p:sld>
</file>

<file path=ppt/theme/theme1.xml><?xml version="1.0" encoding="utf-8"?>
<a:theme xmlns:a="http://schemas.openxmlformats.org/drawingml/2006/main" name="图文框">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框架</Template>
  <TotalTime>403</TotalTime>
  <Words>1165</Words>
  <Application>Microsoft Macintosh PowerPoint</Application>
  <PresentationFormat>宽屏</PresentationFormat>
  <Paragraphs>75</Paragraphs>
  <Slides>29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Corbel</vt:lpstr>
      <vt:lpstr>DengXian</vt:lpstr>
      <vt:lpstr>Wingdings 2</vt:lpstr>
      <vt:lpstr>幼圆</vt:lpstr>
      <vt:lpstr>图文框</vt:lpstr>
      <vt:lpstr>Optimizing the Query Performance of Block Index Through Data Analysis and I/O Modeling </vt:lpstr>
      <vt:lpstr>Why better index ?</vt:lpstr>
      <vt:lpstr>Why better index ?</vt:lpstr>
      <vt:lpstr>Relative works</vt:lpstr>
      <vt:lpstr>Relative works</vt:lpstr>
      <vt:lpstr>The aims of the paper</vt:lpstr>
      <vt:lpstr>Block Index: Basic Design</vt:lpstr>
      <vt:lpstr>Block Index: Challenges and Proposed Solutions </vt:lpstr>
      <vt:lpstr>Block Index: Challenges and Proposed Solutions </vt:lpstr>
      <vt:lpstr>Block Index: Challenges and Proposed Solutions </vt:lpstr>
      <vt:lpstr>Block Index Performance Modeling </vt:lpstr>
      <vt:lpstr>Block Index Performance Modeling </vt:lpstr>
      <vt:lpstr>Block Index Performance Modeling </vt:lpstr>
      <vt:lpstr>Block Index optimization: Merge Read</vt:lpstr>
      <vt:lpstr>Block Index Performance Modeling </vt:lpstr>
      <vt:lpstr>Block Index optimization: Merge Read</vt:lpstr>
      <vt:lpstr>Block Index optimization: Merge Read</vt:lpstr>
      <vt:lpstr>Block Index optimization: Merge Read</vt:lpstr>
      <vt:lpstr>Block Index optimization: Merge Read</vt:lpstr>
      <vt:lpstr>Block Index optimization: Adaptive Dynamic Schedule </vt:lpstr>
      <vt:lpstr>Block Index optimization: Adaptive Dynamic Schedule </vt:lpstr>
      <vt:lpstr>Block Index optimization: Adaptive Dynamic Schedule </vt:lpstr>
      <vt:lpstr>Block Index optimization: Partial Sort</vt:lpstr>
      <vt:lpstr>Block Index optimization: Partial Sort</vt:lpstr>
      <vt:lpstr>Block Index optimization: Partial Sort</vt:lpstr>
      <vt:lpstr>Evaluation</vt:lpstr>
      <vt:lpstr>PowerPoint 演示文稿</vt:lpstr>
      <vt:lpstr>PowerPoint 演示文稿</vt:lpstr>
      <vt:lpstr>THX</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the Query Performance of Block Index Through Data Analysis and I/O Modeling </dc:title>
  <dc:creator>Thoh Testarossa</dc:creator>
  <cp:lastModifiedBy>Thoh Testarossa</cp:lastModifiedBy>
  <cp:revision>27</cp:revision>
  <dcterms:created xsi:type="dcterms:W3CDTF">2018-03-22T08:56:12Z</dcterms:created>
  <dcterms:modified xsi:type="dcterms:W3CDTF">2018-03-23T04:40:49Z</dcterms:modified>
</cp:coreProperties>
</file>