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0" r:id="rId9"/>
    <p:sldId id="264" r:id="rId10"/>
    <p:sldId id="281" r:id="rId11"/>
    <p:sldId id="282" r:id="rId12"/>
    <p:sldId id="283" r:id="rId13"/>
    <p:sldId id="263" r:id="rId14"/>
    <p:sldId id="267" r:id="rId15"/>
    <p:sldId id="268" r:id="rId16"/>
    <p:sldId id="269" r:id="rId17"/>
    <p:sldId id="270" r:id="rId18"/>
    <p:sldId id="271" r:id="rId19"/>
    <p:sldId id="266" r:id="rId20"/>
    <p:sldId id="274" r:id="rId21"/>
    <p:sldId id="275" r:id="rId22"/>
    <p:sldId id="276" r:id="rId23"/>
    <p:sldId id="277" r:id="rId24"/>
    <p:sldId id="279" r:id="rId25"/>
    <p:sldId id="278" r:id="rId26"/>
    <p:sldId id="280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hao liang" initials="wl" lastIdx="3" clrIdx="0">
    <p:extLst>
      <p:ext uri="{19B8F6BF-5375-455C-9EA6-DF929625EA0E}">
        <p15:presenceInfo xmlns="" xmlns:p15="http://schemas.microsoft.com/office/powerpoint/2012/main" userId="9ca690a3f88d19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F33CC"/>
    <a:srgbClr val="CC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4599" autoAdjust="0"/>
  </p:normalViewPr>
  <p:slideViewPr>
    <p:cSldViewPr>
      <p:cViewPr varScale="1">
        <p:scale>
          <a:sx n="70" d="100"/>
          <a:sy n="70" d="100"/>
        </p:scale>
        <p:origin x="-690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2017/10/15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586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990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pPr rtl="0"/>
              <a:t>2017/10/15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pPr/>
              <a:t>2017/10/15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7908" y="4077072"/>
            <a:ext cx="92170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dirty="0" smtClean="0">
                <a:latin typeface="汉仪中黑简" panose="02010609000101010101" pitchFamily="49" charset="-122"/>
                <a:ea typeface="创艺简黑体" pitchFamily="2" charset="-122"/>
              </a:rPr>
              <a:t>动词的敬（</a:t>
            </a:r>
            <a:r>
              <a:rPr lang="ja-JP" altLang="en-US" sz="3600" dirty="0" smtClean="0">
                <a:latin typeface="汉仪中黑简" panose="02010609000101010101" pitchFamily="49" charset="-122"/>
                <a:ea typeface="汉仪中黑简" panose="02010609000101010101" pitchFamily="49" charset="-122"/>
              </a:rPr>
              <a:t>ま</a:t>
            </a:r>
            <a:r>
              <a:rPr lang="zh-CN" altLang="en-US" sz="3600" dirty="0" smtClean="0">
                <a:latin typeface="汉仪中黑简" panose="02010609000101010101" pitchFamily="49" charset="-122"/>
                <a:ea typeface="创艺简黑体" pitchFamily="2" charset="-122"/>
              </a:rPr>
              <a:t>）体（</a:t>
            </a:r>
            <a:r>
              <a:rPr lang="ja-JP" altLang="en-US" sz="3600" dirty="0" smtClean="0">
                <a:latin typeface="汉仪中黑简" panose="02010609000101010101" pitchFamily="49" charset="-122"/>
                <a:ea typeface="汉仪中黑简" panose="02010609000101010101" pitchFamily="49" charset="-122"/>
              </a:rPr>
              <a:t>す</a:t>
            </a:r>
            <a:r>
              <a:rPr lang="zh-CN" altLang="en-US" sz="3600" dirty="0" smtClean="0">
                <a:latin typeface="汉仪中黑简" panose="02010609000101010101" pitchFamily="49" charset="-122"/>
                <a:ea typeface="创艺简黑体" pitchFamily="2" charset="-122"/>
              </a:rPr>
              <a:t>）形与原形</a:t>
            </a:r>
            <a:endParaRPr lang="zh-CN" altLang="en-US" sz="3600" dirty="0">
              <a:latin typeface="汉仪中黑简" panose="02010609000101010101" pitchFamily="49" charset="-122"/>
              <a:ea typeface="创艺简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2524" y="4941168"/>
            <a:ext cx="482453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创艺简黑体" pitchFamily="2" charset="-122"/>
              </a:rPr>
              <a:t>另一个不会日语的傻嗨的日语讲堂</a:t>
            </a:r>
            <a:endParaRPr lang="zh-CN" altLang="en-US" dirty="0">
              <a:ea typeface="创艺简黑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8668" y="4372537"/>
            <a:ext cx="249299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200" dirty="0" smtClean="0"/>
              <a:t>（</a:t>
            </a:r>
            <a:r>
              <a:rPr lang="ja-JP" altLang="en-US" sz="1200" dirty="0" smtClean="0"/>
              <a:t>る</a:t>
            </a:r>
            <a:r>
              <a:rPr lang="zh-CN" altLang="en-US" sz="1200" dirty="0" smtClean="0"/>
              <a:t>形，</a:t>
            </a:r>
            <a:r>
              <a:rPr lang="ja-JP" altLang="en-US" sz="1200" dirty="0" smtClean="0"/>
              <a:t>辞書</a:t>
            </a:r>
            <a:r>
              <a:rPr lang="zh-CN" altLang="en-US" sz="1200" dirty="0" smtClean="0"/>
              <a:t>形，随你们怎么叫）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五段变形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9916" y="2060848"/>
            <a:ext cx="60324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あ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い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う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え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お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29916" y="3212976"/>
            <a:ext cx="88024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買わない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買います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買う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買え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る</a:t>
            </a:r>
            <a:r>
              <a:rPr lang="en-US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——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買おう。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。。</a:t>
            </a:r>
            <a:endParaRPr lang="en-US" altLang="zh-CN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29916" y="4365104"/>
            <a:ext cx="6532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未然形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 smtClean="0">
                <a:ea typeface="创艺简黑体" pitchFamily="2" charset="-122"/>
              </a:rPr>
              <a:t>敬体形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 smtClean="0">
                <a:ea typeface="创艺简黑体" pitchFamily="2" charset="-122"/>
              </a:rPr>
              <a:t>原形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 smtClean="0">
                <a:ea typeface="创艺简黑体" pitchFamily="2" charset="-122"/>
              </a:rPr>
              <a:t>可能形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 smtClean="0">
                <a:ea typeface="创艺简黑体" pitchFamily="2" charset="-122"/>
              </a:rPr>
              <a:t>意志形</a:t>
            </a:r>
            <a:endParaRPr lang="en-US" altLang="zh-CN" sz="2400" dirty="0" smtClean="0">
              <a:ea typeface="创艺简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9915" y="5517232"/>
            <a:ext cx="62247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没买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>
                <a:ea typeface="创艺简黑体" pitchFamily="2" charset="-122"/>
              </a:rPr>
              <a:t>买</a:t>
            </a:r>
            <a:r>
              <a:rPr lang="zh-CN" altLang="en-US" sz="2400" dirty="0" smtClean="0">
                <a:ea typeface="创艺简黑体" pitchFamily="2" charset="-122"/>
              </a:rPr>
              <a:t>（尊敬）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>
                <a:ea typeface="创艺简黑体" pitchFamily="2" charset="-122"/>
              </a:rPr>
              <a:t>买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 smtClean="0">
                <a:ea typeface="创艺简黑体" pitchFamily="2" charset="-122"/>
              </a:rPr>
              <a:t>买得起</a:t>
            </a:r>
            <a:r>
              <a:rPr lang="en-US" altLang="zh-CN" sz="2400" dirty="0" smtClean="0">
                <a:ea typeface="创艺简黑体" pitchFamily="2" charset="-122"/>
              </a:rPr>
              <a:t>——</a:t>
            </a:r>
            <a:r>
              <a:rPr lang="zh-CN" altLang="en-US" sz="2400" dirty="0" smtClean="0">
                <a:ea typeface="创艺简黑体" pitchFamily="2" charset="-122"/>
              </a:rPr>
              <a:t>要买</a:t>
            </a:r>
            <a:endParaRPr lang="zh-CN" altLang="en-US" sz="2400" dirty="0">
              <a:ea typeface="创艺简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47609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46140" y="3337695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五段变形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954" y="3335044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一类动词</a:t>
            </a:r>
            <a:endParaRPr lang="en-US" altLang="zh-CN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5577" y="2060848"/>
            <a:ext cx="800219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あ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い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う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え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お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段</a:t>
            </a:r>
            <a:endParaRPr lang="en-US" altLang="zh-CN" sz="2400" dirty="0">
              <a:ea typeface="创艺简黑体" pitchFamily="2" charset="-122"/>
            </a:endParaRPr>
          </a:p>
        </p:txBody>
      </p:sp>
      <p:cxnSp>
        <p:nvCxnSpPr>
          <p:cNvPr id="13" name="直接箭头连接符 12"/>
          <p:cNvCxnSpPr>
            <a:stCxn id="5" idx="3"/>
            <a:endCxn id="4" idx="1"/>
          </p:cNvCxnSpPr>
          <p:nvPr/>
        </p:nvCxnSpPr>
        <p:spPr>
          <a:xfrm>
            <a:off x="2684095" y="3602810"/>
            <a:ext cx="962045" cy="265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544289" y="2193684"/>
            <a:ext cx="1241288" cy="99982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534296" y="2908919"/>
            <a:ext cx="1251281" cy="50422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1"/>
          </p:cNvCxnSpPr>
          <p:nvPr/>
        </p:nvCxnSpPr>
        <p:spPr>
          <a:xfrm>
            <a:off x="5501632" y="3546601"/>
            <a:ext cx="1283945" cy="5620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534296" y="3705885"/>
            <a:ext cx="1251281" cy="49590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44289" y="3870575"/>
            <a:ext cx="1241288" cy="97928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7702829" y="3280630"/>
            <a:ext cx="792088" cy="5831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86700" y="2060848"/>
            <a:ext cx="2339102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未然形，使役形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FF00"/>
                </a:solidFill>
                <a:ea typeface="创艺简黑体" pitchFamily="2" charset="-122"/>
              </a:rPr>
              <a:t>敬体形，</a:t>
            </a:r>
            <a:r>
              <a:rPr lang="zh-CN" altLang="en-US" sz="2400" dirty="0">
                <a:ea typeface="创艺简黑体" pitchFamily="2" charset="-122"/>
              </a:rPr>
              <a:t>意向形</a:t>
            </a:r>
            <a:endParaRPr lang="en-US" altLang="zh-CN" sz="2400" dirty="0">
              <a:solidFill>
                <a:srgbClr val="FFFF00"/>
              </a:solidFill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rgbClr val="FFFF00"/>
              </a:solidFill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  <a:ea typeface="创艺简黑体" pitchFamily="2" charset="-122"/>
              </a:rPr>
              <a:t>原形</a:t>
            </a:r>
            <a:endParaRPr lang="en-US" altLang="zh-CN" sz="2400" dirty="0">
              <a:solidFill>
                <a:srgbClr val="FFFF00"/>
              </a:solidFill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创艺简黑体" pitchFamily="2" charset="-122"/>
              </a:rPr>
              <a:t>可能</a:t>
            </a:r>
            <a:r>
              <a:rPr lang="zh-CN" altLang="en-US" sz="2400" dirty="0" smtClean="0">
                <a:ea typeface="创艺简黑体" pitchFamily="2" charset="-122"/>
              </a:rPr>
              <a:t>形，命令形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意志形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以及一大堆。</a:t>
            </a:r>
            <a:endParaRPr lang="en-US" altLang="zh-CN" sz="2400" dirty="0" smtClean="0">
              <a:ea typeface="创艺简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58800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1.bdstatic.com/9vo3dSag_xI4khGkpoWK1HF6hhy/baike/c0%3Dbaike150%2C5%2C5%2C150%2C50/sign=084162f14dc2d562e605d8bf8678fb8a/cdbf6c81800a19d80d47489431fa828ba71e46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476672"/>
            <a:ext cx="10340355" cy="59937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0716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二</a:t>
            </a: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类动词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1964" y="2348880"/>
            <a:ext cx="6032421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寝（ね）ます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寝（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ね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）る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起（お）きます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起（お）きる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見（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み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見（み）る</a:t>
            </a:r>
            <a:r>
              <a:rPr lang="en-US" altLang="ja-JP" sz="2400" dirty="0" smtClean="0"/>
              <a:t>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集（あつ）めます</a:t>
            </a:r>
            <a:r>
              <a:rPr lang="en-US" altLang="ja-JP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集（あつ）める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87270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二</a:t>
            </a: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类动词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1964" y="1772816"/>
            <a:ext cx="32624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二类动词（</a:t>
            </a:r>
            <a:r>
              <a:rPr lang="zh-CN" altLang="en-US" sz="2400" dirty="0">
                <a:ea typeface="创艺简黑体" pitchFamily="2" charset="-122"/>
              </a:rPr>
              <a:t>一</a:t>
            </a:r>
            <a:r>
              <a:rPr lang="zh-CN" altLang="en-US" sz="2400" dirty="0" smtClean="0">
                <a:ea typeface="创艺简黑体" pitchFamily="2" charset="-122"/>
              </a:rPr>
              <a:t>段动词）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1964" y="2780928"/>
            <a:ext cx="522200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创艺简黑体" pitchFamily="2" charset="-122"/>
              </a:rPr>
              <a:t>二</a:t>
            </a:r>
            <a:r>
              <a:rPr lang="zh-CN" altLang="en-US" sz="2400" dirty="0" smtClean="0">
                <a:ea typeface="创艺简黑体" pitchFamily="2" charset="-122"/>
              </a:rPr>
              <a:t>类</a:t>
            </a:r>
            <a:r>
              <a:rPr lang="zh-CN" altLang="en-US" sz="2400" dirty="0">
                <a:ea typeface="创艺简黑体" pitchFamily="2" charset="-122"/>
              </a:rPr>
              <a:t>动词</a:t>
            </a:r>
            <a:r>
              <a:rPr lang="zh-CN" altLang="en-US" sz="2400" dirty="0" smtClean="0">
                <a:ea typeface="创艺简黑体" pitchFamily="2" charset="-122"/>
              </a:rPr>
              <a:t>的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创艺简黑体" pitchFamily="2" charset="-122"/>
              </a:rPr>
              <a:t>原形←→敬</a:t>
            </a:r>
            <a:r>
              <a:rPr lang="zh-CN" altLang="en-US" sz="2400" dirty="0" smtClean="0">
                <a:ea typeface="创艺简黑体" pitchFamily="2" charset="-122"/>
              </a:rPr>
              <a:t>体形  </a:t>
            </a:r>
            <a:r>
              <a:rPr lang="en-US" altLang="zh-CN" sz="2400" dirty="0" smtClean="0">
                <a:ea typeface="创艺简黑体" pitchFamily="2" charset="-122"/>
              </a:rPr>
              <a:t>==  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XX</a:t>
            </a:r>
            <a:r>
              <a:rPr lang="ja-JP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ます</a:t>
            </a:r>
            <a:r>
              <a:rPr lang="zh-CN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←→</a:t>
            </a:r>
            <a:r>
              <a:rPr lang="en-US" altLang="zh-CN" sz="2400" dirty="0" smtClean="0">
                <a:latin typeface="Kozuka Gothic Pr6N L" panose="020B0200000000000000" pitchFamily="34" charset="-128"/>
                <a:ea typeface="创艺简黑体" pitchFamily="2" charset="-122"/>
              </a:rPr>
              <a:t>XX</a:t>
            </a:r>
            <a:r>
              <a:rPr lang="ja-JP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る</a:t>
            </a:r>
            <a:endParaRPr lang="zh-CN" altLang="en-US" sz="24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6648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二</a:t>
            </a: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类动词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1964" y="2348880"/>
            <a:ext cx="6032421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寝（ね）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寝（</a:t>
            </a:r>
            <a:r>
              <a:rPr lang="ja-JP" altLang="en-US" sz="2400" dirty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ね</a:t>
            </a: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る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起（お）き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起（お）き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る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見（</a:t>
            </a:r>
            <a:r>
              <a:rPr lang="ja-JP" altLang="en-US" sz="2400" dirty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み</a:t>
            </a: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見（み）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る</a:t>
            </a:r>
            <a:r>
              <a:rPr lang="en-US" altLang="ja-JP" sz="2400" dirty="0" smtClean="0"/>
              <a:t>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ja-JP" altLang="en-US" sz="2400" dirty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集（あつ）め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r>
              <a:rPr lang="en-US" altLang="ja-JP" sz="2400" dirty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>
                <a:solidFill>
                  <a:srgbClr val="FFFF99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集（あつ）め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る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003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三类动词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6140" y="215662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結婚</a:t>
            </a:r>
            <a:r>
              <a:rPr lang="zh-CN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→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結婚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す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る</a:t>
            </a:r>
            <a:r>
              <a:rPr lang="zh-CN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→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結婚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しま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す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0799" y="2925456"/>
            <a:ext cx="41857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名词→动词原形→动词敬体形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05437" y="4725144"/>
            <a:ext cx="63401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结婚（名词）→结婚（物理）→结婚（尊敬）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01474" y="3810591"/>
            <a:ext cx="34644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XX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→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XX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する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→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XX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します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3161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8520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三类动词</a:t>
            </a:r>
            <a:r>
              <a:rPr lang="zh-CN" altLang="en-US" sz="1600" dirty="0" smtClean="0">
                <a:latin typeface="Kozuka Gothic Pr6N L" panose="020B0200000000000000" pitchFamily="34" charset="-128"/>
                <a:ea typeface="创艺简黑体" pitchFamily="2" charset="-122"/>
              </a:rPr>
              <a:t>（的异类）</a:t>
            </a:r>
            <a:endParaRPr lang="zh-CN" altLang="en-US" sz="16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2044" y="2564904"/>
            <a:ext cx="44935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き（来）ます</a:t>
            </a:r>
            <a:r>
              <a:rPr lang="en-US" altLang="ja-JP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くる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2044" y="3789040"/>
            <a:ext cx="44935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します</a:t>
            </a:r>
            <a:r>
              <a:rPr lang="en-US" altLang="ja-JP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	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する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2903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6468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原形和敬体形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04786" y="1158019"/>
            <a:ext cx="151836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 smtClean="0">
                <a:ea typeface="创艺简黑体" pitchFamily="2" charset="-122"/>
              </a:rPr>
              <a:t>这么变有什么用</a:t>
            </a:r>
            <a:r>
              <a:rPr lang="en-US" altLang="zh-CN" sz="1400" dirty="0" smtClean="0">
                <a:ea typeface="创艺简黑体" pitchFamily="2" charset="-122"/>
              </a:rPr>
              <a:t>?</a:t>
            </a:r>
            <a:endParaRPr lang="zh-CN" altLang="en-US" sz="1400" dirty="0">
              <a:ea typeface="创艺简黑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45809" y="3068960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23" name="文本框 5"/>
          <p:cNvSpPr txBox="1"/>
          <p:nvPr/>
        </p:nvSpPr>
        <p:spPr>
          <a:xfrm>
            <a:off x="1269876" y="3356992"/>
            <a:ext cx="511710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A.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すみません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</a:t>
            </a:r>
            <a:r>
              <a:rPr lang="ja-JP" altLang="en-US" sz="2400" dirty="0" smtClean="0"/>
              <a:t>ちょっと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遅れます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B.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遅れるからね</a:t>
            </a:r>
            <a:r>
              <a:rPr lang="zh-CN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</a:t>
            </a:r>
            <a:endParaRPr lang="zh-CN" altLang="en-US" sz="2400" dirty="0"/>
          </a:p>
        </p:txBody>
      </p:sp>
      <p:sp>
        <p:nvSpPr>
          <p:cNvPr id="24" name="文本框 7"/>
          <p:cNvSpPr txBox="1"/>
          <p:nvPr/>
        </p:nvSpPr>
        <p:spPr>
          <a:xfrm>
            <a:off x="7102524" y="2348880"/>
            <a:ext cx="16482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创艺简黑体" pitchFamily="2" charset="-122"/>
              </a:rPr>
              <a:t>a.</a:t>
            </a:r>
            <a:r>
              <a:rPr lang="zh-CN" altLang="en-US" sz="2400" dirty="0" smtClean="0">
                <a:ea typeface="创艺简黑体" pitchFamily="2" charset="-122"/>
              </a:rPr>
              <a:t>你的母上</a:t>
            </a:r>
            <a:endParaRPr lang="en-US" altLang="zh-CN" sz="2400" dirty="0" smtClean="0">
              <a:ea typeface="创艺简黑体" pitchFamily="2" charset="-122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2133972" y="1772816"/>
            <a:ext cx="71096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 smtClean="0">
                <a:ea typeface="创艺简黑体" pitchFamily="2" charset="-122"/>
              </a:rPr>
              <a:t>语境理解：被鸽了后对方向你道歉，以下两种说法分别可能是什么人</a:t>
            </a:r>
            <a:endParaRPr lang="zh-CN" altLang="en-US" dirty="0">
              <a:ea typeface="创艺简黑体" pitchFamily="2" charset="-122"/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7102524" y="2987049"/>
            <a:ext cx="16626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创艺简黑体" pitchFamily="2" charset="-122"/>
              </a:rPr>
              <a:t>b</a:t>
            </a:r>
            <a:r>
              <a:rPr lang="en-US" altLang="zh-CN" sz="2400" dirty="0">
                <a:ea typeface="创艺简黑体" pitchFamily="2" charset="-122"/>
              </a:rPr>
              <a:t>.</a:t>
            </a:r>
            <a:r>
              <a:rPr lang="zh-CN" altLang="en-US" sz="2400" dirty="0">
                <a:ea typeface="创艺简黑体" pitchFamily="2" charset="-122"/>
              </a:rPr>
              <a:t>新婚</a:t>
            </a:r>
            <a:r>
              <a:rPr lang="zh-CN" altLang="en-US" sz="2400" dirty="0" smtClean="0">
                <a:ea typeface="创艺简黑体" pitchFamily="2" charset="-122"/>
              </a:rPr>
              <a:t>老婆</a:t>
            </a:r>
            <a:endParaRPr lang="en-US" altLang="zh-CN" sz="2400" dirty="0">
              <a:ea typeface="创艺简黑体" pitchFamily="2" charset="-122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7102524" y="3625218"/>
            <a:ext cx="25458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>
                <a:ea typeface="创艺简黑体" pitchFamily="2" charset="-122"/>
              </a:rPr>
              <a:t>c.</a:t>
            </a:r>
            <a:r>
              <a:rPr lang="zh-CN" altLang="en-US" sz="2400" dirty="0">
                <a:ea typeface="创艺简黑体" pitchFamily="2" charset="-122"/>
              </a:rPr>
              <a:t>结婚</a:t>
            </a:r>
            <a:r>
              <a:rPr lang="en-US" altLang="zh-CN" sz="2400" dirty="0">
                <a:ea typeface="创艺简黑体" pitchFamily="2" charset="-122"/>
              </a:rPr>
              <a:t>30</a:t>
            </a:r>
            <a:r>
              <a:rPr lang="zh-CN" altLang="en-US" sz="2400" dirty="0">
                <a:ea typeface="创艺简黑体" pitchFamily="2" charset="-122"/>
              </a:rPr>
              <a:t>年的</a:t>
            </a:r>
            <a:r>
              <a:rPr lang="zh-CN" altLang="en-US" sz="2400" dirty="0" smtClean="0">
                <a:ea typeface="创艺简黑体" pitchFamily="2" charset="-122"/>
              </a:rPr>
              <a:t>老婆</a:t>
            </a:r>
            <a:endParaRPr lang="en-US" altLang="zh-CN" sz="2400" dirty="0">
              <a:ea typeface="创艺简黑体" pitchFamily="2" charset="-122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7102524" y="4263387"/>
            <a:ext cx="16626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创艺简黑体" pitchFamily="2" charset="-122"/>
              </a:rPr>
              <a:t>d</a:t>
            </a:r>
            <a:r>
              <a:rPr lang="en-US" altLang="zh-CN" sz="2400" dirty="0">
                <a:ea typeface="创艺简黑体" pitchFamily="2" charset="-122"/>
              </a:rPr>
              <a:t>.</a:t>
            </a:r>
            <a:r>
              <a:rPr lang="zh-CN" altLang="en-US" sz="2400" dirty="0">
                <a:ea typeface="创艺简黑体" pitchFamily="2" charset="-122"/>
              </a:rPr>
              <a:t>你的</a:t>
            </a:r>
            <a:r>
              <a:rPr lang="zh-CN" altLang="en-US" sz="2400" dirty="0" smtClean="0">
                <a:ea typeface="创艺简黑体" pitchFamily="2" charset="-122"/>
              </a:rPr>
              <a:t>妹妹</a:t>
            </a:r>
            <a:endParaRPr lang="en-US" altLang="zh-CN" sz="2400" dirty="0">
              <a:ea typeface="创艺简黑体" pitchFamily="2" charset="-122"/>
            </a:endParaRPr>
          </a:p>
        </p:txBody>
      </p:sp>
      <p:sp>
        <p:nvSpPr>
          <p:cNvPr id="29" name="文本框 10"/>
          <p:cNvSpPr txBox="1"/>
          <p:nvPr/>
        </p:nvSpPr>
        <p:spPr>
          <a:xfrm>
            <a:off x="7102524" y="4901556"/>
            <a:ext cx="13436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创艺简黑体" pitchFamily="2" charset="-122"/>
              </a:rPr>
              <a:t>e</a:t>
            </a:r>
            <a:r>
              <a:rPr lang="en-US" altLang="zh-CN" sz="2400" dirty="0">
                <a:ea typeface="创艺简黑体" pitchFamily="2" charset="-122"/>
              </a:rPr>
              <a:t>.</a:t>
            </a:r>
            <a:r>
              <a:rPr lang="zh-CN" altLang="en-US" sz="2400" dirty="0">
                <a:ea typeface="创艺简黑体" pitchFamily="2" charset="-122"/>
              </a:rPr>
              <a:t>你的</a:t>
            </a:r>
            <a:r>
              <a:rPr lang="zh-CN" altLang="en-US" sz="2400" dirty="0" smtClean="0">
                <a:ea typeface="创艺简黑体" pitchFamily="2" charset="-122"/>
              </a:rPr>
              <a:t>猫</a:t>
            </a:r>
            <a:endParaRPr lang="en-US" altLang="zh-CN" sz="2400" dirty="0">
              <a:ea typeface="创艺简黑体" pitchFamily="2" charset="-122"/>
            </a:endParaRPr>
          </a:p>
        </p:txBody>
      </p:sp>
      <p:sp>
        <p:nvSpPr>
          <p:cNvPr id="30" name="文本框 11"/>
          <p:cNvSpPr txBox="1"/>
          <p:nvPr/>
        </p:nvSpPr>
        <p:spPr>
          <a:xfrm>
            <a:off x="7102524" y="5539725"/>
            <a:ext cx="46706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创艺简黑体" pitchFamily="2" charset="-122"/>
              </a:rPr>
              <a:t>f</a:t>
            </a:r>
            <a:r>
              <a:rPr lang="en-US" altLang="zh-CN" sz="2400" dirty="0">
                <a:ea typeface="创艺简黑体" pitchFamily="2" charset="-122"/>
              </a:rPr>
              <a:t>.</a:t>
            </a:r>
            <a:r>
              <a:rPr lang="zh-CN" altLang="en-US" sz="2400" dirty="0">
                <a:ea typeface="创艺简黑体" pitchFamily="2" charset="-122"/>
              </a:rPr>
              <a:t>月收入</a:t>
            </a:r>
            <a:r>
              <a:rPr lang="en-US" altLang="zh-CN" sz="2400" dirty="0">
                <a:ea typeface="创艺简黑体" pitchFamily="2" charset="-122"/>
              </a:rPr>
              <a:t>40</a:t>
            </a:r>
            <a:r>
              <a:rPr lang="zh-CN" altLang="en-US" sz="2400" dirty="0">
                <a:ea typeface="创艺简黑体" pitchFamily="2" charset="-122"/>
              </a:rPr>
              <a:t>狗的你（假设）的</a:t>
            </a:r>
            <a:r>
              <a:rPr lang="zh-CN" altLang="en-US" sz="2400" dirty="0" smtClean="0">
                <a:ea typeface="创艺简黑体" pitchFamily="2" charset="-122"/>
              </a:rPr>
              <a:t>助理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31" name="文本框 11"/>
          <p:cNvSpPr txBox="1"/>
          <p:nvPr/>
        </p:nvSpPr>
        <p:spPr>
          <a:xfrm>
            <a:off x="7102524" y="6093296"/>
            <a:ext cx="22765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创艺简黑体" pitchFamily="2" charset="-122"/>
              </a:rPr>
              <a:t>g.</a:t>
            </a:r>
            <a:r>
              <a:rPr lang="zh-CN" altLang="en-US" sz="2400" dirty="0" smtClean="0">
                <a:ea typeface="创艺简黑体" pitchFamily="2" charset="-122"/>
              </a:rPr>
              <a:t>你的决斗对手</a:t>
            </a:r>
            <a:endParaRPr lang="zh-CN" altLang="en-US" sz="2400" dirty="0">
              <a:ea typeface="创艺简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310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7949" y="2060848"/>
            <a:ext cx="3672408" cy="42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よみ（読み）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endParaRPr lang="en-US" altLang="ja-JP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7908" y="908720"/>
            <a:ext cx="3877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原形和敬</a:t>
            </a: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体形</a:t>
            </a:r>
            <a:r>
              <a:rPr lang="zh-CN" altLang="en-US" sz="1600" dirty="0" smtClean="0">
                <a:latin typeface="Kozuka Gothic Pr6N L" panose="020B0200000000000000" pitchFamily="34" charset="-128"/>
                <a:ea typeface="创艺简黑体" pitchFamily="2" charset="-122"/>
              </a:rPr>
              <a:t>的变换小练习</a:t>
            </a:r>
            <a:endParaRPr lang="zh-CN" altLang="en-US" sz="16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0396" y="2060848"/>
            <a:ext cx="800219" cy="42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読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む</a:t>
            </a:r>
            <a:endParaRPr lang="en-US" altLang="ja-JP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678150"/>
            <a:ext cx="2954655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はいり（入り）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50396" y="2678150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入る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17948" y="3292878"/>
            <a:ext cx="3262432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予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約（よやく）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します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950396" y="3293455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予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約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する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906635" y="3908060"/>
            <a:ext cx="2646878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よび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（呼び）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950396" y="3908637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呼ぶ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17948" y="4522788"/>
            <a:ext cx="2646878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食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べ（たべ）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947937" y="4522788"/>
            <a:ext cx="1107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食べる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17948" y="5141959"/>
            <a:ext cx="2646878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かり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（借り）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ます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947937" y="5136939"/>
            <a:ext cx="1107996" cy="42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借りる</a:t>
            </a:r>
            <a:endParaRPr lang="en-US" altLang="ja-JP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757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5940" y="1916832"/>
            <a:ext cx="892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田中さん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たなか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は毎朝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まいあさ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紅茶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こうちゃ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を２</a:t>
            </a:r>
            <a:r>
              <a:rPr lang="zh-CN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杯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はい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飲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の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みます</a:t>
            </a:r>
            <a:r>
              <a:rPr lang="ja-JP" altLang="en-US" sz="2000" dirty="0" smtClean="0"/>
              <a:t>。</a:t>
            </a:r>
            <a:endParaRPr lang="zh-CN" altLang="en-US" sz="2000" dirty="0">
              <a:ea typeface="创艺简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7908" y="980728"/>
            <a:ext cx="10054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45940" y="2564904"/>
            <a:ext cx="756084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田中さん　は　毎朝　紅茶　を　２杯　飲みます。</a:t>
            </a:r>
            <a:endParaRPr lang="zh-CN" altLang="en-US" sz="24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3247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7908" y="908720"/>
            <a:ext cx="26468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敬体形的用法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5940" y="2060848"/>
            <a:ext cx="6040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しま</a:t>
            </a:r>
            <a:r>
              <a:rPr lang="zh-CN" altLang="en-US" sz="2400" dirty="0" smtClean="0"/>
              <a:t>〇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ぜ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、出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撃（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しゅつげき）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しま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ーす！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45940" y="2926744"/>
            <a:ext cx="78790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〇〇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型戦艦、一番艦、</a:t>
            </a: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〇〇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。推して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参（まい）ります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！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5940" y="375570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戦车道、始めます！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1340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原形的用法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1964" y="1844824"/>
            <a:ext cx="77768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动词原形</a:t>
            </a:r>
            <a:r>
              <a:rPr lang="en-US" altLang="zh-CN" sz="2400" dirty="0" smtClean="0">
                <a:ea typeface="创艺简黑体" pitchFamily="2" charset="-122"/>
              </a:rPr>
              <a:t>+</a:t>
            </a:r>
            <a:r>
              <a:rPr lang="zh-CN" altLang="en-US" sz="2400" dirty="0" smtClean="0">
                <a:ea typeface="创艺简黑体" pitchFamily="2" charset="-122"/>
              </a:rPr>
              <a:t>名词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079" y="2996952"/>
            <a:ext cx="8494633" cy="42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妖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（およずれ）さんの興味はゆりアニメを</a:t>
            </a:r>
            <a:r>
              <a:rPr lang="ja-JP" altLang="en-US" sz="2400" dirty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集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めること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です。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3079" y="3822257"/>
            <a:ext cx="5724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僕は日本語を</a:t>
            </a:r>
            <a:r>
              <a:rPr lang="ja-JP" altLang="en-US" sz="2400" dirty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教えること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ができません。</a:t>
            </a:r>
            <a:endParaRPr lang="en-US" altLang="ja-JP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26839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原形的用法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1964" y="1844824"/>
            <a:ext cx="77768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动词原形</a:t>
            </a:r>
            <a:r>
              <a:rPr lang="en-US" altLang="zh-CN" sz="2400" dirty="0" smtClean="0">
                <a:ea typeface="创艺简黑体" pitchFamily="2" charset="-122"/>
              </a:rPr>
              <a:t>+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前（まえ）に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94012" y="3068960"/>
            <a:ext cx="6401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寝る前に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、携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帯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をいじることくらいです。（</a:t>
            </a:r>
            <a:r>
              <a:rPr lang="ja-JP" altLang="en-US" sz="2400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22647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原形的用法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1964" y="1844824"/>
            <a:ext cx="77768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动词原形</a:t>
            </a:r>
            <a:r>
              <a:rPr lang="en-US" altLang="zh-CN" sz="2400" dirty="0" smtClean="0">
                <a:ea typeface="创艺简黑体" pitchFamily="2" charset="-122"/>
              </a:rPr>
              <a:t>+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な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4012" y="3068960"/>
            <a:ext cx="42466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寝る前に、携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帯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を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いじるな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！</a:t>
            </a:r>
            <a:r>
              <a:rPr lang="ja-JP" altLang="en-US" sz="2400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0565926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原形的用法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1964" y="1844824"/>
            <a:ext cx="77768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动词原形</a:t>
            </a:r>
            <a:r>
              <a:rPr lang="en-US" altLang="zh-CN" sz="2400" dirty="0" smtClean="0">
                <a:ea typeface="创艺简黑体" pitchFamily="2" charset="-122"/>
              </a:rPr>
              <a:t>+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ために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2004" y="3068960"/>
            <a:ext cx="797846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 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PS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４を買うために</a:t>
            </a: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、豆腐は</a:t>
            </a:r>
            <a:r>
              <a:rPr lang="zh-CN" altLang="zh-CN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お金</a:t>
            </a:r>
            <a:r>
              <a:rPr lang="zh-CN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をためています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（か？）</a:t>
            </a:r>
            <a:endParaRPr lang="zh-CN" altLang="zh-CN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825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原形的用法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1964" y="1844824"/>
            <a:ext cx="77768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动词原形</a:t>
            </a:r>
            <a:r>
              <a:rPr lang="en-US" altLang="zh-CN" sz="2400" dirty="0" smtClean="0">
                <a:ea typeface="创艺简黑体" pitchFamily="2" charset="-122"/>
              </a:rPr>
              <a:t>+</a:t>
            </a:r>
            <a:r>
              <a:rPr lang="zh-CN" altLang="zh-CN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つもります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2004" y="3068960"/>
            <a:ext cx="647965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 カラオケで応募（おうぼ）する</a:t>
            </a:r>
            <a:r>
              <a:rPr lang="zh-CN" altLang="zh-CN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つもります。 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23069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1052736"/>
            <a:ext cx="38164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感谢！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0156" y="2348880"/>
            <a:ext cx="42995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创艺简黑体" pitchFamily="2" charset="-122"/>
              </a:rPr>
              <a:t>29</a:t>
            </a:r>
            <a:r>
              <a:rPr lang="zh-CN" altLang="en-US" sz="2400" dirty="0" smtClean="0">
                <a:ea typeface="创艺简黑体" pitchFamily="2" charset="-122"/>
              </a:rPr>
              <a:t>号西活礼堂日语卡拉</a:t>
            </a:r>
            <a:r>
              <a:rPr lang="en-US" altLang="zh-CN" sz="2400" dirty="0" smtClean="0">
                <a:ea typeface="创艺简黑体" pitchFamily="2" charset="-122"/>
              </a:rPr>
              <a:t>OK</a:t>
            </a:r>
            <a:r>
              <a:rPr lang="zh-CN" altLang="en-US" sz="2400" dirty="0" smtClean="0">
                <a:ea typeface="创艺简黑体" pitchFamily="2" charset="-122"/>
              </a:rPr>
              <a:t>大赛</a:t>
            </a:r>
            <a:endParaRPr lang="en-US" altLang="zh-CN" sz="2400" dirty="0" smtClean="0">
              <a:ea typeface="创艺简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2044" y="3645024"/>
            <a:ext cx="66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dirty="0" smtClean="0">
                <a:ea typeface="创艺简黑体" pitchFamily="2" charset="-122"/>
              </a:rPr>
              <a:t>选手</a:t>
            </a:r>
            <a:r>
              <a:rPr lang="en-US" altLang="zh-CN" sz="4000" dirty="0" smtClean="0">
                <a:ea typeface="创艺简黑体" pitchFamily="2" charset="-122"/>
              </a:rPr>
              <a:t>/</a:t>
            </a:r>
            <a:r>
              <a:rPr lang="zh-CN" altLang="en-US" sz="4000" dirty="0" smtClean="0">
                <a:ea typeface="创艺简黑体" pitchFamily="2" charset="-122"/>
              </a:rPr>
              <a:t>场务</a:t>
            </a:r>
            <a:r>
              <a:rPr lang="en-US" altLang="zh-CN" sz="4000" dirty="0" smtClean="0">
                <a:ea typeface="创艺简黑体" pitchFamily="2" charset="-122"/>
              </a:rPr>
              <a:t>/</a:t>
            </a:r>
            <a:r>
              <a:rPr lang="zh-CN" altLang="en-US" sz="4000" dirty="0" smtClean="0">
                <a:ea typeface="创艺简黑体" pitchFamily="2" charset="-122"/>
              </a:rPr>
              <a:t>观众：绝赞招募中</a:t>
            </a:r>
            <a:endParaRPr lang="zh-CN" altLang="en-US" sz="4000" dirty="0">
              <a:ea typeface="创艺简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9724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80728"/>
            <a:ext cx="10054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7948" y="2060848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私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たちは</a:t>
            </a:r>
            <a:r>
              <a:rPr lang="zh-CN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復習</a:t>
            </a:r>
            <a:r>
              <a:rPr lang="en-US" altLang="zh-CN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ふくしゅう</a:t>
            </a:r>
            <a:r>
              <a:rPr lang="en-US" altLang="zh-CN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します</a:t>
            </a:r>
            <a:r>
              <a:rPr lang="ja-JP" altLang="en-US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7948" y="2978648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私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たちは</a:t>
            </a:r>
            <a:r>
              <a:rPr lang="zh-CN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</a:t>
            </a:r>
            <a:r>
              <a:rPr lang="zh-CN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習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する</a:t>
            </a:r>
            <a:r>
              <a:rPr lang="ja-JP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6620" y="2549199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我们复习。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546" y="2064727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私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たちは</a:t>
            </a:r>
            <a:r>
              <a:rPr lang="zh-CN" altLang="en-US" sz="2000" dirty="0" smtClean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復習</a:t>
            </a:r>
            <a:r>
              <a:rPr lang="en-US" altLang="zh-CN" sz="20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0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ふくしゅう</a:t>
            </a:r>
            <a:r>
              <a:rPr lang="en-US" altLang="zh-CN" sz="20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ja-JP" altLang="en-US" sz="2000" dirty="0" smtClean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します</a:t>
            </a:r>
            <a:r>
              <a:rPr lang="ja-JP" altLang="en-US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7948" y="2978648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私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たちは</a:t>
            </a:r>
            <a:r>
              <a:rPr lang="zh-CN" altLang="en-US" sz="2000" dirty="0" smtClean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</a:t>
            </a:r>
            <a:r>
              <a:rPr lang="zh-CN" altLang="en-US" sz="2000" dirty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習</a:t>
            </a:r>
            <a:r>
              <a:rPr lang="ja-JP" altLang="en-US" sz="2000" dirty="0" smtClean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する</a:t>
            </a:r>
            <a:r>
              <a:rPr lang="ja-JP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6574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57908" y="908720"/>
            <a:ext cx="26468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原形</a:t>
            </a: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和敬体形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6100" y="1916832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習する</a:t>
            </a:r>
            <a:endParaRPr lang="en-US" altLang="ja-JP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復習します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351" y="1916832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Kozuka Gothic Pr6N L" panose="020B0200000000000000" pitchFamily="34" charset="-128"/>
                <a:ea typeface="创艺简黑体" pitchFamily="2" charset="-122"/>
              </a:rPr>
              <a:t>原形</a:t>
            </a:r>
            <a:endParaRPr lang="en-US" altLang="zh-CN" sz="2000" dirty="0">
              <a:latin typeface="Kozuka Gothic Pr6N L" panose="020B0200000000000000" pitchFamily="34" charset="-128"/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Kozuka Gothic Pr6N L" panose="020B0200000000000000" pitchFamily="34" charset="-128"/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Kozuka Gothic Pr6N L" panose="020B0200000000000000" pitchFamily="34" charset="-128"/>
                <a:ea typeface="创艺简黑体" pitchFamily="2" charset="-122"/>
              </a:rPr>
              <a:t>敬体形</a:t>
            </a:r>
            <a:endParaRPr lang="zh-CN" altLang="en-US" sz="20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2524" y="3330351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結婚（けっこん）する</a:t>
            </a:r>
            <a:endParaRPr lang="en-US" altLang="ja-JP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結婚します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1351" y="3312743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没収</a:t>
            </a:r>
            <a:r>
              <a:rPr lang="zh-CN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（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ぼしゅう</a:t>
            </a:r>
            <a:r>
              <a:rPr lang="zh-CN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）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する</a:t>
            </a:r>
            <a:endParaRPr lang="en-US" altLang="ja-JP" sz="2000" dirty="0" smtClean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没収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します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2524" y="1916832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運転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（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うんてん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）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する</a:t>
            </a:r>
            <a:endParaRPr lang="en-US" altLang="ja-JP" sz="2000" dirty="0" smtClean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運転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します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514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26468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Kozuka Gothic Pr6N L" panose="020B0200000000000000" pitchFamily="34" charset="-128"/>
                <a:ea typeface="创艺简黑体" pitchFamily="2" charset="-122"/>
              </a:rPr>
              <a:t>原形和敬体形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9916" y="1916832"/>
            <a:ext cx="64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豆腐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は</a:t>
            </a:r>
            <a:r>
              <a:rPr lang="ja-JP" altLang="en-US" sz="1200" dirty="0" smtClean="0"/>
              <a:t>リディ</a:t>
            </a:r>
            <a:r>
              <a:rPr lang="ja-JP" altLang="en-US" sz="1200" dirty="0"/>
              <a:t>ー</a:t>
            </a:r>
            <a:r>
              <a:rPr lang="en-US" altLang="ja-JP" sz="1200" dirty="0"/>
              <a:t>&amp;</a:t>
            </a:r>
            <a:r>
              <a:rPr lang="ja-JP" altLang="en-US" sz="1200" dirty="0"/>
              <a:t>スールのアトリエ </a:t>
            </a:r>
            <a:r>
              <a:rPr lang="en-US" altLang="ja-JP" sz="1200" dirty="0"/>
              <a:t>~</a:t>
            </a:r>
            <a:r>
              <a:rPr lang="ja-JP" altLang="en-US" sz="1200" dirty="0"/>
              <a:t>不思議な絵画の錬金術士</a:t>
            </a:r>
            <a:r>
              <a:rPr lang="en-US" altLang="ja-JP" sz="1200" dirty="0"/>
              <a:t>~ </a:t>
            </a:r>
            <a:r>
              <a:rPr lang="ja-JP" altLang="en-US" sz="1200" dirty="0"/>
              <a:t>アトリエ</a:t>
            </a:r>
            <a:r>
              <a:rPr lang="en-US" altLang="ja-JP" sz="1200" dirty="0"/>
              <a:t>20</a:t>
            </a:r>
            <a:r>
              <a:rPr lang="ja-JP" altLang="en-US" sz="1200" dirty="0"/>
              <a:t>周年ボックス </a:t>
            </a:r>
            <a:r>
              <a:rPr lang="en-US" altLang="ja-JP" sz="1200" dirty="0"/>
              <a:t>(</a:t>
            </a:r>
            <a:r>
              <a:rPr lang="ja-JP" altLang="en-US" sz="1200" dirty="0"/>
              <a:t>初回封入特典</a:t>
            </a:r>
            <a:r>
              <a:rPr lang="en-US" altLang="ja-JP" sz="1200" dirty="0"/>
              <a:t>(</a:t>
            </a:r>
            <a:r>
              <a:rPr lang="ja-JP" altLang="en-US" sz="1200" dirty="0"/>
              <a:t>マリー</a:t>
            </a:r>
            <a:r>
              <a:rPr lang="en-US" altLang="ja-JP" sz="1200" dirty="0"/>
              <a:t>&amp;</a:t>
            </a:r>
            <a:r>
              <a:rPr lang="ja-JP" altLang="en-US" sz="1200" dirty="0"/>
              <a:t>エリーなりきりコスチューム</a:t>
            </a:r>
            <a:r>
              <a:rPr lang="en-US" altLang="ja-JP" sz="1200" dirty="0"/>
              <a:t>DLC) </a:t>
            </a:r>
            <a:r>
              <a:rPr lang="ja-JP" altLang="en-US" sz="1200" dirty="0"/>
              <a:t>同梱</a:t>
            </a:r>
            <a:r>
              <a:rPr lang="en-US" altLang="ja-JP" sz="1200" dirty="0" smtClean="0"/>
              <a:t>)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を</a:t>
            </a:r>
            <a:r>
              <a:rPr lang="ja-JP" altLang="en-US" sz="2000" dirty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買います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。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9916" y="3068960"/>
            <a:ext cx="713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でも、あいつは今になっても</a:t>
            </a:r>
            <a:r>
              <a:rPr lang="en-US" altLang="ja-JP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PS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４を</a:t>
            </a:r>
            <a:r>
              <a:rPr lang="ja-JP" altLang="en-US" sz="2000" dirty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買</a:t>
            </a:r>
            <a:r>
              <a:rPr lang="ja-JP" altLang="en-US" sz="2000" dirty="0" smtClean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う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ことができません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。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10036" y="3789040"/>
            <a:ext cx="6696744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9916" y="4221088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あなたは</a:t>
            </a:r>
            <a:r>
              <a:rPr lang="ja-JP" altLang="en-US" sz="2000" dirty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起</a:t>
            </a:r>
            <a:r>
              <a:rPr lang="ja-JP" altLang="en-US" sz="2000" dirty="0" smtClean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きます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、イベントは</a:t>
            </a:r>
            <a:r>
              <a:rPr lang="zh-CN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終了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しました。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9916" y="5022467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あなたが</a:t>
            </a:r>
            <a:r>
              <a:rPr lang="ja-JP" altLang="en-US" sz="2000" dirty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起</a:t>
            </a:r>
            <a:r>
              <a:rPr lang="ja-JP" altLang="en-US" sz="2000" dirty="0" smtClean="0">
                <a:solidFill>
                  <a:srgbClr val="FFFF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きる</a:t>
            </a:r>
            <a:r>
              <a:rPr lang="ja-JP" altLang="en-US" sz="20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、イベントは</a:t>
            </a:r>
            <a:r>
              <a:rPr lang="zh-CN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終了</a:t>
            </a:r>
            <a:r>
              <a:rPr lang="ja-JP" altLang="en-US" sz="20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しました。</a:t>
            </a:r>
            <a:endParaRPr lang="zh-CN" altLang="en-US" sz="20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394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10054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8068" y="2492896"/>
            <a:ext cx="65453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dirty="0" smtClean="0">
                <a:ea typeface="创艺简黑体" pitchFamily="2" charset="-122"/>
              </a:rPr>
              <a:t>一类动词</a:t>
            </a:r>
            <a:r>
              <a:rPr lang="en-US" altLang="zh-CN" sz="4000" dirty="0" smtClean="0">
                <a:ea typeface="创艺简黑体" pitchFamily="2" charset="-122"/>
              </a:rPr>
              <a:t>	</a:t>
            </a:r>
            <a:r>
              <a:rPr lang="zh-CN" altLang="en-US" sz="4000" dirty="0" smtClean="0">
                <a:ea typeface="创艺简黑体" pitchFamily="2" charset="-122"/>
              </a:rPr>
              <a:t>（五段动词）</a:t>
            </a:r>
            <a:endParaRPr lang="en-US" altLang="zh-CN" sz="40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40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ea typeface="创艺简黑体" pitchFamily="2" charset="-122"/>
              </a:rPr>
              <a:t>二</a:t>
            </a:r>
            <a:r>
              <a:rPr lang="zh-CN" altLang="en-US" sz="4000" dirty="0" smtClean="0">
                <a:ea typeface="创艺简黑体" pitchFamily="2" charset="-122"/>
              </a:rPr>
              <a:t>类动词</a:t>
            </a:r>
            <a:r>
              <a:rPr lang="en-US" altLang="zh-CN" sz="4000" dirty="0" smtClean="0">
                <a:ea typeface="创艺简黑体" pitchFamily="2" charset="-122"/>
              </a:rPr>
              <a:t>	</a:t>
            </a:r>
            <a:r>
              <a:rPr lang="zh-CN" altLang="en-US" sz="4000" dirty="0" smtClean="0">
                <a:ea typeface="创艺简黑体" pitchFamily="2" charset="-122"/>
              </a:rPr>
              <a:t>（一段动词）</a:t>
            </a:r>
            <a:endParaRPr lang="en-US" altLang="zh-CN" sz="40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40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 smtClean="0">
                <a:ea typeface="创艺简黑体" pitchFamily="2" charset="-122"/>
              </a:rPr>
              <a:t>三类动词</a:t>
            </a:r>
            <a:r>
              <a:rPr lang="en-US" altLang="zh-CN" sz="4000" dirty="0" smtClean="0">
                <a:ea typeface="创艺简黑体" pitchFamily="2" charset="-122"/>
              </a:rPr>
              <a:t>	</a:t>
            </a:r>
            <a:r>
              <a:rPr lang="zh-CN" altLang="en-US" sz="4000" dirty="0" smtClean="0">
                <a:ea typeface="创艺简黑体" pitchFamily="2" charset="-122"/>
              </a:rPr>
              <a:t>（</a:t>
            </a:r>
            <a:r>
              <a:rPr lang="ja-JP" altLang="en-US" sz="4000" dirty="0" smtClean="0"/>
              <a:t>サカ</a:t>
            </a:r>
            <a:r>
              <a:rPr lang="zh-CN" altLang="en-US" sz="4000" dirty="0" smtClean="0">
                <a:ea typeface="创艺简黑体" pitchFamily="2" charset="-122"/>
              </a:rPr>
              <a:t>变动词）</a:t>
            </a:r>
            <a:endParaRPr lang="zh-CN" altLang="en-US" sz="4000" dirty="0">
              <a:ea typeface="创艺简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5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一类动词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5940" y="1916832"/>
            <a:ext cx="496855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敬体形</a:t>
            </a:r>
            <a:r>
              <a:rPr lang="en-US" altLang="zh-CN" sz="2400" dirty="0" smtClean="0"/>
              <a:t>			</a:t>
            </a:r>
            <a:r>
              <a:rPr lang="zh-CN" altLang="en-US" sz="2400" dirty="0" smtClean="0">
                <a:ea typeface="创艺简黑体" pitchFamily="2" charset="-122"/>
              </a:rPr>
              <a:t>原形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かい（買い）ます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かう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かき（書き）ます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かく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およぎ（泳ぎ）ます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およぐ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はなし（話し）ます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はなす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たち（立ち）ます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たつ</a:t>
            </a: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。。。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46442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一类动词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1964" y="1772816"/>
            <a:ext cx="32624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一类动词</a:t>
            </a:r>
            <a:r>
              <a:rPr lang="zh-CN" altLang="en-US" sz="2400" dirty="0">
                <a:ea typeface="创艺简黑体" pitchFamily="2" charset="-122"/>
              </a:rPr>
              <a:t>（</a:t>
            </a:r>
            <a:r>
              <a:rPr lang="zh-CN" altLang="en-US" sz="2400" dirty="0" smtClean="0">
                <a:ea typeface="创艺简黑体" pitchFamily="2" charset="-122"/>
              </a:rPr>
              <a:t>五段动词）</a:t>
            </a:r>
            <a:endParaRPr lang="zh-CN" altLang="en-US" sz="2400" dirty="0">
              <a:ea typeface="创艺简黑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1964" y="2780928"/>
            <a:ext cx="566693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创艺简黑体" pitchFamily="2" charset="-122"/>
              </a:rPr>
              <a:t>一类动词</a:t>
            </a:r>
            <a:r>
              <a:rPr lang="zh-CN" altLang="en-US" sz="2400" dirty="0" smtClean="0">
                <a:ea typeface="创艺简黑体" pitchFamily="2" charset="-122"/>
              </a:rPr>
              <a:t>的</a:t>
            </a:r>
            <a:endParaRPr lang="en-US" altLang="zh-CN" sz="2400" dirty="0" smtClean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创艺简黑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创艺简黑体" pitchFamily="2" charset="-122"/>
              </a:rPr>
              <a:t>原形←→敬</a:t>
            </a:r>
            <a:r>
              <a:rPr lang="zh-CN" altLang="en-US" sz="2400" dirty="0" smtClean="0">
                <a:ea typeface="创艺简黑体" pitchFamily="2" charset="-122"/>
              </a:rPr>
              <a:t>体形  </a:t>
            </a:r>
            <a:r>
              <a:rPr lang="en-US" altLang="zh-CN" sz="2400" dirty="0" smtClean="0">
                <a:ea typeface="创艺简黑体" pitchFamily="2" charset="-122"/>
              </a:rPr>
              <a:t>==  </a:t>
            </a:r>
            <a:r>
              <a:rPr lang="ja-JP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い</a:t>
            </a:r>
            <a:r>
              <a:rPr lang="zh-CN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段</a:t>
            </a:r>
            <a:r>
              <a:rPr lang="ja-JP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＋ます</a:t>
            </a:r>
            <a:r>
              <a:rPr lang="zh-CN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←→</a:t>
            </a:r>
            <a:r>
              <a:rPr lang="ja-JP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う</a:t>
            </a:r>
            <a:r>
              <a:rPr lang="zh-CN" altLang="en-US" sz="2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段</a:t>
            </a:r>
            <a:endParaRPr lang="zh-CN" altLang="en-US" sz="24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1964" y="4581128"/>
            <a:ext cx="5400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创艺简黑体" pitchFamily="2" charset="-122"/>
              </a:rPr>
              <a:t>特例：我想不出来反正</a:t>
            </a:r>
            <a:endParaRPr lang="zh-CN" altLang="en-US" sz="2400" dirty="0">
              <a:ea typeface="创艺简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1714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7908" y="908720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Kozuka Gothic Pr6N L" panose="020B0200000000000000" pitchFamily="34" charset="-128"/>
                <a:ea typeface="创艺简黑体" pitchFamily="2" charset="-122"/>
              </a:rPr>
              <a:t>一类动词</a:t>
            </a:r>
            <a:endParaRPr lang="zh-CN" altLang="en-US" sz="3200" dirty="0">
              <a:latin typeface="Kozuka Gothic Pr6N L" panose="020B0200000000000000" pitchFamily="34" charset="-128"/>
              <a:ea typeface="创艺简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932" y="2132856"/>
            <a:ext cx="4968552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い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（買い）ます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う</a:t>
            </a: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き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（書き）ます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か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く</a:t>
            </a: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およ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ぎ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（泳ぎ）ます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およ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ぐ</a:t>
            </a: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はな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し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（話し）ます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はな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す</a:t>
            </a: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た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ち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（立ち）ます</a:t>
            </a:r>
            <a:r>
              <a:rPr lang="en-US" altLang="ja-JP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		</a:t>
            </a: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た</a:t>
            </a:r>
            <a:r>
              <a:rPr lang="ja-JP" altLang="en-US" sz="2400" dirty="0" smtClean="0">
                <a:solidFill>
                  <a:srgbClr val="FFFF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つ</a:t>
            </a: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ja-JP" sz="2400" dirty="0" smtClean="0">
              <a:solidFill>
                <a:srgbClr val="FFFF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。。。</a:t>
            </a:r>
            <a:endParaRPr lang="zh-CN" altLang="en-US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2056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645</TotalTime>
  <Words>1131</Words>
  <Application>Microsoft Office PowerPoint</Application>
  <PresentationFormat>自定义</PresentationFormat>
  <Paragraphs>179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黑板 16 x 9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weihao liang</dc:creator>
  <cp:lastModifiedBy>dreamsummit</cp:lastModifiedBy>
  <cp:revision>64</cp:revision>
  <dcterms:created xsi:type="dcterms:W3CDTF">2017-10-13T08:16:36Z</dcterms:created>
  <dcterms:modified xsi:type="dcterms:W3CDTF">2017-10-15T03:54:38Z</dcterms:modified>
</cp:coreProperties>
</file>